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66" userDrawn="1">
          <p15:clr>
            <a:srgbClr val="A4A3A4"/>
          </p15:clr>
        </p15:guide>
        <p15:guide id="2" pos="66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Crump" initials="KC" lastIdx="1" clrIdx="0">
    <p:extLst>
      <p:ext uri="{19B8F6BF-5375-455C-9EA6-DF929625EA0E}">
        <p15:presenceInfo xmlns:p15="http://schemas.microsoft.com/office/powerpoint/2012/main" userId="S::kcrump@nova.edu::ddd87c30-19e0-488b-8b1a-c867c688be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A0"/>
    <a:srgbClr val="003893"/>
    <a:srgbClr val="FFFF66"/>
    <a:srgbClr val="FFCC66"/>
    <a:srgbClr val="FFCCFF"/>
    <a:srgbClr val="000099"/>
    <a:srgbClr val="000066"/>
    <a:srgbClr val="CCCCFF"/>
    <a:srgbClr val="99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DEEE-861C-3476-A5AD-7785C3BBBEDD}" v="2" dt="2022-11-29T17:33:5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0"/>
    <p:restoredTop sz="92333"/>
  </p:normalViewPr>
  <p:slideViewPr>
    <p:cSldViewPr snapToGrid="0">
      <p:cViewPr>
        <p:scale>
          <a:sx n="26" d="100"/>
          <a:sy n="26" d="100"/>
        </p:scale>
        <p:origin x="350" y="-1723"/>
      </p:cViewPr>
      <p:guideLst>
        <p:guide orient="horz" pos="49766"/>
        <p:guide pos="6635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avya Soni" userId="S::bs1808@mynsu.nova.edu::d0992972-145d-4258-b737-e5a32298376d" providerId="AD" clId="Web-{945BDEEE-861C-3476-A5AD-7785C3BBBEDD}"/>
    <pc:docChg chg="modSld">
      <pc:chgData name="Bhavya Soni" userId="S::bs1808@mynsu.nova.edu::d0992972-145d-4258-b737-e5a32298376d" providerId="AD" clId="Web-{945BDEEE-861C-3476-A5AD-7785C3BBBEDD}" dt="2022-11-29T17:33:55.739" v="1" actId="1076"/>
      <pc:docMkLst>
        <pc:docMk/>
      </pc:docMkLst>
      <pc:sldChg chg="modSp">
        <pc:chgData name="Bhavya Soni" userId="S::bs1808@mynsu.nova.edu::d0992972-145d-4258-b737-e5a32298376d" providerId="AD" clId="Web-{945BDEEE-861C-3476-A5AD-7785C3BBBEDD}" dt="2022-11-29T17:33:55.739" v="1" actId="1076"/>
        <pc:sldMkLst>
          <pc:docMk/>
          <pc:sldMk cId="0" sldId="256"/>
        </pc:sldMkLst>
        <pc:spChg chg="mod">
          <ac:chgData name="Bhavya Soni" userId="S::bs1808@mynsu.nova.edu::d0992972-145d-4258-b737-e5a32298376d" providerId="AD" clId="Web-{945BDEEE-861C-3476-A5AD-7785C3BBBEDD}" dt="2022-11-29T17:33:55.739" v="1" actId="1076"/>
          <ac:spMkLst>
            <pc:docMk/>
            <pc:sldMk cId="0" sldId="256"/>
            <ac:spMk id="29" creationId="{633EB937-BA3F-5B4C-96C9-A77481972A20}"/>
          </ac:spMkLst>
        </pc:spChg>
      </pc:sldChg>
    </pc:docChg>
  </pc:docChgLst>
  <pc:docChgLst>
    <pc:chgData name="Julie Torruellas Garcia" userId="137ce32c-c431-4545-ba1e-548888151d0a" providerId="ADAL" clId="{98839C6E-B84F-4D12-B90A-DE38EC7B2B99}"/>
    <pc:docChg chg="undo custSel modSld">
      <pc:chgData name="Julie Torruellas Garcia" userId="137ce32c-c431-4545-ba1e-548888151d0a" providerId="ADAL" clId="{98839C6E-B84F-4D12-B90A-DE38EC7B2B99}" dt="2022-04-01T00:18:56.157" v="20" actId="20577"/>
      <pc:docMkLst>
        <pc:docMk/>
      </pc:docMkLst>
      <pc:sldChg chg="modSp mod">
        <pc:chgData name="Julie Torruellas Garcia" userId="137ce32c-c431-4545-ba1e-548888151d0a" providerId="ADAL" clId="{98839C6E-B84F-4D12-B90A-DE38EC7B2B99}" dt="2022-04-01T00:18:56.157" v="20" actId="20577"/>
        <pc:sldMkLst>
          <pc:docMk/>
          <pc:sldMk cId="0" sldId="256"/>
        </pc:sldMkLst>
        <pc:spChg chg="mod">
          <ac:chgData name="Julie Torruellas Garcia" userId="137ce32c-c431-4545-ba1e-548888151d0a" providerId="ADAL" clId="{98839C6E-B84F-4D12-B90A-DE38EC7B2B99}" dt="2022-04-01T00:17:28.116" v="9" actId="20577"/>
          <ac:spMkLst>
            <pc:docMk/>
            <pc:sldMk cId="0" sldId="256"/>
            <ac:spMk id="29" creationId="{633EB937-BA3F-5B4C-96C9-A77481972A20}"/>
          </ac:spMkLst>
        </pc:spChg>
        <pc:spChg chg="mod">
          <ac:chgData name="Julie Torruellas Garcia" userId="137ce32c-c431-4545-ba1e-548888151d0a" providerId="ADAL" clId="{98839C6E-B84F-4D12-B90A-DE38EC7B2B99}" dt="2022-04-01T00:18:56.157" v="20" actId="20577"/>
          <ac:spMkLst>
            <pc:docMk/>
            <pc:sldMk cId="0" sldId="256"/>
            <ac:spMk id="56" creationId="{63967A37-1731-4948-AE32-B1DFD57407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E6DD-28AA-4645-BA6D-A653FEB2EF17}" type="datetimeFigureOut"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9287-FF24-4F4F-B204-15874C6C3F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8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69287-FF24-4F4F-B204-15874C6C3FAF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2194560" indent="0" algn="ctr">
              <a:buNone/>
              <a:defRPr/>
            </a:lvl2pPr>
            <a:lvl3pPr marL="4389120" indent="0" algn="ctr">
              <a:buNone/>
              <a:defRPr/>
            </a:lvl3pPr>
            <a:lvl4pPr marL="6583680" indent="0" algn="ctr">
              <a:buNone/>
              <a:defRPr/>
            </a:lvl4pPr>
            <a:lvl5pPr marL="8778240" indent="0" algn="ctr">
              <a:buNone/>
              <a:defRPr/>
            </a:lvl5pPr>
            <a:lvl6pPr marL="10972800" indent="0" algn="ctr">
              <a:buNone/>
              <a:defRPr/>
            </a:lvl6pPr>
            <a:lvl7pPr marL="13167360" indent="0" algn="ctr">
              <a:buNone/>
              <a:defRPr/>
            </a:lvl7pPr>
            <a:lvl8pPr marL="15361920" indent="0" algn="ctr">
              <a:buNone/>
              <a:defRPr/>
            </a:lvl8pPr>
            <a:lvl9pPr marL="175564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4E427-2D4D-A35B-5EB6-7E3A8F7E3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473D3-8785-70CE-8150-048858AC1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E1573C-B93D-793F-B9B0-60763D8D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E056-5A9F-4BD8-BDB1-F08DB2F95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3576C-21A6-550A-C9A7-26F7C0C85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4C609-CD06-762D-A11E-223B2BB49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E7B45-8F14-F1A8-57AE-25EC5423B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846A-6C7D-4096-AF26-8E9A1F0E3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6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6080"/>
            <a:ext cx="9326880" cy="2633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6080"/>
            <a:ext cx="27249120" cy="2633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CC22FC-EDF9-0738-C2A8-277531F2C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F2D15F-32C9-6CD5-1209-02DADD4B3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55E53C-E303-4B5E-24F5-5F060A51E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3F8D-EF3B-4752-A0D1-B43907BF3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8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17156-C555-6CDF-ADA2-1F716DF61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BC2E07-E932-5582-579F-A2B24B234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05E2D9-65E3-BCDB-0A13-A7E86B730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573F-6F38-42E3-82B2-EE3DD116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/>
            </a:lvl1pPr>
            <a:lvl2pPr marL="2194560" indent="0">
              <a:buNone/>
              <a:defRPr sz="8640"/>
            </a:lvl2pPr>
            <a:lvl3pPr marL="4389120" indent="0">
              <a:buNone/>
              <a:defRPr sz="7680"/>
            </a:lvl3pPr>
            <a:lvl4pPr marL="6583680" indent="0">
              <a:buNone/>
              <a:defRPr sz="6720"/>
            </a:lvl4pPr>
            <a:lvl5pPr marL="8778240" indent="0">
              <a:buNone/>
              <a:defRPr sz="6720"/>
            </a:lvl5pPr>
            <a:lvl6pPr marL="10972800" indent="0">
              <a:buNone/>
              <a:defRPr sz="6720"/>
            </a:lvl6pPr>
            <a:lvl7pPr marL="13167360" indent="0">
              <a:buNone/>
              <a:defRPr sz="6720"/>
            </a:lvl7pPr>
            <a:lvl8pPr marL="15361920" indent="0">
              <a:buNone/>
              <a:defRPr sz="6720"/>
            </a:lvl8pPr>
            <a:lvl9pPr marL="17556480" indent="0">
              <a:buNone/>
              <a:defRPr sz="6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A9BCC8-41BC-19F5-0E64-7A5418B6B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AA779-E95B-567B-9735-D1A96400C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C58536-6721-9FBB-BDC8-056837FD5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CAD9-4B96-4743-A2DB-959329DC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4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09760"/>
            <a:ext cx="18288000" cy="19751040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9509760"/>
            <a:ext cx="18288000" cy="19751040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7B74C-3BE7-A0A5-9270-EE919F95D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A7DAB-DA76-3A17-DCBB-208105357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0B8C6-729D-51CB-712E-9D96A871D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4D7-AB85-4256-B3CD-8B9DEC78D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9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F855D7-CAC8-CE2A-FFE8-468FBB98F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338F03-7EB2-DDF2-512A-7E77E563A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B691C3-3028-5E14-A00B-CF5F7E0B7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85016-3A05-4FB5-97D4-4B2E85FD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7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324C2D-1105-EDF3-E286-23E37DAF6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C7B524-55A9-BEAC-8D77-7E18924AF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100E20-574B-8868-37F6-2ED14C0BA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A50C-F57F-47D3-86F6-ED33EE0E3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1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075743-F87D-301D-6876-89F645B3D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5D9042-ACC0-D498-D5E9-A086E4606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EDEFC1-C4F3-5156-D914-C94D941EF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9677-82DA-4BEF-A86C-57A38EC27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33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F1C8E-AAB2-7E8E-364A-1AE86A861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D08C8-D2E2-8CC1-8AC2-FCB4D637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CC444-FDA3-8FE0-E14A-929818C26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5144-1AAA-4CD5-92D8-07EA3ACA3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59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44D05-B500-6055-AFFE-3C2261887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D2871-846A-F97E-611A-82A250B58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CF1F6-5B4B-8AB6-E707-955ED0D82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5FC3-5537-476B-A35A-C7F8709C0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7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BC16C4-0A62-9366-74A1-2E03A6057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1840" y="2926080"/>
            <a:ext cx="3730752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505FED-BA5C-0E2C-901C-891C22A16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840" y="9509760"/>
            <a:ext cx="37307520" cy="197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97F04B-2672-6D7D-F1A9-89FD73DC7F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840" y="29992320"/>
            <a:ext cx="9144000" cy="2194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2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078007-8E12-565C-FDD9-A6D40307B2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160" y="29992320"/>
            <a:ext cx="13898880" cy="2194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2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4CDA94-2C54-02B9-E081-207C38133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360" y="29992320"/>
            <a:ext cx="9144000" cy="2194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20" smtClean="0"/>
            </a:lvl1pPr>
          </a:lstStyle>
          <a:p>
            <a:pPr>
              <a:defRPr/>
            </a:pPr>
            <a:fld id="{EE11D465-36F4-42C2-9782-DBE41ABA6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61C3EFC6-9E03-CA6E-CE13-02A383D62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5486400"/>
            <a:ext cx="14996160" cy="22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0" tIns="219413" rIns="438830" bIns="21941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1520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DD79A479-08A9-AA4E-8B5C-9F7E87BC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459200"/>
            <a:ext cx="13533120" cy="22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0" tIns="219413" rIns="438830" bIns="21941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1520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B6C69333-7B7F-AB8F-CC1B-E3449C44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0" y="5486400"/>
            <a:ext cx="13533120" cy="220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0" tIns="219413" rIns="438830" bIns="21941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1520"/>
          </a:p>
        </p:txBody>
      </p:sp>
      <p:sp>
        <p:nvSpPr>
          <p:cNvPr id="2057" name="Text Box 17">
            <a:extLst>
              <a:ext uri="{FF2B5EF4-FFF2-40B4-BE49-F238E27FC236}">
                <a16:creationId xmlns:a16="http://schemas.microsoft.com/office/drawing/2014/main" id="{BA431183-192C-EC7C-2DDF-01892C8907D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581120" y="16299182"/>
            <a:ext cx="15544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32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DC2F5B-0CE0-084B-7ACB-863D3F8890FE}"/>
              </a:ext>
            </a:extLst>
          </p:cNvPr>
          <p:cNvSpPr/>
          <p:nvPr/>
        </p:nvSpPr>
        <p:spPr bwMode="auto">
          <a:xfrm>
            <a:off x="650175" y="21151829"/>
            <a:ext cx="14720479" cy="1104754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indent="0" algn="l" defTabSz="4389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616627-E504-2EF3-F058-B240BCB07209}"/>
              </a:ext>
            </a:extLst>
          </p:cNvPr>
          <p:cNvSpPr/>
          <p:nvPr/>
        </p:nvSpPr>
        <p:spPr bwMode="auto">
          <a:xfrm>
            <a:off x="650175" y="5368900"/>
            <a:ext cx="42572743" cy="462109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indent="0" algn="l" defTabSz="4389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BDAB899-6310-2536-79C2-A6DD5CDB7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544"/>
            <a:ext cx="4389120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8976" tIns="244488" rIns="488976" bIns="24448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41275" algn="ctr" eaLnBrk="1" hangingPunct="1"/>
            <a:r>
              <a:rPr lang="en-US" sz="7200" b="1" dirty="0">
                <a:solidFill>
                  <a:schemeClr val="bg1"/>
                </a:solidFill>
                <a:latin typeface="Times New Roman"/>
                <a:cs typeface="Times New Roman"/>
              </a:rPr>
              <a:t>Phage Hunters: The Discovery of Two Novel Bacteriophages That Infect </a:t>
            </a:r>
            <a:r>
              <a:rPr lang="en-US" sz="72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Gordonia</a:t>
            </a:r>
            <a:r>
              <a:rPr lang="en-US" sz="72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rubripertincta</a:t>
            </a:r>
            <a:endParaRPr lang="en-US" sz="7200" b="1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1275" algn="ctr" eaLnBrk="1" hangingPunct="1">
              <a:spcBef>
                <a:spcPct val="0"/>
              </a:spcBef>
              <a:buFontTx/>
              <a:buNone/>
            </a:pPr>
            <a:endParaRPr lang="en-US" sz="72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E0F782E-17A4-7D6F-E8FD-A665D05F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209" y="3107941"/>
            <a:ext cx="6319822" cy="1840941"/>
          </a:xfrm>
          <a:prstGeom prst="rect">
            <a:avLst/>
          </a:prstGeom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F94AFA51-2B81-153A-66F5-5F3D4DFF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899" y="1444797"/>
            <a:ext cx="35475332" cy="416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30" tIns="219413" rIns="438830" bIns="219413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219456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438912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658368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8778240" algn="l" rtl="0" eaLnBrk="0" fontAlgn="base" hangingPunct="0">
              <a:spcBef>
                <a:spcPct val="0"/>
              </a:spcBef>
              <a:spcAft>
                <a:spcPct val="0"/>
              </a:spcAft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288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41275" algn="ctr" eaLnBrk="1" hangingPunct="1">
              <a:spcBef>
                <a:spcPts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Sarah Ballarin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Neel G. Balusa</a:t>
            </a:r>
            <a:r>
              <a:rPr 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Melissa Bell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Samia Caballero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Joshua Chan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Maria P. Farez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Ashley Guillen-Tapia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Nashrah Pierre-Louis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, Victoria Polishuk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 and Bhavya Soni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chemeClr val="bg1"/>
              </a:solidFill>
            </a:endParaRPr>
          </a:p>
          <a:p>
            <a:pPr marL="41275" algn="ctr">
              <a:spcBef>
                <a:spcPts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Faculty Advisors:  Dr. Julie Torruellas Garcia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1 </a:t>
            </a:r>
            <a:r>
              <a:rPr lang="en-US" alt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 and Dr. Katie E. Crump</a:t>
            </a:r>
            <a:r>
              <a:rPr lang="en-US" altLang="en-US" sz="4400" b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altLang="en-US" sz="4400" b="1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20A0B-9025-4B69-1686-81FB032D98DE}"/>
              </a:ext>
            </a:extLst>
          </p:cNvPr>
          <p:cNvSpPr txBox="1"/>
          <p:nvPr/>
        </p:nvSpPr>
        <p:spPr>
          <a:xfrm>
            <a:off x="3614057" y="3874453"/>
            <a:ext cx="3655396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Department of Biological Sciences, </a:t>
            </a:r>
            <a:r>
              <a:rPr lang="en-US" sz="4000" dirty="0" err="1">
                <a:solidFill>
                  <a:schemeClr val="bg1"/>
                </a:solidFill>
                <a:latin typeface="Times New Roman"/>
                <a:cs typeface="Times New Roman"/>
              </a:rPr>
              <a:t>Halmos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 College of Arts and Sciences,</a:t>
            </a:r>
            <a:r>
              <a:rPr lang="en-US" sz="4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 2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Department of Psychology and Neuroscience,</a:t>
            </a:r>
          </a:p>
          <a:p>
            <a:pPr marL="41275" algn="ctr"/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College of Psychology, </a:t>
            </a:r>
            <a:r>
              <a:rPr lang="en-US" sz="4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Times New Roman"/>
              </a:rPr>
              <a:t>H. Wayne Huizenga College of Business and Entrepreneurship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90A7E3-B690-921C-1F84-D76E9AC7E79F}"/>
              </a:ext>
            </a:extLst>
          </p:cNvPr>
          <p:cNvSpPr txBox="1"/>
          <p:nvPr/>
        </p:nvSpPr>
        <p:spPr>
          <a:xfrm>
            <a:off x="32642888" y="16473556"/>
            <a:ext cx="363834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400" b="1"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7561A-C00A-C344-902B-EB7A3141B803}"/>
              </a:ext>
            </a:extLst>
          </p:cNvPr>
          <p:cNvSpPr/>
          <p:nvPr/>
        </p:nvSpPr>
        <p:spPr bwMode="auto">
          <a:xfrm>
            <a:off x="650175" y="10563805"/>
            <a:ext cx="14711745" cy="1001485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51C02-64D2-284C-A49A-BC1053796882}"/>
              </a:ext>
            </a:extLst>
          </p:cNvPr>
          <p:cNvSpPr/>
          <p:nvPr/>
        </p:nvSpPr>
        <p:spPr bwMode="auto">
          <a:xfrm>
            <a:off x="28511173" y="10563805"/>
            <a:ext cx="14639544" cy="12252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06C30-88CB-3C4C-87FA-BF3739094D92}"/>
              </a:ext>
            </a:extLst>
          </p:cNvPr>
          <p:cNvSpPr/>
          <p:nvPr/>
        </p:nvSpPr>
        <p:spPr bwMode="auto">
          <a:xfrm>
            <a:off x="28511173" y="23367968"/>
            <a:ext cx="14639544" cy="502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7C0FCB-487F-2141-833F-8F950F8834A0}"/>
              </a:ext>
            </a:extLst>
          </p:cNvPr>
          <p:cNvSpPr/>
          <p:nvPr/>
        </p:nvSpPr>
        <p:spPr bwMode="auto">
          <a:xfrm>
            <a:off x="28511173" y="28955429"/>
            <a:ext cx="14639544" cy="3200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4555B5-09A2-F74E-8DA1-73436F98C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271" y="12340994"/>
            <a:ext cx="13508683" cy="75986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0139B2-B173-8C44-B3D1-B276CE8407C8}"/>
              </a:ext>
            </a:extLst>
          </p:cNvPr>
          <p:cNvSpPr txBox="1"/>
          <p:nvPr/>
        </p:nvSpPr>
        <p:spPr>
          <a:xfrm>
            <a:off x="833121" y="5521835"/>
            <a:ext cx="4231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Abstract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4E62D0-5288-0A4D-8E30-D142EACBA63B}"/>
              </a:ext>
            </a:extLst>
          </p:cNvPr>
          <p:cNvSpPr txBox="1"/>
          <p:nvPr/>
        </p:nvSpPr>
        <p:spPr>
          <a:xfrm>
            <a:off x="905322" y="6333721"/>
            <a:ext cx="423175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Antibiotic resistance is a global healthcare concern because it poses a threat to effectively treating bacterial infections and the need for alternative therapeutics are urgently required. Phage therapy, which uses viruses to treat bacterial infections, is a promising alternative to conventional antibiotics. Phages have also been widely used in the food industry to prevent microbial growth on certain foods and are currently being explored as a method for bioremediation of oil spills and wastewater treatment. Although phages are ubiquitous in nature, many have yet to be discovered. </a:t>
            </a:r>
            <a:r>
              <a:rPr lang="en-US" sz="3200" b="1" dirty="0"/>
              <a:t>Through the SEA-PHAGES (Science Education Alliance-Phage Hunters Advancing Genomics and Evolutionary Science) program at NSU, our goal was to discover new phages that infect the bacteria </a:t>
            </a:r>
            <a:r>
              <a:rPr lang="en-US" sz="3200" b="1" i="1" dirty="0" err="1"/>
              <a:t>Gordonia</a:t>
            </a:r>
            <a:r>
              <a:rPr lang="en-US" sz="3200" b="1" i="1" dirty="0"/>
              <a:t> </a:t>
            </a:r>
            <a:r>
              <a:rPr lang="en-US" sz="3200" b="1" i="1" dirty="0" err="1"/>
              <a:t>rubripertincta</a:t>
            </a:r>
            <a:r>
              <a:rPr lang="en-US" sz="3200" b="1" dirty="0"/>
              <a:t>, a gram positive soil bacteria that can breakdown hydrocarbons and is an opportunistic pathogen in catheter infections</a:t>
            </a:r>
            <a:r>
              <a:rPr lang="en-US" sz="3200" dirty="0"/>
              <a:t>. Direct and enriched isolation protocols of soil samples from the South Florida region resulted in the discovery of two novel phages, Genamy16 and </a:t>
            </a:r>
            <a:r>
              <a:rPr lang="en-US" sz="3200" dirty="0" err="1"/>
              <a:t>NovaSharks</a:t>
            </a:r>
            <a:r>
              <a:rPr lang="en-US" sz="3200" dirty="0"/>
              <a:t>, that were able to infect </a:t>
            </a:r>
            <a:r>
              <a:rPr lang="en-US" sz="3200" i="1" dirty="0"/>
              <a:t>G. </a:t>
            </a:r>
            <a:r>
              <a:rPr lang="en-US" sz="3200" i="1" dirty="0" err="1"/>
              <a:t>rubripertincta</a:t>
            </a:r>
            <a:r>
              <a:rPr lang="en-US" sz="3200" dirty="0"/>
              <a:t>. DNA was extracted from each phage to characterize their genomes. Sequencing data revealed that Genamy16 and </a:t>
            </a:r>
            <a:r>
              <a:rPr lang="en-US" sz="3200" dirty="0" err="1"/>
              <a:t>NovaSharks</a:t>
            </a:r>
            <a:r>
              <a:rPr lang="en-US" sz="3200" dirty="0"/>
              <a:t> contain circularly permuted genome ends with a total genome length of 65,574 and 65,274 base pairs, respectively. Both phages belong to the cluster DV. The genomes were annotated using </a:t>
            </a:r>
            <a:r>
              <a:rPr lang="en-US" sz="3200" dirty="0" err="1"/>
              <a:t>GeneMark</a:t>
            </a:r>
            <a:r>
              <a:rPr lang="en-US" sz="3200" dirty="0"/>
              <a:t>, NCBI BLAST, Glimmer, </a:t>
            </a:r>
            <a:r>
              <a:rPr lang="en-US" sz="3200" dirty="0" err="1"/>
              <a:t>Phamerator</a:t>
            </a:r>
            <a:r>
              <a:rPr lang="en-US" sz="3200" dirty="0"/>
              <a:t>, and </a:t>
            </a:r>
            <a:r>
              <a:rPr lang="en-US" sz="3200" dirty="0" err="1"/>
              <a:t>HHPred</a:t>
            </a:r>
            <a:r>
              <a:rPr lang="en-US" sz="3200" dirty="0"/>
              <a:t>. Collectively, our results provide evidence that Genamy16 and </a:t>
            </a:r>
            <a:r>
              <a:rPr lang="en-US" sz="3200" dirty="0" err="1"/>
              <a:t>NovaSharks</a:t>
            </a:r>
            <a:r>
              <a:rPr lang="en-US" sz="3200" dirty="0"/>
              <a:t> are two novel phages that infect </a:t>
            </a:r>
            <a:r>
              <a:rPr lang="en-US" sz="3200" i="1" dirty="0"/>
              <a:t>G. </a:t>
            </a:r>
            <a:r>
              <a:rPr lang="en-US" sz="3200" i="1" dirty="0" err="1"/>
              <a:t>rubripertincta</a:t>
            </a:r>
            <a:r>
              <a:rPr lang="en-US" sz="3200" dirty="0"/>
              <a:t>. These phages will be included in the SEA-PHAGES database and can possibly be used for bioremediation.</a:t>
            </a:r>
          </a:p>
          <a:p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F82F5-C00E-EC48-9938-7C3AED63249B}"/>
              </a:ext>
            </a:extLst>
          </p:cNvPr>
          <p:cNvSpPr txBox="1"/>
          <p:nvPr/>
        </p:nvSpPr>
        <p:spPr>
          <a:xfrm>
            <a:off x="748726" y="10709340"/>
            <a:ext cx="1461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EB937-BA3F-5B4C-96C9-A77481972A20}"/>
              </a:ext>
            </a:extLst>
          </p:cNvPr>
          <p:cNvSpPr txBox="1"/>
          <p:nvPr/>
        </p:nvSpPr>
        <p:spPr>
          <a:xfrm>
            <a:off x="801190" y="11409364"/>
            <a:ext cx="145476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Bacteriophages (phages) are viruses that can infect bacteria. There are an estimated 10</a:t>
            </a:r>
            <a:r>
              <a:rPr lang="en-US" sz="3200" baseline="30000" dirty="0">
                <a:latin typeface="Times New Roman"/>
                <a:cs typeface="Times New Roman"/>
              </a:rPr>
              <a:t>31</a:t>
            </a:r>
            <a:r>
              <a:rPr lang="en-US" sz="3200" dirty="0">
                <a:latin typeface="Times New Roman"/>
                <a:cs typeface="Times New Roman"/>
              </a:rPr>
              <a:t> bacteriophage particles in the world, however, only a few have been characterized.  While the phage structure is very diverse, it consists of three major parts: a capsid (also known as head) containing genetic material typically comprised of 50-250 genes, a tail, and tail fibers (</a:t>
            </a:r>
            <a:r>
              <a:rPr lang="en-US" sz="3200" b="1" dirty="0">
                <a:latin typeface="Times New Roman"/>
                <a:cs typeface="Times New Roman"/>
              </a:rPr>
              <a:t>Figure 1A</a:t>
            </a:r>
            <a:r>
              <a:rPr lang="en-US" sz="3200" dirty="0">
                <a:latin typeface="Times New Roman"/>
                <a:cs typeface="Times New Roman"/>
              </a:rPr>
              <a:t>). The tail structures help the virus attach to a host bacterial cell for replication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. Depending on the phage, the bacterial host it can infect can be narrow or broad. Once it infects a host, the phages have two life cycles: lysogenic and lytic. In the lysogenic cycle, phages incorporate their genetic material into the host cell. In the lytic cycle, virulent (or “lytic”) phages destroy the host cell, making phage a potential resource for treating bacterial infections (</a:t>
            </a:r>
            <a:r>
              <a:rPr lang="en-US" sz="3200" b="1" dirty="0">
                <a:latin typeface="Times New Roman"/>
                <a:cs typeface="Times New Roman"/>
              </a:rPr>
              <a:t>Figure 1B</a:t>
            </a:r>
            <a:r>
              <a:rPr lang="en-US" sz="3200" dirty="0">
                <a:latin typeface="Times New Roman"/>
                <a:cs typeface="Times New Roman"/>
              </a:rPr>
              <a:t>). </a:t>
            </a:r>
            <a:r>
              <a:rPr lang="en-US" sz="3200" b="1" dirty="0">
                <a:latin typeface="Times New Roman"/>
                <a:cs typeface="Times New Roman"/>
              </a:rPr>
              <a:t>The objective of this research was to isolate and characterize novel bacteriophages that infect </a:t>
            </a:r>
            <a:r>
              <a:rPr lang="en-US" sz="3200" b="1" i="1" dirty="0" err="1"/>
              <a:t>Gordonia</a:t>
            </a:r>
            <a:r>
              <a:rPr lang="en-US" sz="3200" b="1" i="1" dirty="0"/>
              <a:t> </a:t>
            </a:r>
            <a:r>
              <a:rPr lang="en-US" sz="3200" b="1" i="1" dirty="0" err="1"/>
              <a:t>rubripertincta</a:t>
            </a:r>
            <a:r>
              <a:rPr lang="en-US" sz="3200" b="1" i="1" dirty="0"/>
              <a:t>, </a:t>
            </a:r>
            <a:r>
              <a:rPr lang="en-US" sz="3200" b="1" dirty="0"/>
              <a:t>a gram-positive soil bacterium that can breakdown hydrocarbons and is an opportunistic pathogen in catheter infections.</a:t>
            </a:r>
          </a:p>
          <a:p>
            <a:endParaRPr lang="en-US" sz="3200" b="1" dirty="0">
              <a:cs typeface="Times New Roman"/>
            </a:endParaRPr>
          </a:p>
          <a:p>
            <a:endParaRPr lang="en-US" sz="32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B8F5890-9DD1-9244-B7B4-B8A2CCCF80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2865" r="1000"/>
          <a:stretch/>
        </p:blipFill>
        <p:spPr>
          <a:xfrm>
            <a:off x="879356" y="21692538"/>
            <a:ext cx="14274135" cy="73176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16A252-1AA8-AF4D-9A51-77D6E9C99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9" y="4085282"/>
            <a:ext cx="6096000" cy="8636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870869F-261C-7045-8A2B-AAF59DDDC6B9}"/>
              </a:ext>
            </a:extLst>
          </p:cNvPr>
          <p:cNvSpPr txBox="1"/>
          <p:nvPr/>
        </p:nvSpPr>
        <p:spPr>
          <a:xfrm>
            <a:off x="748727" y="29083596"/>
            <a:ext cx="14677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Soil samples were collected from various South Florida locations and incubated with </a:t>
            </a:r>
            <a:r>
              <a:rPr lang="en-US" sz="3200" i="1" dirty="0"/>
              <a:t>G. </a:t>
            </a:r>
            <a:r>
              <a:rPr lang="en-US" sz="3200" i="1" dirty="0" err="1"/>
              <a:t>rubripertincta</a:t>
            </a:r>
            <a:r>
              <a:rPr lang="en-US" sz="3200" dirty="0"/>
              <a:t>. Phage was isolated from the samples utilizing both direct and enriched isolation techniques which uses plaque assays and spot tests, respectively. To obtain a clonal population, the phage was purified through successive serial dilutions. Following phage amplification to a titer of 5x10</a:t>
            </a:r>
            <a:r>
              <a:rPr lang="en-US" sz="3200" baseline="30000" dirty="0"/>
              <a:t>9</a:t>
            </a:r>
            <a:r>
              <a:rPr lang="en-US" sz="3200" dirty="0"/>
              <a:t> pfu/mL, DNA was extracted and sequenced. The sequenced phage genome was annotated using various computer programs.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BBB6D0-AF56-5A4C-AEA0-5F54D92E11A8}"/>
              </a:ext>
            </a:extLst>
          </p:cNvPr>
          <p:cNvSpPr/>
          <p:nvPr/>
        </p:nvSpPr>
        <p:spPr bwMode="auto">
          <a:xfrm>
            <a:off x="15895647" y="10563805"/>
            <a:ext cx="12081800" cy="10972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7F0E0B-CB0D-0A40-8A9A-70AAEFFA7081}"/>
              </a:ext>
            </a:extLst>
          </p:cNvPr>
          <p:cNvSpPr txBox="1"/>
          <p:nvPr/>
        </p:nvSpPr>
        <p:spPr>
          <a:xfrm>
            <a:off x="748726" y="21265322"/>
            <a:ext cx="1447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Methods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4E9FD1C-0F4A-4445-A6F2-2C91DCA29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274" y="13414366"/>
            <a:ext cx="8789191" cy="494392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D5EEA14-CA1F-C747-B231-23508696F304}"/>
              </a:ext>
            </a:extLst>
          </p:cNvPr>
          <p:cNvSpPr txBox="1"/>
          <p:nvPr/>
        </p:nvSpPr>
        <p:spPr>
          <a:xfrm>
            <a:off x="16012095" y="10709340"/>
            <a:ext cx="11959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Genamy16 and </a:t>
            </a:r>
            <a:r>
              <a:rPr lang="en-US" sz="4800" b="1" dirty="0" err="1">
                <a:latin typeface="Times New Roman"/>
                <a:cs typeface="Times New Roman"/>
              </a:rPr>
              <a:t>NovaSharks</a:t>
            </a:r>
            <a:r>
              <a:rPr lang="en-US" sz="4800" b="1" dirty="0">
                <a:latin typeface="Times New Roman"/>
                <a:cs typeface="Times New Roman"/>
              </a:rPr>
              <a:t> Exhibit Different Life Cycles and Growth Rates According to Plaque Morphologies</a:t>
            </a:r>
            <a:endParaRPr lang="en-US" sz="4800" b="1" dirty="0">
              <a:cs typeface="Times New Roman"/>
            </a:endParaRPr>
          </a:p>
          <a:p>
            <a:pPr algn="ctr"/>
            <a:endParaRPr lang="en-US" sz="48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47C07F-00DF-964B-AA78-C4AA9448AA44}"/>
              </a:ext>
            </a:extLst>
          </p:cNvPr>
          <p:cNvSpPr txBox="1"/>
          <p:nvPr/>
        </p:nvSpPr>
        <p:spPr>
          <a:xfrm>
            <a:off x="16123723" y="18713716"/>
            <a:ext cx="11531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Figure 2. </a:t>
            </a:r>
            <a:r>
              <a:rPr lang="en-US" sz="3200" dirty="0">
                <a:latin typeface="Times New Roman"/>
                <a:cs typeface="Times New Roman"/>
              </a:rPr>
              <a:t>Representative plaque assay plates from the phage purification of (</a:t>
            </a:r>
            <a:r>
              <a:rPr lang="en-US" sz="3200" b="1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) Genamy16 and (</a:t>
            </a:r>
            <a:r>
              <a:rPr lang="en-US" sz="3200" b="1" dirty="0">
                <a:latin typeface="Times New Roman"/>
                <a:cs typeface="Times New Roman"/>
              </a:rPr>
              <a:t>B</a:t>
            </a:r>
            <a:r>
              <a:rPr lang="en-US" sz="3200" dirty="0">
                <a:latin typeface="Times New Roman"/>
                <a:cs typeface="Times New Roman"/>
              </a:rPr>
              <a:t>) 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 on </a:t>
            </a:r>
            <a:r>
              <a:rPr lang="en-US" sz="3200" dirty="0" err="1">
                <a:latin typeface="Times New Roman"/>
                <a:cs typeface="Times New Roman"/>
              </a:rPr>
              <a:t>Pyca</a:t>
            </a:r>
            <a:r>
              <a:rPr lang="en-US" sz="3200" dirty="0">
                <a:latin typeface="Times New Roman"/>
                <a:cs typeface="Times New Roman"/>
              </a:rPr>
              <a:t> Agar. Genamy16 is a fast-growing phage and virulent with small, circular, and clear plaques. 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 is a slow growing phage with small, turbid plaques. </a:t>
            </a:r>
            <a:endParaRPr lang="en-US" sz="3200" dirty="0">
              <a:cs typeface="Times New Roman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7AF2C1D-03D6-D14D-AE91-D735DCB93FA8}"/>
              </a:ext>
            </a:extLst>
          </p:cNvPr>
          <p:cNvSpPr/>
          <p:nvPr/>
        </p:nvSpPr>
        <p:spPr bwMode="auto">
          <a:xfrm>
            <a:off x="15895647" y="22140972"/>
            <a:ext cx="12081800" cy="1005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C08832-327F-C047-9501-59AE008B6BA7}"/>
              </a:ext>
            </a:extLst>
          </p:cNvPr>
          <p:cNvSpPr txBox="1"/>
          <p:nvPr/>
        </p:nvSpPr>
        <p:spPr>
          <a:xfrm>
            <a:off x="16020829" y="22321001"/>
            <a:ext cx="1169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Genamy16 and </a:t>
            </a:r>
            <a:r>
              <a:rPr lang="en-US" sz="4800" b="1" dirty="0" err="1">
                <a:latin typeface="Times New Roman"/>
                <a:cs typeface="Times New Roman"/>
              </a:rPr>
              <a:t>NovaSharks</a:t>
            </a:r>
            <a:r>
              <a:rPr lang="en-US" sz="4800" b="1" dirty="0">
                <a:latin typeface="Times New Roman"/>
                <a:cs typeface="Times New Roman"/>
              </a:rPr>
              <a:t> are Different Phages within the Same Cluster </a:t>
            </a:r>
            <a:endParaRPr lang="en-US" sz="4800" b="1" dirty="0">
              <a:cs typeface="Times New Roma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FA8960-1D2F-4549-9000-D8D934F0D6BD}"/>
              </a:ext>
            </a:extLst>
          </p:cNvPr>
          <p:cNvSpPr txBox="1"/>
          <p:nvPr/>
        </p:nvSpPr>
        <p:spPr>
          <a:xfrm>
            <a:off x="16495307" y="24108329"/>
            <a:ext cx="1153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Table 1. </a:t>
            </a:r>
            <a:r>
              <a:rPr lang="en-US" sz="3200" dirty="0">
                <a:latin typeface="Times New Roman"/>
                <a:cs typeface="Times New Roman"/>
              </a:rPr>
              <a:t>Soil collection site locations and genome characteristics of isolated </a:t>
            </a:r>
            <a:r>
              <a:rPr lang="en-US" sz="3200" i="1" dirty="0">
                <a:latin typeface="Times New Roman"/>
                <a:cs typeface="Times New Roman"/>
              </a:rPr>
              <a:t>G. </a:t>
            </a:r>
            <a:r>
              <a:rPr lang="en-US" sz="3200" i="1" dirty="0" err="1">
                <a:latin typeface="Times New Roman"/>
                <a:cs typeface="Times New Roman"/>
              </a:rPr>
              <a:t>rubripertincta</a:t>
            </a:r>
            <a:r>
              <a:rPr lang="en-US" sz="3200" i="1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phages Genamy16 and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endParaRPr lang="en-US" sz="3200" dirty="0">
              <a:cs typeface="Times New Roman"/>
            </a:endParaRPr>
          </a:p>
        </p:txBody>
      </p:sp>
      <p:graphicFrame>
        <p:nvGraphicFramePr>
          <p:cNvPr id="72" name="Table 4">
            <a:extLst>
              <a:ext uri="{FF2B5EF4-FFF2-40B4-BE49-F238E27FC236}">
                <a16:creationId xmlns:a16="http://schemas.microsoft.com/office/drawing/2014/main" id="{CCB2D141-353C-D447-B510-C6B3FA321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14508"/>
              </p:ext>
            </p:extLst>
          </p:nvPr>
        </p:nvGraphicFramePr>
        <p:xfrm>
          <a:off x="16631448" y="25219346"/>
          <a:ext cx="10515599" cy="652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0635">
                  <a:extLst>
                    <a:ext uri="{9D8B030D-6E8A-4147-A177-3AD203B41FA5}">
                      <a16:colId xmlns:a16="http://schemas.microsoft.com/office/drawing/2014/main" val="943544320"/>
                    </a:ext>
                  </a:extLst>
                </a:gridCol>
                <a:gridCol w="3597482">
                  <a:extLst>
                    <a:ext uri="{9D8B030D-6E8A-4147-A177-3AD203B41FA5}">
                      <a16:colId xmlns:a16="http://schemas.microsoft.com/office/drawing/2014/main" val="1187867443"/>
                    </a:ext>
                  </a:extLst>
                </a:gridCol>
                <a:gridCol w="3597482">
                  <a:extLst>
                    <a:ext uri="{9D8B030D-6E8A-4147-A177-3AD203B41FA5}">
                      <a16:colId xmlns:a16="http://schemas.microsoft.com/office/drawing/2014/main" val="551410372"/>
                    </a:ext>
                  </a:extLst>
                </a:gridCol>
              </a:tblGrid>
              <a:tr h="627959"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Genamy16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 err="1">
                          <a:latin typeface="Times New Roman"/>
                        </a:rPr>
                        <a:t>NovaSharks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379651"/>
                  </a:ext>
                </a:extLst>
              </a:tr>
              <a:tr h="92154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GPS Coordinates of Isolation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26.081101 N, 80.243822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26.076111 N, 80.243306 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332743"/>
                  </a:ext>
                </a:extLst>
              </a:tr>
              <a:tr h="77171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Type of Genome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</a:rPr>
                        <a:t>Circularly Permuted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Times New Roman"/>
                        </a:rPr>
                        <a:t>Circularly Permuted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97290"/>
                  </a:ext>
                </a:extLst>
              </a:tr>
              <a:tr h="86816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Cluster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</a:rPr>
                        <a:t>DV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Times New Roman"/>
                        </a:rPr>
                        <a:t>DV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82916"/>
                  </a:ext>
                </a:extLst>
              </a:tr>
              <a:tr h="7475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Genome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</a:rPr>
                        <a:t>65,574 base pairs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Times New Roman"/>
                        </a:rPr>
                        <a:t>65,274 base pairs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712128"/>
                  </a:ext>
                </a:extLst>
              </a:tr>
              <a:tr h="7475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GC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</a:rPr>
                        <a:t>57.6%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Times New Roman"/>
                        </a:rPr>
                        <a:t>57.7%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06275"/>
                  </a:ext>
                </a:extLst>
              </a:tr>
              <a:tr h="92154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Gene Content Similarity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</a:rPr>
                        <a:t>93.73%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40804"/>
                  </a:ext>
                </a:extLst>
              </a:tr>
              <a:tr h="92154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</a:rPr>
                        <a:t>Gene Content Dissimilarity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</a:rPr>
                        <a:t>6.27%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050935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BBA9F0B6-5665-C645-A9BE-4939B6E54955}"/>
              </a:ext>
            </a:extLst>
          </p:cNvPr>
          <p:cNvSpPr txBox="1"/>
          <p:nvPr/>
        </p:nvSpPr>
        <p:spPr>
          <a:xfrm>
            <a:off x="28757418" y="10709340"/>
            <a:ext cx="14147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Genamy16 and </a:t>
            </a:r>
            <a:r>
              <a:rPr lang="en-US" sz="4800" b="1" dirty="0" err="1">
                <a:latin typeface="Times New Roman"/>
                <a:cs typeface="Times New Roman"/>
              </a:rPr>
              <a:t>NovaSharks</a:t>
            </a:r>
            <a:r>
              <a:rPr lang="en-US" sz="4800" b="1" dirty="0">
                <a:latin typeface="Times New Roman"/>
                <a:cs typeface="Times New Roman"/>
              </a:rPr>
              <a:t> are Genetically Similar in 92 Genes, but Different in Four Gene Locations  </a:t>
            </a:r>
          </a:p>
          <a:p>
            <a:pPr algn="ctr"/>
            <a:endParaRPr lang="en-US" sz="48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4FBA138-17BC-034F-A9F6-00CE75650E0B}"/>
              </a:ext>
            </a:extLst>
          </p:cNvPr>
          <p:cNvSpPr txBox="1"/>
          <p:nvPr/>
        </p:nvSpPr>
        <p:spPr>
          <a:xfrm>
            <a:off x="28526059" y="23431619"/>
            <a:ext cx="147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Conclusions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C43576-62AF-6444-9595-E10AD82AC305}"/>
              </a:ext>
            </a:extLst>
          </p:cNvPr>
          <p:cNvSpPr txBox="1"/>
          <p:nvPr/>
        </p:nvSpPr>
        <p:spPr>
          <a:xfrm>
            <a:off x="28447319" y="29055565"/>
            <a:ext cx="147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References/Acknowledgements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967A37-1731-4948-AE32-B1DFD5740725}"/>
              </a:ext>
            </a:extLst>
          </p:cNvPr>
          <p:cNvSpPr txBox="1"/>
          <p:nvPr/>
        </p:nvSpPr>
        <p:spPr>
          <a:xfrm>
            <a:off x="28706789" y="20213703"/>
            <a:ext cx="14192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Figure 3. </a:t>
            </a:r>
            <a:r>
              <a:rPr lang="en-US" sz="3200" dirty="0">
                <a:latin typeface="Times New Roman"/>
                <a:cs typeface="Times New Roman"/>
              </a:rPr>
              <a:t>Following DNA isolation and sequencing, genome analysis was performed using various computer programs (</a:t>
            </a:r>
            <a:r>
              <a:rPr lang="en-US" sz="3200" b="1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) Representative auto-annotated </a:t>
            </a:r>
            <a:r>
              <a:rPr lang="en-US" sz="3200" dirty="0" err="1">
                <a:latin typeface="Times New Roman"/>
                <a:cs typeface="Times New Roman"/>
              </a:rPr>
              <a:t>Phamerator</a:t>
            </a:r>
            <a:r>
              <a:rPr lang="en-US" sz="3200" dirty="0">
                <a:latin typeface="Times New Roman"/>
                <a:cs typeface="Times New Roman"/>
              </a:rPr>
              <a:t> map of gene number, organization, and known functions from Genamy16 (top) and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 (below). Each color represents a different </a:t>
            </a:r>
            <a:r>
              <a:rPr lang="en-US" sz="3200" dirty="0" err="1">
                <a:latin typeface="Times New Roman"/>
                <a:cs typeface="Times New Roman"/>
              </a:rPr>
              <a:t>pham</a:t>
            </a:r>
            <a:r>
              <a:rPr lang="en-US" sz="3200" dirty="0">
                <a:latin typeface="Times New Roman"/>
                <a:cs typeface="Times New Roman"/>
              </a:rPr>
              <a:t>. (</a:t>
            </a:r>
            <a:r>
              <a:rPr lang="en-US" sz="3200" b="1" dirty="0">
                <a:latin typeface="Times New Roman"/>
                <a:cs typeface="Times New Roman"/>
              </a:rPr>
              <a:t>B</a:t>
            </a:r>
            <a:r>
              <a:rPr lang="en-US" sz="3200" dirty="0">
                <a:latin typeface="Times New Roman"/>
                <a:cs typeface="Times New Roman"/>
              </a:rPr>
              <a:t>) Venn diagram showing unique and overlapping genes between Genamy16 and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. </a:t>
            </a:r>
          </a:p>
          <a:p>
            <a:endParaRPr lang="en-US" sz="3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6FD242-4AE3-A840-BC48-130D97867373}"/>
              </a:ext>
            </a:extLst>
          </p:cNvPr>
          <p:cNvSpPr txBox="1"/>
          <p:nvPr/>
        </p:nvSpPr>
        <p:spPr>
          <a:xfrm>
            <a:off x="28674132" y="24100140"/>
            <a:ext cx="142254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 Genamy16 and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 are 2 novel bacteriophages that infect </a:t>
            </a:r>
            <a:r>
              <a:rPr lang="en-US" sz="3200" i="1" dirty="0">
                <a:latin typeface="Times New Roman"/>
                <a:cs typeface="Times New Roman"/>
              </a:rPr>
              <a:t>G. </a:t>
            </a:r>
            <a:r>
              <a:rPr lang="en-US" sz="3200" i="1" dirty="0" err="1">
                <a:latin typeface="Times New Roman"/>
                <a:cs typeface="Times New Roman"/>
              </a:rPr>
              <a:t>rubripertincta</a:t>
            </a:r>
            <a:r>
              <a:rPr lang="en-US" sz="3200" dirty="0">
                <a:latin typeface="Times New Roman"/>
                <a:cs typeface="Times New Roman"/>
              </a:rPr>
              <a:t> </a:t>
            </a:r>
          </a:p>
          <a:p>
            <a:pPr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 Genamy16 is a fast-growing phage with small, circular, clear plaques discovered to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/>
                <a:cs typeface="Times New Roman"/>
              </a:rPr>
              <a:t>   have a total of 93 genes   </a:t>
            </a:r>
          </a:p>
          <a:p>
            <a:pPr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 is a slow growing phage with small turbid plaques, discovered to have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/>
                <a:cs typeface="Times New Roman"/>
              </a:rPr>
              <a:t>  a total of 96 genes  </a:t>
            </a:r>
          </a:p>
          <a:p>
            <a:pPr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 Genamy16 and </a:t>
            </a:r>
            <a:r>
              <a:rPr lang="en-US" sz="3200" dirty="0" err="1">
                <a:latin typeface="Times New Roman"/>
                <a:cs typeface="Times New Roman"/>
              </a:rPr>
              <a:t>NovaSharks</a:t>
            </a:r>
            <a:r>
              <a:rPr lang="en-US" sz="3200" dirty="0">
                <a:latin typeface="Times New Roman"/>
                <a:cs typeface="Times New Roman"/>
              </a:rPr>
              <a:t> are genetically similar sharing 92 genes and differ in 4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/>
                <a:cs typeface="Times New Roman"/>
              </a:rPr>
              <a:t>  genes.  </a:t>
            </a:r>
          </a:p>
          <a:p>
            <a:pPr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 Future experiments include visualizing the phage using electron microscopy</a:t>
            </a:r>
          </a:p>
          <a:p>
            <a:endParaRPr lang="en-US" sz="3200" dirty="0"/>
          </a:p>
        </p:txBody>
      </p:sp>
      <p:sp>
        <p:nvSpPr>
          <p:cNvPr id="59" name="AutoShape 2" descr="data:image/jpg;base64,%20/9j/4AAQSkZJRgABAQEAYABgAAD/2wBDAAUDBAQEAwUEBAQFBQUGBwwIBwcHBw8LCwkMEQ8SEhEPERETFhwXExQaFRERGCEYGh0dHx8fExciJCIeJBweHx7/2wBDAQUFBQcGBw4ICA4eFBEUHh4eHh4eHh4eHh4eHh4eHh4eHh4eHh4eHh4eHh4eHh4eHh4eHh4eHh4eHh4eHh4eHh7/wAARCAB8AE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hNprSacbM6hfL+83iZZcSD5t23IHTtj04q/RQBy09vplrIYbrxleROvDpLqEanpjnjI/DFQw/2HHCsS+PJ2xnDNqcTMfxxzXzX8YppZviH4iLDMFtcbWOe5UYGK4K2uLaSZ0CPDOqkrICfmPoecUAfaTWdg8IZfHd8GVShkW+iwSe5GMZqSW00yaWF/wDhNL5XiA4TUUAbCkEkYweufqBXzD4PuvtUKxpvlkx0xg59K6TT9xTfbhh/CcYPBoA95OnWVyyJB401IEngR38ZLeg6Vv6NZSafYrbS391fOCSZrlgXP5ACvB/CsCx69pgU9LqPnb/tdPavoSgAooooAKKKKAPiv4yNJD8UvEe4A2s1ztcEHrtGK4iWaxgiZbXdcznGFKkbR6k98V6f8UInn+I/iJNu5RdHnn5flWuY/smK3mjm8tSoHIUdj16UAaHgyGaOCMR7jxknvn8K7GykkVdrJsR+nHUeuawLG1NrILWMsY2AZWJxlfxrdhaK3MBUStkZK54zQB0PhvZ/wkemK4b/AI+Y9pXGM7h1z2r6Dr538PSLJ4o0912xqbuLaMdt3T/69fRFABRRRQAUUUUAfKfxIE0nxE1+UJ8q3RX5Bj+FetYaKrA7s9OPX/61XPiZdSf8LN8Qw+YYovtf7xwMgDC8msW2vYZLRn83cd2xSGGcep9qAOg0pftlsbKVkFxGN0RORn1BPpV60uG2gTbvOU7CMcj2rnraTaQrSlW9j+VbAuU1JQkK+XeogzuYfvMdcGgDoPCU5XxRpmfu/aowAQeu4V9I18v+D7gt4r0qCTMbLeRZAxhjuHX3r6goAKKKKACiiigD4X+LmoTJ8aPE1uI5Cv21k2KDlwUXmubmh1i2fe1lKOPkUuAT79fp1r2Tx9+zH4p8RfEfX/FNv4t01YNTnMkNvOk+Yc7eco688frWM/7Jni9j83izRG+ovT/7WoA4Xw5e3Nxqiwv5kRLYO/7y12CLtumWKJ4pEPykA7s+tWR+yZ4uDBh4s0MMOhAvcj/yNWrpH7MXiqylmabxBoVysiKqKy3X7sgEEglyeSQee4oAk8JvHc+KdHmkk2Xi30KNGg++A45Ir6pr5d8M/s0eJNJ1/Q9TPiPTVfTr6G6mkje5LzKjAsuGcqM49K+oqACiiigAJwCaraZfQ6haC5txKELFcSRlGyDg8HmrNFAGbqGuafYXX2a6adZPlxst3cHOe6g+lV18UaO0siLJdHy32O32SUANzwMrz0PTNbVZd7uj1y1uG1UwwLG6yWp2BXY8hiTyMY7etBUYp7uxWh8WaHNN5MU9y8m4rj7FMOcZwSUwKdD4p0mWAzKbwRgkEmzlHPH+zz17ZrQOo6cpwb22B/66CnxXlnKQI7qBz2AcGgkdZXMV5aR3UG/y5Bld6FD+IIBFTUUUAFFFFABRRRQAjhijBTgkcH0rhbrQNXN2knls5UneQ4Ikz35P413dIzov3mVfqcUDTseXXvhPVZLpIINQvLRpAzmEXCszjIyVDNwB9O9T2/hTxEjFZry6lUkY/wBWCPxro9Sju3+IWk6hEbI6bDY3Ec8rTgOrsyFQF7g7T+VdKk0Mn3JUb6MDTuKxFp0c0NjDFO2+RVAY1YoopAFFFFABQSAMngU2RtkbNtZsDOFGSa5nXvEttblLVfNl+2Hy4WjjJ8t+4f8Auj3NA4xcnZHTvu2NtOGxx9a4C70nWmvt0kMsn98g7tx9fx/StvQdUnkvr0zXkl2s0yi0txEFMShRu5HUZ5yaTwTb6m99ruravZPZz3V8YoI2lD5tohtjbjpkl2x/tUFNcr0dzkrvwz4id/8AQ7y9hQklg8SsRz0B4OPxp9toPidGInmYjI2ssCg/n2r1CqWvWKalot7p8illuIHjwDjOR607kWJdOWeOxhS5bdMFAY5zzVisbwRPq0/hPTpNes2s9TEIS5iZw5DqdpbI4O7G78a2Mj1FIBaKKKAOV8VjVmvgIvO+zYG0ICQT3zjvXO2UOpXG6SbS7m2dZXXayl969nyPWvTKZPEs0RjfdtPXaxU/mKdyk1Zqx5xfaVcXIiZre8RoZBIhQOnzDscdR7V13hL7f9nl+1rKsfHliTOQe+M9q241CIqLnCjAyST+ZpaQnJtJPoFZviP7b/Zx+wh9+4btn3tvfFaVFAjzDVLPX5SZLGadXwB5c0JZevJzjNVbaw8XRunnLDMvO5vs7jFeskZBFVraxt7ebzYzNuwR80zsPyJxTuHQ5Lw1HrEV5ArecTu/enYVTb34NFdtRSA//9k=">
            <a:extLst>
              <a:ext uri="{FF2B5EF4-FFF2-40B4-BE49-F238E27FC236}">
                <a16:creationId xmlns:a16="http://schemas.microsoft.com/office/drawing/2014/main" id="{35FE0657-C7A6-2D4D-B20B-BE514006C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A73EEB0-48F1-8849-BEF9-7D5F62B2E2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9523" b="14369"/>
          <a:stretch/>
        </p:blipFill>
        <p:spPr>
          <a:xfrm>
            <a:off x="5137925" y="17745443"/>
            <a:ext cx="5003602" cy="223020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718A369-4C6A-AA41-8C37-CB0BF84CBD7B}"/>
              </a:ext>
            </a:extLst>
          </p:cNvPr>
          <p:cNvSpPr txBox="1"/>
          <p:nvPr/>
        </p:nvSpPr>
        <p:spPr>
          <a:xfrm>
            <a:off x="874385" y="19867955"/>
            <a:ext cx="1472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Figure 1. </a:t>
            </a:r>
            <a:r>
              <a:rPr lang="en-US" sz="3200" dirty="0">
                <a:latin typeface="Times New Roman"/>
                <a:cs typeface="Times New Roman"/>
              </a:rPr>
              <a:t>Structure (</a:t>
            </a:r>
            <a:r>
              <a:rPr lang="en-US" sz="3200" b="1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) and life cycles (</a:t>
            </a:r>
            <a:r>
              <a:rPr lang="en-US" sz="3200" b="1" dirty="0">
                <a:latin typeface="Times New Roman"/>
                <a:cs typeface="Times New Roman"/>
              </a:rPr>
              <a:t>B</a:t>
            </a:r>
            <a:r>
              <a:rPr lang="en-US" sz="3200" dirty="0">
                <a:latin typeface="Times New Roman"/>
                <a:cs typeface="Times New Roman"/>
              </a:rPr>
              <a:t>) of phages. </a:t>
            </a:r>
            <a:r>
              <a:rPr lang="en-US" sz="1400" dirty="0">
                <a:latin typeface="Times New Roman"/>
                <a:cs typeface="Times New Roman"/>
              </a:rPr>
              <a:t>Image taken from </a:t>
            </a:r>
            <a:r>
              <a:rPr lang="en-US" sz="1400" i="1" dirty="0"/>
              <a:t>Phage Discovery Guide. Howard Hughes Medical Institute.</a:t>
            </a:r>
            <a:r>
              <a:rPr lang="en-US" sz="1400" dirty="0">
                <a:latin typeface="Times New Roman"/>
                <a:cs typeface="Times New Roman"/>
              </a:rPr>
              <a:t>  </a:t>
            </a:r>
            <a:endParaRPr lang="en-US" sz="1400" dirty="0">
              <a:cs typeface="Times New Roman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0BB4B6-8A25-B84E-991E-FB849538A719}"/>
              </a:ext>
            </a:extLst>
          </p:cNvPr>
          <p:cNvSpPr txBox="1"/>
          <p:nvPr/>
        </p:nvSpPr>
        <p:spPr>
          <a:xfrm>
            <a:off x="28642600" y="29762663"/>
            <a:ext cx="14595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Aoyama, K., Y. Kang, K. </a:t>
            </a:r>
            <a:r>
              <a:rPr lang="en-US" sz="1800" dirty="0" err="1"/>
              <a:t>Yazawa</a:t>
            </a:r>
            <a:r>
              <a:rPr lang="en-US" sz="1800" dirty="0"/>
              <a:t>, T. </a:t>
            </a:r>
            <a:r>
              <a:rPr lang="en-US" sz="1800" dirty="0" err="1"/>
              <a:t>Gonoi</a:t>
            </a:r>
            <a:r>
              <a:rPr lang="en-US" sz="1800" dirty="0"/>
              <a:t>, K. Kamei and Y. </a:t>
            </a:r>
            <a:r>
              <a:rPr lang="en-US" sz="1800" dirty="0" err="1"/>
              <a:t>Mikami</a:t>
            </a:r>
            <a:r>
              <a:rPr lang="en-US" sz="1800" dirty="0"/>
              <a:t> (2009). "Characterization of clinical isolates of </a:t>
            </a:r>
            <a:r>
              <a:rPr lang="en-US" sz="1800" dirty="0" err="1"/>
              <a:t>Gordonia</a:t>
            </a:r>
            <a:r>
              <a:rPr lang="en-US" sz="1800" dirty="0"/>
              <a:t> species in Japanese clinical samples during 1998-2008." </a:t>
            </a:r>
            <a:r>
              <a:rPr lang="en-US" sz="1800" u="sng" dirty="0" err="1"/>
              <a:t>Mycopathologia</a:t>
            </a:r>
            <a:r>
              <a:rPr lang="en-US" sz="1800" dirty="0"/>
              <a:t> </a:t>
            </a:r>
            <a:r>
              <a:rPr lang="en-US" sz="1800" b="1" dirty="0"/>
              <a:t>168</a:t>
            </a:r>
            <a:r>
              <a:rPr lang="en-US" sz="1800" dirty="0"/>
              <a:t>(4): 175-183.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Arenskotter</a:t>
            </a:r>
            <a:r>
              <a:rPr lang="en-US" sz="1800" dirty="0"/>
              <a:t>, M., D. Broker and A. </a:t>
            </a:r>
            <a:r>
              <a:rPr lang="en-US" sz="1800" dirty="0" err="1"/>
              <a:t>Steinbuchel</a:t>
            </a:r>
            <a:r>
              <a:rPr lang="en-US" sz="1800" dirty="0"/>
              <a:t> (2004). "Biology of the metabolically diverse genus </a:t>
            </a:r>
            <a:r>
              <a:rPr lang="en-US" sz="1800" dirty="0" err="1"/>
              <a:t>Gordonia</a:t>
            </a:r>
            <a:r>
              <a:rPr lang="en-US" sz="1800" dirty="0"/>
              <a:t>." </a:t>
            </a:r>
            <a:r>
              <a:rPr lang="en-US" sz="1800" u="sng" dirty="0" err="1"/>
              <a:t>Appl</a:t>
            </a:r>
            <a:r>
              <a:rPr lang="en-US" sz="1800" u="sng" dirty="0"/>
              <a:t> Environ </a:t>
            </a:r>
            <a:r>
              <a:rPr lang="en-US" sz="1800" u="sng" dirty="0" err="1"/>
              <a:t>Microbiol</a:t>
            </a:r>
            <a:r>
              <a:rPr lang="en-US" sz="1800" dirty="0"/>
              <a:t> </a:t>
            </a:r>
            <a:r>
              <a:rPr lang="en-US" sz="1800" b="1" dirty="0"/>
              <a:t>70</a:t>
            </a:r>
            <a:r>
              <a:rPr lang="en-US" sz="1800" dirty="0"/>
              <a:t>(6): 3195-3204.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Hatfull</a:t>
            </a:r>
            <a:r>
              <a:rPr lang="en-US" sz="1800" dirty="0"/>
              <a:t>, G. F., R. M. </a:t>
            </a:r>
            <a:r>
              <a:rPr lang="en-US" sz="1800" dirty="0" err="1"/>
              <a:t>Dedrick</a:t>
            </a:r>
            <a:r>
              <a:rPr lang="en-US" sz="1800" dirty="0"/>
              <a:t> and R. T. Schooley (2022). "Phage Therapy for Antibiotic-Resistant Bacterial Infections." </a:t>
            </a:r>
            <a:r>
              <a:rPr lang="en-US" sz="1800" u="sng" dirty="0" err="1"/>
              <a:t>Annu</a:t>
            </a:r>
            <a:r>
              <a:rPr lang="en-US" sz="1800" u="sng" dirty="0"/>
              <a:t> Rev Med</a:t>
            </a:r>
            <a:r>
              <a:rPr lang="en-US" sz="1800" dirty="0"/>
              <a:t> </a:t>
            </a:r>
            <a:r>
              <a:rPr lang="en-US" sz="1800" b="1" dirty="0"/>
              <a:t>73</a:t>
            </a:r>
            <a:r>
              <a:rPr lang="en-US" sz="1800" dirty="0"/>
              <a:t>: 197-211.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SEA-PHAGES (2018). Phage Discovery Guide. Howard Hughes Medical Institute.</a:t>
            </a:r>
          </a:p>
          <a:p>
            <a:endParaRPr lang="en-US" sz="1800" dirty="0"/>
          </a:p>
          <a:p>
            <a:r>
              <a:rPr lang="en-US" sz="1800" dirty="0"/>
              <a:t>Thank you to the HHMI SEA-PHAGES program and the University of Pittsburgh for the support in our first year of the program at NSU.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0F75F0EA6AF4E80B2F75B09697B6A" ma:contentTypeVersion="15" ma:contentTypeDescription="Create a new document." ma:contentTypeScope="" ma:versionID="879d751bf347897b46f614db6da951b1">
  <xsd:schema xmlns:xsd="http://www.w3.org/2001/XMLSchema" xmlns:xs="http://www.w3.org/2001/XMLSchema" xmlns:p="http://schemas.microsoft.com/office/2006/metadata/properties" xmlns:ns1="http://schemas.microsoft.com/sharepoint/v3" xmlns:ns3="75b15154-f1ee-4e35-a59b-c63339e85d96" xmlns:ns4="bce8d85a-c368-486a-8c4a-328537316734" targetNamespace="http://schemas.microsoft.com/office/2006/metadata/properties" ma:root="true" ma:fieldsID="090018bec788711dbd144ec235a5f780" ns1:_="" ns3:_="" ns4:_="">
    <xsd:import namespace="http://schemas.microsoft.com/sharepoint/v3"/>
    <xsd:import namespace="75b15154-f1ee-4e35-a59b-c63339e85d96"/>
    <xsd:import namespace="bce8d85a-c368-486a-8c4a-328537316734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15154-f1ee-4e35-a59b-c63339e85d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8d85a-c368-486a-8c4a-328537316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344337-F546-40FF-B55A-7D0F1A3471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A7942A-C722-4CBE-B0A8-6DE059C03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b15154-f1ee-4e35-a59b-c63339e85d96"/>
    <ds:schemaRef ds:uri="bce8d85a-c368-486a-8c4a-328537316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40E095-E534-427A-B5CC-425DBC9C6407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bce8d85a-c368-486a-8c4a-328537316734"/>
    <ds:schemaRef ds:uri="75b15154-f1ee-4e35-a59b-c63339e85d9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1151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NSU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parb02</dc:creator>
  <cp:lastModifiedBy>drgarcia2 drgarcia2</cp:lastModifiedBy>
  <cp:revision>103</cp:revision>
  <dcterms:created xsi:type="dcterms:W3CDTF">2003-04-02T19:50:23Z</dcterms:created>
  <dcterms:modified xsi:type="dcterms:W3CDTF">2022-11-29T17:33:57Z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0x0101005770F75F0EA6AF4E80B2F75B09697B6A</vt:lpwstr>
  </property>
</Properties>
</file>