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
  </p:notesMasterIdLst>
  <p:handoutMasterIdLst>
    <p:handoutMasterId r:id="rId4"/>
  </p:handoutMasterIdLst>
  <p:sldIdLst>
    <p:sldId id="256" r:id="rId2"/>
  </p:sldIdLst>
  <p:sldSz cx="43891200" cy="43891200"/>
  <p:notesSz cx="9296400" cy="7010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CCFF"/>
    <a:srgbClr val="FFFFFF"/>
    <a:srgbClr val="D2EEFF"/>
    <a:srgbClr val="CCECFF"/>
    <a:srgbClr val="990000"/>
    <a:srgbClr val="FFFFCC"/>
    <a:srgbClr val="F2E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D5AB3-1B0F-45CE-809D-054F6D1614D5}" v="9" dt="2023-04-06T16:36:15.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20" autoAdjust="0"/>
    <p:restoredTop sz="90792" autoAdjust="0"/>
  </p:normalViewPr>
  <p:slideViewPr>
    <p:cSldViewPr showGuides="1">
      <p:cViewPr>
        <p:scale>
          <a:sx n="30" d="100"/>
          <a:sy n="30" d="100"/>
        </p:scale>
        <p:origin x="24" y="-4818"/>
      </p:cViewPr>
      <p:guideLst>
        <p:guide orient="horz" pos="13824"/>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1" y="0"/>
            <a:ext cx="4028173" cy="38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t" anchorCtr="0" compatLnSpc="1">
            <a:prstTxWarp prst="textNoShape">
              <a:avLst/>
            </a:prstTxWarp>
          </a:bodyPr>
          <a:lstStyle>
            <a:lvl1pPr eaLnBrk="1" hangingPunct="1">
              <a:defRPr sz="1200">
                <a:effectLst/>
              </a:defRPr>
            </a:lvl1pPr>
          </a:lstStyle>
          <a:p>
            <a:pPr>
              <a:defRPr/>
            </a:pPr>
            <a:endParaRPr lang="en-US" altLang="en-US"/>
          </a:p>
        </p:txBody>
      </p:sp>
      <p:sp>
        <p:nvSpPr>
          <p:cNvPr id="4099" name="Rectangle 1027"/>
          <p:cNvSpPr>
            <a:spLocks noGrp="1" noChangeArrowheads="1"/>
          </p:cNvSpPr>
          <p:nvPr>
            <p:ph type="dt" sz="quarter" idx="1"/>
          </p:nvPr>
        </p:nvSpPr>
        <p:spPr bwMode="auto">
          <a:xfrm>
            <a:off x="5268229" y="0"/>
            <a:ext cx="4028173" cy="38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t" anchorCtr="0" compatLnSpc="1">
            <a:prstTxWarp prst="textNoShape">
              <a:avLst/>
            </a:prstTxWarp>
          </a:bodyPr>
          <a:lstStyle>
            <a:lvl1pPr algn="r" eaLnBrk="1" hangingPunct="1">
              <a:defRPr sz="1200">
                <a:effectLst/>
              </a:defRPr>
            </a:lvl1pPr>
          </a:lstStyle>
          <a:p>
            <a:pPr>
              <a:defRPr/>
            </a:pPr>
            <a:endParaRPr lang="en-US" altLang="en-US"/>
          </a:p>
        </p:txBody>
      </p:sp>
      <p:sp>
        <p:nvSpPr>
          <p:cNvPr id="4100" name="Rectangle 1028"/>
          <p:cNvSpPr>
            <a:spLocks noGrp="1" noChangeArrowheads="1"/>
          </p:cNvSpPr>
          <p:nvPr>
            <p:ph type="ftr" sz="quarter" idx="2"/>
          </p:nvPr>
        </p:nvSpPr>
        <p:spPr bwMode="auto">
          <a:xfrm>
            <a:off x="1" y="6620934"/>
            <a:ext cx="4028173" cy="38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b" anchorCtr="0" compatLnSpc="1">
            <a:prstTxWarp prst="textNoShape">
              <a:avLst/>
            </a:prstTxWarp>
          </a:bodyPr>
          <a:lstStyle>
            <a:lvl1pPr eaLnBrk="1" hangingPunct="1">
              <a:defRPr sz="1200">
                <a:effectLst/>
              </a:defRPr>
            </a:lvl1pPr>
          </a:lstStyle>
          <a:p>
            <a:pPr>
              <a:defRPr/>
            </a:pPr>
            <a:endParaRPr lang="en-US" altLang="en-US"/>
          </a:p>
        </p:txBody>
      </p:sp>
      <p:sp>
        <p:nvSpPr>
          <p:cNvPr id="4101" name="Rectangle 1029"/>
          <p:cNvSpPr>
            <a:spLocks noGrp="1" noChangeArrowheads="1"/>
          </p:cNvSpPr>
          <p:nvPr>
            <p:ph type="sldNum" sz="quarter" idx="3"/>
          </p:nvPr>
        </p:nvSpPr>
        <p:spPr bwMode="auto">
          <a:xfrm>
            <a:off x="5268229" y="6620934"/>
            <a:ext cx="4028173" cy="38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b" anchorCtr="0" compatLnSpc="1">
            <a:prstTxWarp prst="textNoShape">
              <a:avLst/>
            </a:prstTxWarp>
          </a:bodyPr>
          <a:lstStyle>
            <a:lvl1pPr algn="r" eaLnBrk="1" hangingPunct="1">
              <a:defRPr sz="1200">
                <a:effectLst/>
              </a:defRPr>
            </a:lvl1pPr>
          </a:lstStyle>
          <a:p>
            <a:pPr>
              <a:defRPr/>
            </a:pPr>
            <a:fld id="{09E86368-3888-4BF0-A077-47DDF59852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AFC04250-0741-48B2-98E3-66191853D5AC}" type="datetimeFigureOut">
              <a:rPr lang="en-US" smtClean="0"/>
              <a:t>4/6/2023</a:t>
            </a:fld>
            <a:endParaRPr lang="en-US"/>
          </a:p>
        </p:txBody>
      </p:sp>
      <p:sp>
        <p:nvSpPr>
          <p:cNvPr id="4" name="Slide Image Placeholder 3"/>
          <p:cNvSpPr>
            <a:spLocks noGrp="1" noRot="1" noChangeAspect="1"/>
          </p:cNvSpPr>
          <p:nvPr>
            <p:ph type="sldImg" idx="2"/>
          </p:nvPr>
        </p:nvSpPr>
        <p:spPr>
          <a:xfrm>
            <a:off x="3465513" y="876300"/>
            <a:ext cx="23653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48E24AE3-F856-4EC8-8FB0-543DDDC96E6A}" type="slidenum">
              <a:rPr lang="en-US" smtClean="0"/>
              <a:t>‹#›</a:t>
            </a:fld>
            <a:endParaRPr lang="en-US"/>
          </a:p>
        </p:txBody>
      </p:sp>
    </p:spTree>
    <p:extLst>
      <p:ext uri="{BB962C8B-B14F-4D97-AF65-F5344CB8AC3E}">
        <p14:creationId xmlns:p14="http://schemas.microsoft.com/office/powerpoint/2010/main" val="142569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24AE3-F856-4EC8-8FB0-543DDDC96E6A}" type="slidenum">
              <a:rPr lang="en-US" smtClean="0"/>
              <a:t>1</a:t>
            </a:fld>
            <a:endParaRPr lang="en-US"/>
          </a:p>
        </p:txBody>
      </p:sp>
    </p:spTree>
    <p:extLst>
      <p:ext uri="{BB962C8B-B14F-4D97-AF65-F5344CB8AC3E}">
        <p14:creationId xmlns:p14="http://schemas.microsoft.com/office/powerpoint/2010/main" val="322232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7183123"/>
            <a:ext cx="32918400" cy="15280640"/>
          </a:xfrm>
        </p:spPr>
        <p:txBody>
          <a:bodyPr anchor="b"/>
          <a:lstStyle>
            <a:lvl1pPr algn="ctr">
              <a:defRPr sz="21600"/>
            </a:lvl1pPr>
          </a:lstStyle>
          <a:p>
            <a:r>
              <a:rPr lang="en-US"/>
              <a:t>Click to edit Master title style</a:t>
            </a:r>
          </a:p>
        </p:txBody>
      </p:sp>
      <p:sp>
        <p:nvSpPr>
          <p:cNvPr id="3" name="Subtitle 2"/>
          <p:cNvSpPr>
            <a:spLocks noGrp="1"/>
          </p:cNvSpPr>
          <p:nvPr>
            <p:ph type="subTitle" idx="1"/>
          </p:nvPr>
        </p:nvSpPr>
        <p:spPr>
          <a:xfrm>
            <a:off x="5486400" y="23053043"/>
            <a:ext cx="329184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EEDC5F3-B4BA-40FA-BB6B-9A3BD5DD24EA}" type="datetimeFigureOut">
              <a:rPr lang="en-US"/>
              <a:pPr>
                <a:defRPr/>
              </a:pPr>
              <a:t>4/6/2023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F97AED-CC7B-4204-93A9-05CBD507B879}" type="slidenum">
              <a:rPr lang="en-US"/>
              <a:pPr>
                <a:defRPr/>
              </a:pPr>
              <a:t>‹#›</a:t>
            </a:fld>
            <a:endParaRPr lang="en-US"/>
          </a:p>
        </p:txBody>
      </p:sp>
    </p:spTree>
    <p:extLst>
      <p:ext uri="{BB962C8B-B14F-4D97-AF65-F5344CB8AC3E}">
        <p14:creationId xmlns:p14="http://schemas.microsoft.com/office/powerpoint/2010/main" val="373337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9D9BC9-DB73-4105-98DB-19B67998B1A9}" type="datetimeFigureOut">
              <a:rPr lang="en-US"/>
              <a:pPr>
                <a:defRPr/>
              </a:pPr>
              <a:t>4/6/2023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988425-19C8-4C7C-A2A6-7FF21842C68C}" type="slidenum">
              <a:rPr lang="en-US"/>
              <a:pPr>
                <a:defRPr/>
              </a:pPr>
              <a:t>‹#›</a:t>
            </a:fld>
            <a:endParaRPr lang="en-US"/>
          </a:p>
        </p:txBody>
      </p:sp>
    </p:spTree>
    <p:extLst>
      <p:ext uri="{BB962C8B-B14F-4D97-AF65-F5344CB8AC3E}">
        <p14:creationId xmlns:p14="http://schemas.microsoft.com/office/powerpoint/2010/main" val="414605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2336800"/>
            <a:ext cx="9464040" cy="3719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0" y="2336800"/>
            <a:ext cx="2784348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8206C5-EFC7-443D-8600-7399C20674B0}" type="datetimeFigureOut">
              <a:rPr lang="en-US"/>
              <a:pPr>
                <a:defRPr/>
              </a:pPr>
              <a:t>4/6/2023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A1E681-ECDB-4DE3-8FBA-C07AE1BF7979}" type="slidenum">
              <a:rPr lang="en-US"/>
              <a:pPr>
                <a:defRPr/>
              </a:pPr>
              <a:t>‹#›</a:t>
            </a:fld>
            <a:endParaRPr lang="en-US"/>
          </a:p>
        </p:txBody>
      </p:sp>
    </p:spTree>
    <p:extLst>
      <p:ext uri="{BB962C8B-B14F-4D97-AF65-F5344CB8AC3E}">
        <p14:creationId xmlns:p14="http://schemas.microsoft.com/office/powerpoint/2010/main" val="35389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0B5F19-AF98-413B-BD8A-87E3A435394B}" type="datetimeFigureOut">
              <a:rPr lang="en-US"/>
              <a:pPr>
                <a:defRPr/>
              </a:pPr>
              <a:t>4/6/2023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FD876B-E816-40F4-A856-E8167DA5AF08}" type="slidenum">
              <a:rPr lang="en-US"/>
              <a:pPr>
                <a:defRPr/>
              </a:pPr>
              <a:t>‹#›</a:t>
            </a:fld>
            <a:endParaRPr lang="en-US"/>
          </a:p>
        </p:txBody>
      </p:sp>
    </p:spTree>
    <p:extLst>
      <p:ext uri="{BB962C8B-B14F-4D97-AF65-F5344CB8AC3E}">
        <p14:creationId xmlns:p14="http://schemas.microsoft.com/office/powerpoint/2010/main" val="31002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10942326"/>
            <a:ext cx="37856160" cy="18257517"/>
          </a:xfrm>
        </p:spPr>
        <p:txBody>
          <a:bodyPr anchor="b"/>
          <a:lstStyle>
            <a:lvl1pPr>
              <a:defRPr sz="21600"/>
            </a:lvl1pPr>
          </a:lstStyle>
          <a:p>
            <a:r>
              <a:rPr lang="en-US"/>
              <a:t>Click to edit Master title style</a:t>
            </a:r>
          </a:p>
        </p:txBody>
      </p:sp>
      <p:sp>
        <p:nvSpPr>
          <p:cNvPr id="3" name="Text Placeholder 2"/>
          <p:cNvSpPr>
            <a:spLocks noGrp="1"/>
          </p:cNvSpPr>
          <p:nvPr>
            <p:ph type="body" idx="1"/>
          </p:nvPr>
        </p:nvSpPr>
        <p:spPr>
          <a:xfrm>
            <a:off x="2994660" y="29372566"/>
            <a:ext cx="37856160" cy="9601197"/>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BF42F21-6CCB-4D37-86BE-363749EEF6D9}" type="datetimeFigureOut">
              <a:rPr lang="en-US"/>
              <a:pPr>
                <a:defRPr/>
              </a:pPr>
              <a:t>4/6/2023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CBCAC0-8F2A-411E-BA89-0FC5A3ED0E09}" type="slidenum">
              <a:rPr lang="en-US"/>
              <a:pPr>
                <a:defRPr/>
              </a:pPr>
              <a:t>‹#›</a:t>
            </a:fld>
            <a:endParaRPr lang="en-US"/>
          </a:p>
        </p:txBody>
      </p:sp>
    </p:spTree>
    <p:extLst>
      <p:ext uri="{BB962C8B-B14F-4D97-AF65-F5344CB8AC3E}">
        <p14:creationId xmlns:p14="http://schemas.microsoft.com/office/powerpoint/2010/main" val="16316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11684000"/>
            <a:ext cx="1865376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11684000"/>
            <a:ext cx="1865376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E5323D8-3141-4ECD-83D5-9ADE95062D32}" type="datetimeFigureOut">
              <a:rPr lang="en-US"/>
              <a:pPr>
                <a:defRPr/>
              </a:pPr>
              <a:t>4/6/2023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3F61CB-6699-46EA-BB21-D1093200CB41}" type="slidenum">
              <a:rPr lang="en-US"/>
              <a:pPr>
                <a:defRPr/>
              </a:pPr>
              <a:t>‹#›</a:t>
            </a:fld>
            <a:endParaRPr lang="en-US"/>
          </a:p>
        </p:txBody>
      </p:sp>
    </p:spTree>
    <p:extLst>
      <p:ext uri="{BB962C8B-B14F-4D97-AF65-F5344CB8AC3E}">
        <p14:creationId xmlns:p14="http://schemas.microsoft.com/office/powerpoint/2010/main" val="398598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36803"/>
            <a:ext cx="37856160" cy="8483603"/>
          </a:xfrm>
        </p:spPr>
        <p:txBody>
          <a:bodyPr/>
          <a:lstStyle/>
          <a:p>
            <a:r>
              <a:rPr lang="en-US"/>
              <a:t>Click to edit Master title style</a:t>
            </a:r>
          </a:p>
        </p:txBody>
      </p:sp>
      <p:sp>
        <p:nvSpPr>
          <p:cNvPr id="3" name="Text Placeholder 2"/>
          <p:cNvSpPr>
            <a:spLocks noGrp="1"/>
          </p:cNvSpPr>
          <p:nvPr>
            <p:ph type="body" idx="1"/>
          </p:nvPr>
        </p:nvSpPr>
        <p:spPr>
          <a:xfrm>
            <a:off x="3023239" y="10759443"/>
            <a:ext cx="18568033"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3023239" y="16032480"/>
            <a:ext cx="18568033"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0" y="10759443"/>
            <a:ext cx="18659477"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22219920" y="16032480"/>
            <a:ext cx="18659477"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0DAEEFC-968F-48DC-A4C1-BFF907B6B82D}" type="datetimeFigureOut">
              <a:rPr lang="en-US"/>
              <a:pPr>
                <a:defRPr/>
              </a:pPr>
              <a:t>4/6/2023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B4C787-083A-460E-BDC8-630F5B9091C6}" type="slidenum">
              <a:rPr lang="en-US"/>
              <a:pPr>
                <a:defRPr/>
              </a:pPr>
              <a:t>‹#›</a:t>
            </a:fld>
            <a:endParaRPr lang="en-US"/>
          </a:p>
        </p:txBody>
      </p:sp>
    </p:spTree>
    <p:extLst>
      <p:ext uri="{BB962C8B-B14F-4D97-AF65-F5344CB8AC3E}">
        <p14:creationId xmlns:p14="http://schemas.microsoft.com/office/powerpoint/2010/main" val="99390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A9F0381-D295-4E48-89C1-8E6E044559A7}" type="datetimeFigureOut">
              <a:rPr lang="en-US"/>
              <a:pPr>
                <a:defRPr/>
              </a:pPr>
              <a:t>4/6/2023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4EE817-8422-4906-B94A-04F6E110014D}" type="slidenum">
              <a:rPr lang="en-US"/>
              <a:pPr>
                <a:defRPr/>
              </a:pPr>
              <a:t>‹#›</a:t>
            </a:fld>
            <a:endParaRPr lang="en-US"/>
          </a:p>
        </p:txBody>
      </p:sp>
    </p:spTree>
    <p:extLst>
      <p:ext uri="{BB962C8B-B14F-4D97-AF65-F5344CB8AC3E}">
        <p14:creationId xmlns:p14="http://schemas.microsoft.com/office/powerpoint/2010/main" val="352174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614D04-D423-40FC-9916-4A6AF486962C}" type="datetimeFigureOut">
              <a:rPr lang="en-US"/>
              <a:pPr>
                <a:defRPr/>
              </a:pPr>
              <a:t>4/6/2023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37FCA6-EE61-4E91-B33A-02C07DBF413C}" type="slidenum">
              <a:rPr lang="en-US"/>
              <a:pPr>
                <a:defRPr/>
              </a:pPr>
              <a:t>‹#›</a:t>
            </a:fld>
            <a:endParaRPr lang="en-US"/>
          </a:p>
        </p:txBody>
      </p:sp>
    </p:spTree>
    <p:extLst>
      <p:ext uri="{BB962C8B-B14F-4D97-AF65-F5344CB8AC3E}">
        <p14:creationId xmlns:p14="http://schemas.microsoft.com/office/powerpoint/2010/main" val="117698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926080"/>
            <a:ext cx="14156053" cy="10241280"/>
          </a:xfrm>
        </p:spPr>
        <p:txBody>
          <a:bodyPr anchor="b"/>
          <a:lstStyle>
            <a:lvl1pPr>
              <a:defRPr sz="11520"/>
            </a:lvl1pPr>
          </a:lstStyle>
          <a:p>
            <a:r>
              <a:rPr lang="en-US"/>
              <a:t>Click to edit Master title style</a:t>
            </a:r>
          </a:p>
        </p:txBody>
      </p:sp>
      <p:sp>
        <p:nvSpPr>
          <p:cNvPr id="3" name="Content Placeholder 2"/>
          <p:cNvSpPr>
            <a:spLocks noGrp="1"/>
          </p:cNvSpPr>
          <p:nvPr>
            <p:ph idx="1"/>
          </p:nvPr>
        </p:nvSpPr>
        <p:spPr>
          <a:xfrm>
            <a:off x="18659477" y="6319523"/>
            <a:ext cx="2221992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9" y="13167360"/>
            <a:ext cx="14156053"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C9A207-C76B-47E3-8D68-9457FE2D1593}" type="datetimeFigureOut">
              <a:rPr lang="en-US"/>
              <a:pPr>
                <a:defRPr/>
              </a:pPr>
              <a:t>4/6/2023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97C406-0315-4226-8EA3-570F296FF4E2}" type="slidenum">
              <a:rPr lang="en-US"/>
              <a:pPr>
                <a:defRPr/>
              </a:pPr>
              <a:t>‹#›</a:t>
            </a:fld>
            <a:endParaRPr lang="en-US"/>
          </a:p>
        </p:txBody>
      </p:sp>
    </p:spTree>
    <p:extLst>
      <p:ext uri="{BB962C8B-B14F-4D97-AF65-F5344CB8AC3E}">
        <p14:creationId xmlns:p14="http://schemas.microsoft.com/office/powerpoint/2010/main" val="171162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926080"/>
            <a:ext cx="14156053" cy="10241280"/>
          </a:xfrm>
        </p:spPr>
        <p:txBody>
          <a:bodyPr anchor="b"/>
          <a:lstStyle>
            <a:lvl1pPr>
              <a:defRPr sz="11520"/>
            </a:lvl1pPr>
          </a:lstStyle>
          <a:p>
            <a:r>
              <a:rPr lang="en-US"/>
              <a:t>Click to edit Master title style</a:t>
            </a:r>
          </a:p>
        </p:txBody>
      </p:sp>
      <p:sp>
        <p:nvSpPr>
          <p:cNvPr id="3" name="Picture Placeholder 2"/>
          <p:cNvSpPr>
            <a:spLocks noGrp="1"/>
          </p:cNvSpPr>
          <p:nvPr>
            <p:ph type="pic" idx="1"/>
          </p:nvPr>
        </p:nvSpPr>
        <p:spPr>
          <a:xfrm>
            <a:off x="18659477" y="6319523"/>
            <a:ext cx="22219920" cy="31191200"/>
          </a:xfrm>
        </p:spPr>
        <p:txBody>
          <a:bodyPr rtlCol="0">
            <a:normAutofit/>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pPr lvl="0"/>
            <a:endParaRPr lang="en-US" noProof="0"/>
          </a:p>
        </p:txBody>
      </p:sp>
      <p:sp>
        <p:nvSpPr>
          <p:cNvPr id="4" name="Text Placeholder 3"/>
          <p:cNvSpPr>
            <a:spLocks noGrp="1"/>
          </p:cNvSpPr>
          <p:nvPr>
            <p:ph type="body" sz="half" idx="2"/>
          </p:nvPr>
        </p:nvSpPr>
        <p:spPr>
          <a:xfrm>
            <a:off x="3023239" y="13167360"/>
            <a:ext cx="14156053"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59D569-53A6-4076-85EE-35CD803AD7AE}" type="datetimeFigureOut">
              <a:rPr lang="en-US"/>
              <a:pPr>
                <a:defRPr/>
              </a:pPr>
              <a:t>4/6/2023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2DDB91-5F09-4462-BDC5-F1C637711028}" type="slidenum">
              <a:rPr lang="en-US"/>
              <a:pPr>
                <a:defRPr/>
              </a:pPr>
              <a:t>‹#›</a:t>
            </a:fld>
            <a:endParaRPr lang="en-US"/>
          </a:p>
        </p:txBody>
      </p:sp>
    </p:spTree>
    <p:extLst>
      <p:ext uri="{BB962C8B-B14F-4D97-AF65-F5344CB8AC3E}">
        <p14:creationId xmlns:p14="http://schemas.microsoft.com/office/powerpoint/2010/main" val="390930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0">
          <a:gsLst>
            <a:gs pos="0">
              <a:srgbClr val="CCECFF"/>
            </a:gs>
            <a:gs pos="5000">
              <a:srgbClr val="CCECFF"/>
            </a:gs>
            <a:gs pos="100000">
              <a:srgbClr val="9DC3E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17838" y="2336800"/>
            <a:ext cx="37855525" cy="848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017838" y="11684000"/>
            <a:ext cx="37855525" cy="278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17838" y="40681275"/>
            <a:ext cx="9875837" cy="2336800"/>
          </a:xfrm>
          <a:prstGeom prst="rect">
            <a:avLst/>
          </a:prstGeom>
        </p:spPr>
        <p:txBody>
          <a:bodyPr vert="horz" lIns="91440" tIns="45720" rIns="91440" bIns="45720" rtlCol="0" anchor="ctr"/>
          <a:lstStyle>
            <a:lvl1pPr algn="l" eaLnBrk="1" hangingPunct="1">
              <a:defRPr sz="4320">
                <a:solidFill>
                  <a:schemeClr val="tx1">
                    <a:tint val="75000"/>
                  </a:schemeClr>
                </a:solidFill>
                <a:effectLst>
                  <a:outerShdw blurRad="38100" dist="38100" dir="2700000" algn="tl">
                    <a:srgbClr val="000000">
                      <a:alpha val="43137"/>
                    </a:srgbClr>
                  </a:outerShdw>
                </a:effectLst>
              </a:defRPr>
            </a:lvl1pPr>
          </a:lstStyle>
          <a:p>
            <a:pPr>
              <a:defRPr/>
            </a:pPr>
            <a:fld id="{E171EB5C-0D23-4243-A0A7-7C75E4A17101}" type="datetimeFigureOut">
              <a:rPr lang="en-US"/>
              <a:pPr>
                <a:defRPr/>
              </a:pPr>
              <a:t>4/6/2023</a:t>
            </a:fld>
            <a:endParaRPr lang="en-US"/>
          </a:p>
        </p:txBody>
      </p:sp>
      <p:sp>
        <p:nvSpPr>
          <p:cNvPr id="5" name="Footer Placeholder 4"/>
          <p:cNvSpPr>
            <a:spLocks noGrp="1"/>
          </p:cNvSpPr>
          <p:nvPr>
            <p:ph type="ftr" sz="quarter" idx="3"/>
          </p:nvPr>
        </p:nvSpPr>
        <p:spPr>
          <a:xfrm>
            <a:off x="14538325" y="40681275"/>
            <a:ext cx="14814550" cy="2336800"/>
          </a:xfrm>
          <a:prstGeom prst="rect">
            <a:avLst/>
          </a:prstGeom>
        </p:spPr>
        <p:txBody>
          <a:bodyPr vert="horz" lIns="91440" tIns="45720" rIns="91440" bIns="45720" rtlCol="0" anchor="ctr"/>
          <a:lstStyle>
            <a:lvl1pPr algn="ctr" eaLnBrk="1" hangingPunct="1">
              <a:defRPr sz="4320">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4"/>
          </p:nvPr>
        </p:nvSpPr>
        <p:spPr>
          <a:xfrm>
            <a:off x="30997525" y="40681275"/>
            <a:ext cx="9875838" cy="2336800"/>
          </a:xfrm>
          <a:prstGeom prst="rect">
            <a:avLst/>
          </a:prstGeom>
        </p:spPr>
        <p:txBody>
          <a:bodyPr vert="horz" lIns="91440" tIns="45720" rIns="91440" bIns="45720" rtlCol="0" anchor="ctr"/>
          <a:lstStyle>
            <a:lvl1pPr algn="r" eaLnBrk="1" hangingPunct="1">
              <a:defRPr sz="4320">
                <a:solidFill>
                  <a:schemeClr val="tx1">
                    <a:tint val="75000"/>
                  </a:schemeClr>
                </a:solidFill>
                <a:effectLst>
                  <a:outerShdw blurRad="38100" dist="38100" dir="2700000" algn="tl">
                    <a:srgbClr val="000000">
                      <a:alpha val="43137"/>
                    </a:srgbClr>
                  </a:outerShdw>
                </a:effectLst>
              </a:defRPr>
            </a:lvl1pPr>
          </a:lstStyle>
          <a:p>
            <a:pPr>
              <a:defRPr/>
            </a:pPr>
            <a:fld id="{C90B6938-01CD-425F-9807-56375D5F966E}" type="slidenum">
              <a:rPr lang="en-US"/>
              <a:pPr>
                <a:defRPr/>
              </a:pPr>
              <a:t>‹#›</a:t>
            </a:fld>
            <a:endParaRPr lang="en-US"/>
          </a:p>
        </p:txBody>
      </p:sp>
      <p:sp>
        <p:nvSpPr>
          <p:cNvPr id="7" name="Rectangle 52"/>
          <p:cNvSpPr>
            <a:spLocks noChangeArrowheads="1"/>
          </p:cNvSpPr>
          <p:nvPr userDrawn="1"/>
        </p:nvSpPr>
        <p:spPr bwMode="auto">
          <a:xfrm>
            <a:off x="11495088" y="20320000"/>
            <a:ext cx="10188575" cy="1320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nvGrpSpPr>
          <p:cNvPr id="1032" name="Group 11"/>
          <p:cNvGrpSpPr>
            <a:grpSpLocks/>
          </p:cNvGrpSpPr>
          <p:nvPr userDrawn="1"/>
        </p:nvGrpSpPr>
        <p:grpSpPr bwMode="auto">
          <a:xfrm>
            <a:off x="5748338" y="914400"/>
            <a:ext cx="33505775" cy="7612063"/>
            <a:chOff x="7152" y="420"/>
            <a:chExt cx="23760" cy="3596"/>
          </a:xfrm>
        </p:grpSpPr>
        <p:sp>
          <p:nvSpPr>
            <p:cNvPr id="1038" name="Text Box 12"/>
            <p:cNvSpPr txBox="1">
              <a:spLocks noChangeArrowheads="1"/>
            </p:cNvSpPr>
            <p:nvPr userDrawn="1"/>
          </p:nvSpPr>
          <p:spPr bwMode="auto">
            <a:xfrm>
              <a:off x="8640" y="420"/>
              <a:ext cx="20784" cy="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8000" b="1">
                  <a:solidFill>
                    <a:schemeClr val="bg1"/>
                  </a:solidFill>
                  <a:cs typeface="Times New Roman" panose="02020603050405020304" pitchFamily="18" charset="0"/>
                </a:rPr>
                <a:t>PLACE YOUR TITLE HERE.  THIS IS 80 POINT FONT </a:t>
              </a:r>
            </a:p>
            <a:p>
              <a:pPr algn="ctr">
                <a:defRPr/>
              </a:pPr>
              <a:r>
                <a:rPr lang="en-US" altLang="en-US" sz="8000" b="1">
                  <a:solidFill>
                    <a:schemeClr val="bg1"/>
                  </a:solidFill>
                  <a:cs typeface="Times New Roman" panose="02020603050405020304" pitchFamily="18" charset="0"/>
                </a:rPr>
                <a:t>AND YOU CAN HAVE UP TO THREE LINES </a:t>
              </a:r>
            </a:p>
            <a:p>
              <a:pPr algn="ctr">
                <a:defRPr/>
              </a:pPr>
              <a:r>
                <a:rPr lang="en-US" altLang="en-US" sz="8000" b="1">
                  <a:solidFill>
                    <a:schemeClr val="bg1"/>
                  </a:solidFill>
                  <a:cs typeface="Times New Roman" panose="02020603050405020304" pitchFamily="18" charset="0"/>
                </a:rPr>
                <a:t>OF TEXT.  FONT IS TIMES NEW ROMAN.</a:t>
              </a:r>
              <a:endParaRPr lang="en-US" altLang="en-US" sz="8000">
                <a:solidFill>
                  <a:srgbClr val="9E1B34"/>
                </a:solidFill>
                <a:cs typeface="Times New Roman" panose="02020603050405020304" pitchFamily="18" charset="0"/>
              </a:endParaRPr>
            </a:p>
          </p:txBody>
        </p:sp>
        <p:sp>
          <p:nvSpPr>
            <p:cNvPr id="1039" name="Text Box 13"/>
            <p:cNvSpPr txBox="1">
              <a:spLocks noChangeArrowheads="1"/>
            </p:cNvSpPr>
            <p:nvPr userDrawn="1"/>
          </p:nvSpPr>
          <p:spPr bwMode="auto">
            <a:xfrm>
              <a:off x="7152" y="2897"/>
              <a:ext cx="2376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5400" i="1">
                  <a:solidFill>
                    <a:schemeClr val="bg1"/>
                  </a:solidFill>
                </a:rPr>
                <a:t>Your Name Here, Additional Author, Additional Author</a:t>
              </a:r>
              <a:endParaRPr lang="en-US" altLang="en-US" i="1">
                <a:solidFill>
                  <a:schemeClr val="bg1"/>
                </a:solidFill>
              </a:endParaRPr>
            </a:p>
          </p:txBody>
        </p:sp>
        <p:sp>
          <p:nvSpPr>
            <p:cNvPr id="1040" name="Text Box 14"/>
            <p:cNvSpPr txBox="1">
              <a:spLocks noChangeArrowheads="1"/>
            </p:cNvSpPr>
            <p:nvPr userDrawn="1"/>
          </p:nvSpPr>
          <p:spPr bwMode="auto">
            <a:xfrm>
              <a:off x="7152" y="3627"/>
              <a:ext cx="23760"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4800">
                  <a:solidFill>
                    <a:schemeClr val="bg1"/>
                  </a:solidFill>
                </a:rPr>
                <a:t>University of Oklahoma College of Medicine,Tulsa, Department of XXXXXX, Tulsa, OK</a:t>
              </a:r>
            </a:p>
          </p:txBody>
        </p:sp>
      </p:grpSp>
      <p:sp>
        <p:nvSpPr>
          <p:cNvPr id="12" name="Rectangle 28"/>
          <p:cNvSpPr>
            <a:spLocks noChangeArrowheads="1"/>
          </p:cNvSpPr>
          <p:nvPr userDrawn="1"/>
        </p:nvSpPr>
        <p:spPr bwMode="auto">
          <a:xfrm>
            <a:off x="11210925" y="9652000"/>
            <a:ext cx="21358225" cy="1018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CCCC99"/>
                </a:solidFill>
                <a:miter lim="800000"/>
                <a:headEnd/>
                <a:tailEnd/>
              </a14:hiddenLine>
            </a:ext>
            <a:ext uri="{AF507438-7753-43E0-B8FC-AC1667EBCBE1}">
              <a14:hiddenEffects xmlns:a14="http://schemas.microsoft.com/office/drawing/2010/main">
                <a:effectLst>
                  <a:outerShdw dist="107763" dir="13500000" algn="ctr" rotWithShape="0">
                    <a:srgbClr val="CCCC99"/>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3" name="Rectangle 80"/>
          <p:cNvSpPr>
            <a:spLocks noChangeArrowheads="1"/>
          </p:cNvSpPr>
          <p:nvPr userDrawn="1"/>
        </p:nvSpPr>
        <p:spPr bwMode="auto">
          <a:xfrm>
            <a:off x="0" y="0"/>
            <a:ext cx="43891200" cy="9042400"/>
          </a:xfrm>
          <a:prstGeom prst="rect">
            <a:avLst/>
          </a:prstGeom>
          <a:gradFill rotWithShape="0">
            <a:gsLst>
              <a:gs pos="0">
                <a:srgbClr val="9E1B34"/>
              </a:gs>
              <a:gs pos="100000">
                <a:srgbClr val="9E1B34">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035" name="Text Box 35"/>
          <p:cNvSpPr txBox="1">
            <a:spLocks noChangeArrowheads="1"/>
          </p:cNvSpPr>
          <p:nvPr userDrawn="1"/>
        </p:nvSpPr>
        <p:spPr bwMode="auto">
          <a:xfrm>
            <a:off x="18468975" y="43053000"/>
            <a:ext cx="7954963"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a:solidFill>
                  <a:srgbClr val="9E1B34"/>
                </a:solidFill>
              </a:rPr>
              <a:t>The University of Oklahoma is an equal opportunity institution.</a:t>
            </a:r>
          </a:p>
        </p:txBody>
      </p:sp>
      <p:sp>
        <p:nvSpPr>
          <p:cNvPr id="15" name="Rectangle 79"/>
          <p:cNvSpPr>
            <a:spLocks noChangeArrowheads="1"/>
          </p:cNvSpPr>
          <p:nvPr userDrawn="1"/>
        </p:nvSpPr>
        <p:spPr bwMode="auto">
          <a:xfrm>
            <a:off x="42257663" y="7315200"/>
            <a:ext cx="1633537" cy="36576000"/>
          </a:xfrm>
          <a:prstGeom prst="rect">
            <a:avLst/>
          </a:prstGeom>
          <a:gradFill rotWithShape="0">
            <a:gsLst>
              <a:gs pos="0">
                <a:srgbClr val="9E1B34"/>
              </a:gs>
              <a:gs pos="100000">
                <a:srgbClr val="9E1B34">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pic>
        <p:nvPicPr>
          <p:cNvPr id="1037" name="Picture 81" descr="Sunset Seed Sow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1550" y="1147763"/>
            <a:ext cx="7185025" cy="6777037"/>
          </a:xfrm>
          <a:prstGeom prst="rect">
            <a:avLst/>
          </a:prstGeom>
          <a:noFill/>
          <a:ln w="38100">
            <a:solidFill>
              <a:srgbClr val="EFE9DD"/>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3290888" rtl="0" eaLnBrk="0" fontAlgn="base" hangingPunct="0">
        <a:lnSpc>
          <a:spcPct val="90000"/>
        </a:lnSpc>
        <a:spcBef>
          <a:spcPct val="0"/>
        </a:spcBef>
        <a:spcAft>
          <a:spcPct val="0"/>
        </a:spcAft>
        <a:defRPr sz="15800" kern="1200">
          <a:solidFill>
            <a:schemeClr val="tx1"/>
          </a:solidFill>
          <a:latin typeface="+mj-lt"/>
          <a:ea typeface="+mj-ea"/>
          <a:cs typeface="+mj-cs"/>
        </a:defRPr>
      </a:lvl1pPr>
      <a:lvl2pPr algn="l" defTabSz="3290888" rtl="0" eaLnBrk="0" fontAlgn="base" hangingPunct="0">
        <a:lnSpc>
          <a:spcPct val="90000"/>
        </a:lnSpc>
        <a:spcBef>
          <a:spcPct val="0"/>
        </a:spcBef>
        <a:spcAft>
          <a:spcPct val="0"/>
        </a:spcAft>
        <a:defRPr sz="15800">
          <a:solidFill>
            <a:schemeClr val="tx1"/>
          </a:solidFill>
          <a:latin typeface="Calibri Light" panose="020F0302020204030204" pitchFamily="34" charset="0"/>
        </a:defRPr>
      </a:lvl2pPr>
      <a:lvl3pPr algn="l" defTabSz="3290888" rtl="0" eaLnBrk="0" fontAlgn="base" hangingPunct="0">
        <a:lnSpc>
          <a:spcPct val="90000"/>
        </a:lnSpc>
        <a:spcBef>
          <a:spcPct val="0"/>
        </a:spcBef>
        <a:spcAft>
          <a:spcPct val="0"/>
        </a:spcAft>
        <a:defRPr sz="15800">
          <a:solidFill>
            <a:schemeClr val="tx1"/>
          </a:solidFill>
          <a:latin typeface="Calibri Light" panose="020F0302020204030204" pitchFamily="34" charset="0"/>
        </a:defRPr>
      </a:lvl3pPr>
      <a:lvl4pPr algn="l" defTabSz="3290888" rtl="0" eaLnBrk="0" fontAlgn="base" hangingPunct="0">
        <a:lnSpc>
          <a:spcPct val="90000"/>
        </a:lnSpc>
        <a:spcBef>
          <a:spcPct val="0"/>
        </a:spcBef>
        <a:spcAft>
          <a:spcPct val="0"/>
        </a:spcAft>
        <a:defRPr sz="15800">
          <a:solidFill>
            <a:schemeClr val="tx1"/>
          </a:solidFill>
          <a:latin typeface="Calibri Light" panose="020F0302020204030204" pitchFamily="34" charset="0"/>
        </a:defRPr>
      </a:lvl4pPr>
      <a:lvl5pPr algn="l" defTabSz="3290888" rtl="0" eaLnBrk="0" fontAlgn="base" hangingPunct="0">
        <a:lnSpc>
          <a:spcPct val="90000"/>
        </a:lnSpc>
        <a:spcBef>
          <a:spcPct val="0"/>
        </a:spcBef>
        <a:spcAft>
          <a:spcPct val="0"/>
        </a:spcAft>
        <a:defRPr sz="15800">
          <a:solidFill>
            <a:schemeClr val="tx1"/>
          </a:solidFill>
          <a:latin typeface="Calibri Light" panose="020F0302020204030204" pitchFamily="34" charset="0"/>
        </a:defRPr>
      </a:lvl5pPr>
      <a:lvl6pPr marL="457200" algn="l" defTabSz="3290888" rtl="0" fontAlgn="base">
        <a:lnSpc>
          <a:spcPct val="90000"/>
        </a:lnSpc>
        <a:spcBef>
          <a:spcPct val="0"/>
        </a:spcBef>
        <a:spcAft>
          <a:spcPct val="0"/>
        </a:spcAft>
        <a:defRPr sz="15800">
          <a:solidFill>
            <a:schemeClr val="tx1"/>
          </a:solidFill>
          <a:latin typeface="Calibri Light" panose="020F0302020204030204" pitchFamily="34" charset="0"/>
        </a:defRPr>
      </a:lvl6pPr>
      <a:lvl7pPr marL="914400" algn="l" defTabSz="3290888" rtl="0" fontAlgn="base">
        <a:lnSpc>
          <a:spcPct val="90000"/>
        </a:lnSpc>
        <a:spcBef>
          <a:spcPct val="0"/>
        </a:spcBef>
        <a:spcAft>
          <a:spcPct val="0"/>
        </a:spcAft>
        <a:defRPr sz="15800">
          <a:solidFill>
            <a:schemeClr val="tx1"/>
          </a:solidFill>
          <a:latin typeface="Calibri Light" panose="020F0302020204030204" pitchFamily="34" charset="0"/>
        </a:defRPr>
      </a:lvl7pPr>
      <a:lvl8pPr marL="1371600" algn="l" defTabSz="3290888" rtl="0" fontAlgn="base">
        <a:lnSpc>
          <a:spcPct val="90000"/>
        </a:lnSpc>
        <a:spcBef>
          <a:spcPct val="0"/>
        </a:spcBef>
        <a:spcAft>
          <a:spcPct val="0"/>
        </a:spcAft>
        <a:defRPr sz="15800">
          <a:solidFill>
            <a:schemeClr val="tx1"/>
          </a:solidFill>
          <a:latin typeface="Calibri Light" panose="020F0302020204030204" pitchFamily="34" charset="0"/>
        </a:defRPr>
      </a:lvl8pPr>
      <a:lvl9pPr marL="1828800" algn="l" defTabSz="3290888" rtl="0" fontAlgn="base">
        <a:lnSpc>
          <a:spcPct val="90000"/>
        </a:lnSpc>
        <a:spcBef>
          <a:spcPct val="0"/>
        </a:spcBef>
        <a:spcAft>
          <a:spcPct val="0"/>
        </a:spcAft>
        <a:defRPr sz="15800">
          <a:solidFill>
            <a:schemeClr val="tx1"/>
          </a:solidFill>
          <a:latin typeface="Calibri Light" panose="020F0302020204030204" pitchFamily="34" charset="0"/>
        </a:defRPr>
      </a:lvl9pPr>
    </p:titleStyle>
    <p:bodyStyle>
      <a:lvl1pPr marL="822325" indent="-822325" algn="l" defTabSz="3290888" rtl="0" eaLnBrk="0" fontAlgn="base" hangingPunct="0">
        <a:lnSpc>
          <a:spcPct val="90000"/>
        </a:lnSpc>
        <a:spcBef>
          <a:spcPts val="3600"/>
        </a:spcBef>
        <a:spcAft>
          <a:spcPct val="0"/>
        </a:spcAft>
        <a:buFont typeface="Arial" panose="020B0604020202020204" pitchFamily="34" charset="0"/>
        <a:buChar char="•"/>
        <a:defRPr sz="10000" kern="1200">
          <a:solidFill>
            <a:schemeClr val="tx1"/>
          </a:solidFill>
          <a:latin typeface="+mn-lt"/>
          <a:ea typeface="+mn-ea"/>
          <a:cs typeface="+mn-cs"/>
        </a:defRPr>
      </a:lvl1pPr>
      <a:lvl2pPr marL="2468563" indent="-822325" algn="l" defTabSz="3290888" rtl="0" eaLnBrk="0" fontAlgn="base" hangingPunct="0">
        <a:lnSpc>
          <a:spcPct val="90000"/>
        </a:lnSpc>
        <a:spcBef>
          <a:spcPts val="1800"/>
        </a:spcBef>
        <a:spcAft>
          <a:spcPct val="0"/>
        </a:spcAft>
        <a:buFont typeface="Arial" panose="020B0604020202020204" pitchFamily="34" charset="0"/>
        <a:buChar char="•"/>
        <a:defRPr sz="8600" kern="1200">
          <a:solidFill>
            <a:schemeClr val="tx1"/>
          </a:solidFill>
          <a:latin typeface="+mn-lt"/>
          <a:ea typeface="+mn-ea"/>
          <a:cs typeface="+mn-cs"/>
        </a:defRPr>
      </a:lvl2pPr>
      <a:lvl3pPr marL="4114800" indent="-822325" algn="l" defTabSz="3290888" rtl="0" eaLnBrk="0" fontAlgn="base" hangingPunct="0">
        <a:lnSpc>
          <a:spcPct val="90000"/>
        </a:lnSpc>
        <a:spcBef>
          <a:spcPts val="1800"/>
        </a:spcBef>
        <a:spcAft>
          <a:spcPct val="0"/>
        </a:spcAft>
        <a:buFont typeface="Arial" panose="020B0604020202020204" pitchFamily="34" charset="0"/>
        <a:buChar char="•"/>
        <a:defRPr sz="7200" kern="1200">
          <a:solidFill>
            <a:schemeClr val="tx1"/>
          </a:solidFill>
          <a:latin typeface="+mn-lt"/>
          <a:ea typeface="+mn-ea"/>
          <a:cs typeface="+mn-cs"/>
        </a:defRPr>
      </a:lvl3pPr>
      <a:lvl4pPr marL="5759450" indent="-822325" algn="l" defTabSz="3290888" rtl="0" eaLnBrk="0" fontAlgn="base" hangingPunct="0">
        <a:lnSpc>
          <a:spcPct val="90000"/>
        </a:lnSpc>
        <a:spcBef>
          <a:spcPts val="1800"/>
        </a:spcBef>
        <a:spcAft>
          <a:spcPct val="0"/>
        </a:spcAft>
        <a:buFont typeface="Arial" panose="020B0604020202020204" pitchFamily="34" charset="0"/>
        <a:buChar char="•"/>
        <a:defRPr sz="6400" kern="1200">
          <a:solidFill>
            <a:schemeClr val="tx1"/>
          </a:solidFill>
          <a:latin typeface="+mn-lt"/>
          <a:ea typeface="+mn-ea"/>
          <a:cs typeface="+mn-cs"/>
        </a:defRPr>
      </a:lvl4pPr>
      <a:lvl5pPr marL="7405688" indent="-822325" algn="l" defTabSz="3290888" rtl="0" eaLnBrk="0" fontAlgn="base" hangingPunct="0">
        <a:lnSpc>
          <a:spcPct val="90000"/>
        </a:lnSpc>
        <a:spcBef>
          <a:spcPts val="1800"/>
        </a:spcBef>
        <a:spcAft>
          <a:spcPct val="0"/>
        </a:spcAft>
        <a:buFont typeface="Arial" panose="020B0604020202020204" pitchFamily="34" charset="0"/>
        <a:buChar char="•"/>
        <a:defRPr sz="640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americangeriatrics.org/programs/gwep-coordinating-center"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ihi.org/Engage/Initiatives/Age-Friendly-Health-Systems/Pages/default.aspx" TargetMode="External"/><Relationship Id="rId5" Type="http://schemas.openxmlformats.org/officeDocument/2006/relationships/hyperlink" Target="https://www.hrsa.gov/grants/find-funding/HRSA-21-111" TargetMode="External"/><Relationship Id="rId10" Type="http://schemas.openxmlformats.org/officeDocument/2006/relationships/image" Target="../media/image4.png"/><Relationship Id="rId4" Type="http://schemas.openxmlformats.org/officeDocument/2006/relationships/hyperlink" Target="https://www.johnahartford.org/grants-strategy/current-strategies/age-friendly/age-friendly-care" TargetMode="Externa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91" name="Text Box 1895"/>
          <p:cNvSpPr txBox="1">
            <a:spLocks noChangeArrowheads="1"/>
          </p:cNvSpPr>
          <p:nvPr/>
        </p:nvSpPr>
        <p:spPr bwMode="auto">
          <a:xfrm>
            <a:off x="32364488" y="36473622"/>
            <a:ext cx="10558056" cy="6766560"/>
          </a:xfrm>
          <a:prstGeom prst="rect">
            <a:avLst/>
          </a:prstGeom>
          <a:solidFill>
            <a:schemeClr val="bg1"/>
          </a:solidFill>
          <a:ln w="9525">
            <a:solidFill>
              <a:srgbClr val="002060"/>
            </a:solidFill>
            <a:miter lim="800000"/>
            <a:headEnd/>
            <a:tailEnd/>
          </a:ln>
          <a:effectLst/>
        </p:spPr>
        <p:txBody>
          <a:bodyPr wrap="square">
            <a:spAutoFit/>
          </a:bodyPr>
          <a:lstStyle/>
          <a:p>
            <a:pPr eaLnBrk="1" hangingPunct="1">
              <a:defRPr/>
            </a:pPr>
            <a:endParaRPr lang="en-US" altLang="en-US" dirty="0">
              <a:solidFill>
                <a:srgbClr val="9E1B34"/>
              </a:solidFill>
            </a:endParaRPr>
          </a:p>
          <a:p>
            <a:pPr marL="457200" marR="0" indent="-457200">
              <a:lnSpc>
                <a:spcPct val="107000"/>
              </a:lnSpc>
              <a:spcBef>
                <a:spcPts val="0"/>
              </a:spcBef>
              <a:spcAft>
                <a:spcPts val="800"/>
              </a:spcAft>
              <a:tabLst>
                <a:tab pos="457200" algn="l"/>
              </a:tabLs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tabLst>
                <a:tab pos="457200" algn="l"/>
              </a:tabLst>
            </a:pPr>
            <a:r>
              <a:rPr lang="en-US" sz="2800" kern="100" dirty="0">
                <a:effectLst/>
                <a:ea typeface="Calibri" panose="020F0502020204030204" pitchFamily="34" charset="0"/>
                <a:cs typeface="Times New Roman" panose="02020603050405020304" pitchFamily="18" charset="0"/>
              </a:rPr>
              <a:t>American Geriatric Society. (n.d.). GWEP coordinating center.  </a:t>
            </a:r>
            <a:r>
              <a:rPr lang="en-US" sz="2800" u="sng" kern="100" dirty="0">
                <a:solidFill>
                  <a:srgbClr val="0563C1"/>
                </a:solidFill>
                <a:effectLst/>
                <a:ea typeface="Calibri" panose="020F0502020204030204" pitchFamily="34" charset="0"/>
                <a:cs typeface="Times New Roman" panose="02020603050405020304" pitchFamily="18" charset="0"/>
                <a:hlinkClick r:id="rId3"/>
              </a:rPr>
              <a:t>https://www.americangeriatrics.org/programs/gwep-coordinating-center</a:t>
            </a:r>
            <a:r>
              <a:rPr lang="en-US" sz="2800" kern="100" dirty="0">
                <a:effectLst/>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tabLst>
                <a:tab pos="457200" algn="l"/>
              </a:tabLst>
            </a:pPr>
            <a:r>
              <a:rPr lang="en-US" sz="2800" kern="100" dirty="0">
                <a:effectLst/>
                <a:ea typeface="Calibri" panose="020F0502020204030204" pitchFamily="34" charset="0"/>
                <a:cs typeface="Times New Roman" panose="02020603050405020304" pitchFamily="18" charset="0"/>
              </a:rPr>
              <a:t>Hartford Institute for Geriatric Nursing. (n.d.). Age-friendly health systems: The 4M’s. </a:t>
            </a:r>
            <a:r>
              <a:rPr lang="en-US" sz="2800" u="sng" kern="100" dirty="0">
                <a:solidFill>
                  <a:srgbClr val="0563C1"/>
                </a:solidFill>
                <a:effectLst/>
                <a:ea typeface="Calibri" panose="020F0502020204030204" pitchFamily="34" charset="0"/>
                <a:cs typeface="Times New Roman" panose="02020603050405020304" pitchFamily="18" charset="0"/>
                <a:hlinkClick r:id="rId4"/>
              </a:rPr>
              <a:t>https://www.johnahartford.org/grants-strategy/current-strategies/age-friendly/age-friendly-care</a:t>
            </a:r>
            <a:r>
              <a:rPr lang="en-US" sz="2800" kern="100" dirty="0">
                <a:effectLst/>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tabLst>
                <a:tab pos="457200" algn="l"/>
              </a:tabLst>
            </a:pPr>
            <a:r>
              <a:rPr lang="en-US" sz="2800" kern="100" dirty="0">
                <a:effectLst/>
                <a:ea typeface="Calibri" panose="020F0502020204030204" pitchFamily="34" charset="0"/>
                <a:cs typeface="Times New Roman" panose="02020603050405020304" pitchFamily="18" charset="0"/>
              </a:rPr>
              <a:t>Health Resources &amp; Services Administration. (n.d.). Geriatrics workforce enhancement program competing supplement. </a:t>
            </a:r>
            <a:r>
              <a:rPr lang="en-US" sz="2800" u="sng" kern="100" dirty="0">
                <a:solidFill>
                  <a:srgbClr val="0563C1"/>
                </a:solidFill>
                <a:effectLst/>
                <a:ea typeface="Calibri" panose="020F0502020204030204" pitchFamily="34" charset="0"/>
                <a:cs typeface="Times New Roman" panose="02020603050405020304" pitchFamily="18" charset="0"/>
                <a:hlinkClick r:id="rId5"/>
              </a:rPr>
              <a:t>https://www.hrsa.gov/grants/find-funding/HRSA-21-111</a:t>
            </a:r>
            <a:r>
              <a:rPr lang="en-US" sz="2800" kern="100" dirty="0">
                <a:effectLst/>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tabLst>
                <a:tab pos="457200" algn="l"/>
              </a:tabLst>
            </a:pPr>
            <a:r>
              <a:rPr lang="en-US" sz="2800" kern="100" dirty="0">
                <a:effectLst/>
                <a:ea typeface="Calibri" panose="020F0502020204030204" pitchFamily="34" charset="0"/>
                <a:cs typeface="Times New Roman" panose="02020603050405020304" pitchFamily="18" charset="0"/>
              </a:rPr>
              <a:t>Institute for Healthcare Improvement. (n.d.). Age-friendly health systems. </a:t>
            </a:r>
            <a:r>
              <a:rPr lang="en-US" sz="2800" u="sng" kern="100" dirty="0">
                <a:solidFill>
                  <a:srgbClr val="0563C1"/>
                </a:solidFill>
                <a:effectLst/>
                <a:ea typeface="Calibri" panose="020F0502020204030204" pitchFamily="34" charset="0"/>
                <a:cs typeface="Times New Roman" panose="02020603050405020304" pitchFamily="18" charset="0"/>
                <a:hlinkClick r:id="rId6"/>
              </a:rPr>
              <a:t>https://www.ihi.org/Engage/Initiatives/Age-Friendly-Health-Systems/Pages/default.aspx</a:t>
            </a:r>
            <a:r>
              <a:rPr lang="en-US" sz="2800" kern="100" dirty="0">
                <a:effectLst/>
                <a:ea typeface="Calibri" panose="020F0502020204030204" pitchFamily="34" charset="0"/>
                <a:cs typeface="Times New Roman" panose="02020603050405020304" pitchFamily="18" charset="0"/>
              </a:rPr>
              <a:t>.</a:t>
            </a:r>
          </a:p>
        </p:txBody>
      </p:sp>
      <p:sp>
        <p:nvSpPr>
          <p:cNvPr id="5993" name="Rectangle 1897"/>
          <p:cNvSpPr>
            <a:spLocks noChangeArrowheads="1"/>
          </p:cNvSpPr>
          <p:nvPr/>
        </p:nvSpPr>
        <p:spPr bwMode="auto">
          <a:xfrm>
            <a:off x="11495088" y="20320000"/>
            <a:ext cx="10188575" cy="1320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5998" name="Rectangle 1902"/>
          <p:cNvSpPr>
            <a:spLocks noChangeArrowheads="1"/>
          </p:cNvSpPr>
          <p:nvPr/>
        </p:nvSpPr>
        <p:spPr bwMode="auto">
          <a:xfrm>
            <a:off x="11210925" y="9652000"/>
            <a:ext cx="21358225" cy="1018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CCCC99"/>
                </a:solidFill>
                <a:miter lim="800000"/>
                <a:headEnd/>
                <a:tailEnd/>
              </a14:hiddenLine>
            </a:ext>
            <a:ext uri="{AF507438-7753-43E0-B8FC-AC1667EBCBE1}">
              <a14:hiddenEffects xmlns:a14="http://schemas.microsoft.com/office/drawing/2010/main">
                <a:effectLst>
                  <a:outerShdw dist="107763" dir="13500000" algn="ctr" rotWithShape="0">
                    <a:srgbClr val="CCCC99"/>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6003" name="Text Box 1907"/>
          <p:cNvSpPr txBox="1">
            <a:spLocks noChangeArrowheads="1"/>
          </p:cNvSpPr>
          <p:nvPr/>
        </p:nvSpPr>
        <p:spPr bwMode="auto">
          <a:xfrm>
            <a:off x="963158" y="7599663"/>
            <a:ext cx="11584613" cy="17943374"/>
          </a:xfrm>
          <a:prstGeom prst="rect">
            <a:avLst/>
          </a:prstGeom>
          <a:solidFill>
            <a:schemeClr val="bg1"/>
          </a:solidFill>
          <a:ln w="9525">
            <a:solidFill>
              <a:srgbClr val="002060"/>
            </a:solidFill>
            <a:miter lim="800000"/>
            <a:headEnd/>
            <a:tailEnd/>
          </a:ln>
          <a:effectLst/>
        </p:spPr>
        <p:txBody>
          <a:bodyPr wrap="square">
            <a:spAutoFit/>
          </a:bodyPr>
          <a:lstStyle/>
          <a:p>
            <a:pPr eaLnBrk="1" hangingPunct="1">
              <a:defRPr/>
            </a:pPr>
            <a:endParaRPr lang="en-US" altLang="en-US" dirty="0"/>
          </a:p>
          <a:p>
            <a:pPr eaLnBrk="1" hangingPunct="1">
              <a:defRPr/>
            </a:pPr>
            <a:endParaRPr lang="en-US" altLang="en-US" dirty="0"/>
          </a:p>
          <a:p>
            <a:pPr eaLnBrk="1" hangingPunct="1">
              <a:defRPr/>
            </a:pPr>
            <a:endParaRPr lang="en-US" altLang="en-US" sz="3200" dirty="0"/>
          </a:p>
          <a:p>
            <a:pPr algn="just" eaLnBrk="1" hangingPunct="1">
              <a:defRPr/>
            </a:pPr>
            <a:r>
              <a:rPr lang="en-US" altLang="en-US" sz="3600" b="1" dirty="0"/>
              <a:t>Problem:</a:t>
            </a:r>
            <a:r>
              <a:rPr lang="en-US" altLang="en-US" sz="3600" dirty="0"/>
              <a:t> There is a shortage of registered nurses, especially those choosing to work in long-term care. Providing interdisciplinary education on age-friendly health care to nursing students offers long-term care as a career option post-graduation. To evaluate the effectiveness of teaching nursing students about age-friendly health care, the students must provide adequate feedback on the educational content they receive. </a:t>
            </a:r>
            <a:r>
              <a:rPr lang="en-US" altLang="en-US" sz="3600" b="1" dirty="0"/>
              <a:t>Purpose: </a:t>
            </a:r>
            <a:r>
              <a:rPr lang="en-US" altLang="en-US" sz="3600" dirty="0"/>
              <a:t>This project is part of the Age-Friendly Health Systems 4Ms project and identified why nursing students did not complete a comprehensive survey after receiving an interdisciplinary educational session based on the Age-Friendly Health Systems 4Ms Framework. </a:t>
            </a:r>
            <a:r>
              <a:rPr lang="en-US" altLang="en-US" sz="3600" b="1" dirty="0"/>
              <a:t>Research Design</a:t>
            </a:r>
            <a:r>
              <a:rPr lang="en-US" altLang="en-US" sz="3600" dirty="0"/>
              <a:t>: A focus group design was used, and subjects were recruited from nursing students who received the educational session but did not complete the comprehensive survey. Questions for the focus group discussion were derived from the content received during the academic session and from the comprehensive survey. The focus group interview was audio-recorded, and the recordings were transcribed verbatim. </a:t>
            </a:r>
            <a:r>
              <a:rPr lang="en-US" altLang="en-US" sz="3600" b="1" dirty="0"/>
              <a:t>Data Analysis: </a:t>
            </a:r>
            <a:r>
              <a:rPr lang="en-US" altLang="en-US" sz="3600" dirty="0"/>
              <a:t>Focus group transcripts were analyzed using descriptive content analysis to determine themes. </a:t>
            </a:r>
            <a:r>
              <a:rPr lang="en-US" altLang="en-US" sz="3600" b="1" dirty="0"/>
              <a:t>Results: </a:t>
            </a:r>
            <a:r>
              <a:rPr lang="en-US" altLang="en-US" sz="3600" dirty="0"/>
              <a:t>The outcome of this study provided researchers with insight into why nursing students did not complete the comprehensive survey. The results of this study will help improve future comprehensive survey response rates for the remainder of the Age-Friendly Health Systems 4Ms project. </a:t>
            </a:r>
            <a:r>
              <a:rPr lang="en-US" altLang="en-US" sz="3600" b="1" dirty="0"/>
              <a:t>Significance: </a:t>
            </a:r>
            <a:r>
              <a:rPr lang="en-US" altLang="en-US" sz="3600" dirty="0"/>
              <a:t>The findings of this study enhances the validity and reliability of the comprehensive survey results and informs researchers across disciplines on how to avoid low survey response rates.</a:t>
            </a:r>
          </a:p>
        </p:txBody>
      </p:sp>
      <p:sp>
        <p:nvSpPr>
          <p:cNvPr id="6005" name="Text Box 1909"/>
          <p:cNvSpPr txBox="1">
            <a:spLocks noChangeArrowheads="1"/>
          </p:cNvSpPr>
          <p:nvPr/>
        </p:nvSpPr>
        <p:spPr bwMode="auto">
          <a:xfrm>
            <a:off x="35669330" y="36479559"/>
            <a:ext cx="3978974" cy="769441"/>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rgbClr val="E0D4B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4400" b="1" dirty="0"/>
              <a:t>REFERENCES</a:t>
            </a:r>
          </a:p>
        </p:txBody>
      </p:sp>
      <p:sp>
        <p:nvSpPr>
          <p:cNvPr id="6006" name="Text Box 1910"/>
          <p:cNvSpPr txBox="1">
            <a:spLocks noChangeArrowheads="1"/>
          </p:cNvSpPr>
          <p:nvPr/>
        </p:nvSpPr>
        <p:spPr bwMode="auto">
          <a:xfrm>
            <a:off x="4572000" y="7911557"/>
            <a:ext cx="3227388"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altLang="en-US" sz="4400" b="1" dirty="0"/>
              <a:t>ABSTRACT</a:t>
            </a:r>
          </a:p>
        </p:txBody>
      </p:sp>
      <p:sp>
        <p:nvSpPr>
          <p:cNvPr id="6007" name="Text Box 1911"/>
          <p:cNvSpPr txBox="1">
            <a:spLocks noChangeArrowheads="1"/>
          </p:cNvSpPr>
          <p:nvPr/>
        </p:nvSpPr>
        <p:spPr bwMode="auto">
          <a:xfrm>
            <a:off x="13416316" y="36479559"/>
            <a:ext cx="18105120" cy="6858000"/>
          </a:xfrm>
          <a:prstGeom prst="rect">
            <a:avLst/>
          </a:prstGeom>
          <a:solidFill>
            <a:schemeClr val="bg1"/>
          </a:solidFill>
          <a:ln w="9525">
            <a:solidFill>
              <a:schemeClr val="accent5">
                <a:lumMod val="50000"/>
              </a:schemeClr>
            </a:solidFill>
            <a:miter lim="800000"/>
            <a:headEnd/>
            <a:tailEnd/>
          </a:ln>
          <a:effectLst/>
        </p:spPr>
        <p:txBody>
          <a:bodyPr wrap="square">
            <a:spAutoFit/>
          </a:bodyPr>
          <a:lstStyle/>
          <a:p>
            <a:pPr eaLnBrk="1" hangingPunct="1">
              <a:defRPr/>
            </a:pPr>
            <a:endParaRPr lang="en-US" altLang="en-US" dirty="0">
              <a:solidFill>
                <a:srgbClr val="9E1B34"/>
              </a:solidFill>
            </a:endParaRPr>
          </a:p>
          <a:p>
            <a:pPr eaLnBrk="1" hangingPunct="1">
              <a:defRPr/>
            </a:pPr>
            <a:endParaRPr lang="en-US" altLang="en-US" sz="4000" dirty="0">
              <a:solidFill>
                <a:srgbClr val="9E1B34"/>
              </a:solidFill>
            </a:endParaRPr>
          </a:p>
          <a:p>
            <a:pPr algn="just" eaLnBrk="1" hangingPunct="1">
              <a:defRPr/>
            </a:pPr>
            <a:r>
              <a:rPr lang="en-US" altLang="en-US" sz="3600" dirty="0"/>
              <a:t>This study set out to gain a greater understanding of why a group of nursing students did not complete the comprehensive survey after receiving the interdisciplinary educational training session on the 4Ms. The results emphasize the need to engage students during the training session by providing opportunities for students to interact with the faculty and peers. Students are more likely to complete the comprehensive survey if given time in class following the educational session. An unexpected finding from the study was that students have negative perceptions about older adults and working in long term care based on past personal experiences. Faculty will need to consider a student’s presumptions about aging and providing age-friendly care. The results from this study will assist in improving student response rate for SFGWEP’s Age-Friendly Health Systems 4Ms. </a:t>
            </a:r>
            <a:endParaRPr lang="en-US" altLang="en-US" sz="3600" strike="sngStrike" dirty="0"/>
          </a:p>
        </p:txBody>
      </p:sp>
      <p:sp>
        <p:nvSpPr>
          <p:cNvPr id="6008" name="Text Box 1912"/>
          <p:cNvSpPr txBox="1">
            <a:spLocks noChangeArrowheads="1"/>
          </p:cNvSpPr>
          <p:nvPr/>
        </p:nvSpPr>
        <p:spPr bwMode="auto">
          <a:xfrm>
            <a:off x="20145375" y="36652902"/>
            <a:ext cx="3600450"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rgbClr val="E0D4B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4400" b="1" dirty="0"/>
              <a:t>DISCUSSION</a:t>
            </a:r>
          </a:p>
        </p:txBody>
      </p:sp>
      <p:sp>
        <p:nvSpPr>
          <p:cNvPr id="6009" name="Text Box 1913"/>
          <p:cNvSpPr txBox="1">
            <a:spLocks noChangeArrowheads="1"/>
          </p:cNvSpPr>
          <p:nvPr/>
        </p:nvSpPr>
        <p:spPr bwMode="auto">
          <a:xfrm>
            <a:off x="32364488" y="7615051"/>
            <a:ext cx="10685843" cy="11521440"/>
          </a:xfrm>
          <a:prstGeom prst="rect">
            <a:avLst/>
          </a:prstGeom>
          <a:solidFill>
            <a:schemeClr val="bg1"/>
          </a:solidFill>
          <a:ln w="9525">
            <a:solidFill>
              <a:srgbClr val="002060"/>
            </a:solidFill>
            <a:miter lim="800000"/>
            <a:headEnd/>
            <a:tailEnd/>
          </a:ln>
          <a:effectLst/>
        </p:spPr>
        <p:txBody>
          <a:bodyPr wrap="square">
            <a:spAutoFit/>
          </a:bodyPr>
          <a:lstStyle/>
          <a:p>
            <a:pPr eaLnBrk="1" hangingPunct="1">
              <a:defRPr/>
            </a:pPr>
            <a:endParaRPr lang="en-US" altLang="en-US" dirty="0">
              <a:solidFill>
                <a:srgbClr val="9E1B34"/>
              </a:solidFill>
            </a:endParaRPr>
          </a:p>
          <a:p>
            <a:pPr eaLnBrk="1" hangingPunct="1">
              <a:defRPr/>
            </a:pPr>
            <a:endParaRPr lang="en-US" altLang="en-US" dirty="0">
              <a:solidFill>
                <a:srgbClr val="9E1B34"/>
              </a:solidFill>
            </a:endParaRPr>
          </a:p>
          <a:p>
            <a:pPr eaLnBrk="1" hangingPunct="1">
              <a:defRPr/>
            </a:pPr>
            <a:endParaRPr lang="en-US" altLang="en-US" dirty="0">
              <a:solidFill>
                <a:srgbClr val="9E1B34"/>
              </a:solidFill>
            </a:endParaRPr>
          </a:p>
          <a:p>
            <a:pPr algn="just" eaLnBrk="1" hangingPunct="1">
              <a:defRPr/>
            </a:pPr>
            <a:r>
              <a:rPr lang="en-US" altLang="en-US" sz="3600" dirty="0"/>
              <a:t>A focus group design is being used for this study. Participants were recruited from a group of students who received the educational training session but did not complete the comprehensive survey. Questions for the focus group discussion were derived from the content received during the educational session provided by the KPCOM and from the comprehensive survey. The focus group interview was audio-recorded, and the recordings were transcribed verbatim. Field notes were taken during the focus group to assist in coding the interview transcripts. Focus group transcripts were analyzed using descriptive content analysis to determine themes. Trustworthiness and rigor in the accuracy of coding the focus group transcripts was addressed by having the focus group moderator code 20 percent of the transcript the investigator also coded. The coded transcripts were compared, and coding was revised until an agreement was reached for the coding. </a:t>
            </a:r>
          </a:p>
        </p:txBody>
      </p:sp>
      <p:sp>
        <p:nvSpPr>
          <p:cNvPr id="6010" name="Text Box 1914"/>
          <p:cNvSpPr txBox="1">
            <a:spLocks noChangeArrowheads="1"/>
          </p:cNvSpPr>
          <p:nvPr/>
        </p:nvSpPr>
        <p:spPr bwMode="auto">
          <a:xfrm>
            <a:off x="35982572" y="7877959"/>
            <a:ext cx="3041650"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rgbClr val="CC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4400" b="1" dirty="0"/>
              <a:t>METHODS</a:t>
            </a:r>
          </a:p>
        </p:txBody>
      </p:sp>
      <p:sp>
        <p:nvSpPr>
          <p:cNvPr id="6015" name="Text Box 1919"/>
          <p:cNvSpPr txBox="1">
            <a:spLocks noChangeArrowheads="1"/>
          </p:cNvSpPr>
          <p:nvPr/>
        </p:nvSpPr>
        <p:spPr bwMode="auto">
          <a:xfrm>
            <a:off x="963158" y="26133186"/>
            <a:ext cx="11478759" cy="9509760"/>
          </a:xfrm>
          <a:prstGeom prst="rect">
            <a:avLst/>
          </a:prstGeom>
          <a:solidFill>
            <a:schemeClr val="bg1"/>
          </a:solidFill>
          <a:ln w="9525">
            <a:solidFill>
              <a:schemeClr val="accent5">
                <a:lumMod val="50000"/>
              </a:schemeClr>
            </a:solidFill>
            <a:miter lim="800000"/>
            <a:headEnd/>
            <a:tailEnd/>
          </a:ln>
          <a:effectLst/>
        </p:spPr>
        <p:txBody>
          <a:bodyPr wrap="square">
            <a:spAutoFit/>
          </a:bodyPr>
          <a:lstStyle/>
          <a:p>
            <a:pPr eaLnBrk="1" hangingPunct="1">
              <a:defRPr/>
            </a:pPr>
            <a:endParaRPr lang="en-US" altLang="en-US" dirty="0">
              <a:solidFill>
                <a:srgbClr val="9E1B34"/>
              </a:solidFill>
            </a:endParaRPr>
          </a:p>
          <a:p>
            <a:pPr eaLnBrk="1" hangingPunct="1">
              <a:defRPr/>
            </a:pPr>
            <a:endParaRPr lang="en-US" altLang="en-US" dirty="0">
              <a:solidFill>
                <a:srgbClr val="9E1B34"/>
              </a:solidFill>
            </a:endParaRPr>
          </a:p>
          <a:p>
            <a:pPr eaLnBrk="1" hangingPunct="1">
              <a:defRPr/>
            </a:pPr>
            <a:endParaRPr lang="en-US" altLang="en-US" dirty="0">
              <a:solidFill>
                <a:srgbClr val="9E1B34"/>
              </a:solidFill>
            </a:endParaRPr>
          </a:p>
          <a:p>
            <a:pPr algn="just" eaLnBrk="1" hangingPunct="1">
              <a:defRPr/>
            </a:pPr>
            <a:r>
              <a:rPr lang="en-US" altLang="en-US" sz="3600" dirty="0"/>
              <a:t>The South Florida Geriatric Workforce Enhancement Program (SFGWEP), located within Nova Southeastern University's Dr. Kiran C. Patel College of Osteopathic Medicine (KPCOM), has partnered with Nova Southeastern University’s Ron and Kathy Assaf College of Nursing (ACON) to provide an evidence-based practice curriculum on nursing home care of older adults within the context of the Age-Friendly Health Systems 4Ms framework. The 4Ms is an evidence-based geriatric model consisting of four core features that lay the foundation of age-friendly care (Hartford Institute for Geriatric Nursing, 2021), including health outcomes that matter, maintaining mobility, eliminating medication interference and addressing mentation issues such as depression, dementia, and delirium (Institute for Healthcare Improvement, 2023).</a:t>
            </a:r>
          </a:p>
        </p:txBody>
      </p:sp>
      <p:sp>
        <p:nvSpPr>
          <p:cNvPr id="6016" name="Text Box 1920"/>
          <p:cNvSpPr txBox="1">
            <a:spLocks noChangeArrowheads="1"/>
          </p:cNvSpPr>
          <p:nvPr/>
        </p:nvSpPr>
        <p:spPr bwMode="auto">
          <a:xfrm>
            <a:off x="3986690" y="26354669"/>
            <a:ext cx="4654550"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4400" b="1" dirty="0"/>
              <a:t>INTRODUCTION</a:t>
            </a:r>
          </a:p>
        </p:txBody>
      </p:sp>
      <p:sp>
        <p:nvSpPr>
          <p:cNvPr id="6017" name="Text Box 1921"/>
          <p:cNvSpPr txBox="1">
            <a:spLocks noChangeArrowheads="1"/>
          </p:cNvSpPr>
          <p:nvPr/>
        </p:nvSpPr>
        <p:spPr bwMode="auto">
          <a:xfrm>
            <a:off x="32326185" y="19504417"/>
            <a:ext cx="10685843" cy="15604272"/>
          </a:xfrm>
          <a:prstGeom prst="rect">
            <a:avLst/>
          </a:prstGeom>
          <a:solidFill>
            <a:schemeClr val="bg1"/>
          </a:solidFill>
          <a:ln w="9525">
            <a:solidFill>
              <a:schemeClr val="accent5">
                <a:lumMod val="50000"/>
              </a:schemeClr>
            </a:solidFill>
            <a:miter lim="800000"/>
            <a:headEnd/>
            <a:tailEnd/>
          </a:ln>
          <a:effectLst/>
        </p:spPr>
        <p:txBody>
          <a:bodyPr wrap="square">
            <a:spAutoFit/>
          </a:bodyPr>
          <a:lstStyle/>
          <a:p>
            <a:pPr eaLnBrk="1" hangingPunct="1">
              <a:defRPr/>
            </a:pPr>
            <a:endParaRPr lang="en-US" altLang="en-US" sz="3600" dirty="0">
              <a:solidFill>
                <a:srgbClr val="9E1B34"/>
              </a:solidFill>
            </a:endParaRPr>
          </a:p>
          <a:p>
            <a:pPr eaLnBrk="1" hangingPunct="1">
              <a:defRPr/>
            </a:pPr>
            <a:endParaRPr lang="en-US" altLang="en-US" sz="3600" dirty="0">
              <a:solidFill>
                <a:srgbClr val="9E1B34"/>
              </a:solidFill>
            </a:endParaRPr>
          </a:p>
          <a:p>
            <a:pPr algn="just" eaLnBrk="1" hangingPunct="1">
              <a:defRPr/>
            </a:pPr>
            <a:r>
              <a:rPr lang="en-US" altLang="en-US" sz="3600" dirty="0"/>
              <a:t>Through a process of selective reduction, the focus group transcript was read several times to identify the occurrence of terms related to the research question, why nursing students did not complete the comprehensive survey after receiving an interdisciplinary educational session based on the Age-Friendly Health Systems 4Ms Framework. Words, phrases, and terms related to the research question were extracted and coded based on frequency in occurrence. Coding rules were followed for translating the text into codes that were categorized based on their thematic relationship. Initially, seven categories were combined into three; pertaining to the interdisciplinary educational session, age-friendly care in long term care and completing the comprehensive survey. Three themes emerged from the codes and categories, impacting, and experiencing the educational session, providing and doing the comprehensive survey, and conditioning and impacting from age-friendly care. Students were more likely to complete the comprehensive survey when given the chance to interact and engage with faculty during the presentation. More students would have completed the comprehensive survey if given the time during class. Lastly, students have preconceived notions about older adults and working in long term care that may hinder participation in the project. </a:t>
            </a:r>
          </a:p>
        </p:txBody>
      </p:sp>
      <p:sp>
        <p:nvSpPr>
          <p:cNvPr id="6018" name="Text Box 1922"/>
          <p:cNvSpPr txBox="1">
            <a:spLocks noChangeArrowheads="1"/>
          </p:cNvSpPr>
          <p:nvPr/>
        </p:nvSpPr>
        <p:spPr bwMode="auto">
          <a:xfrm>
            <a:off x="36215183" y="19558000"/>
            <a:ext cx="2732088"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rgbClr val="CC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4400" b="1" dirty="0"/>
              <a:t>RESULTS</a:t>
            </a:r>
          </a:p>
        </p:txBody>
      </p:sp>
      <p:sp>
        <p:nvSpPr>
          <p:cNvPr id="14" name="TextBox 13">
            <a:extLst>
              <a:ext uri="{FF2B5EF4-FFF2-40B4-BE49-F238E27FC236}">
                <a16:creationId xmlns:a16="http://schemas.microsoft.com/office/drawing/2014/main" id="{76C11751-4E2D-0D68-F9D6-2DFA5BBCEF42}"/>
              </a:ext>
            </a:extLst>
          </p:cNvPr>
          <p:cNvSpPr txBox="1"/>
          <p:nvPr/>
        </p:nvSpPr>
        <p:spPr>
          <a:xfrm>
            <a:off x="963159" y="969820"/>
            <a:ext cx="24487641" cy="23083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Nursing Students’ Response to the Age-Friendly Health Systems 4Ms Framework Curriculum</a:t>
            </a:r>
            <a:endParaRPr kumimoji="0" lang="en-US" sz="7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259F641-BB10-D118-E70B-EE1625E1E56F}"/>
              </a:ext>
            </a:extLst>
          </p:cNvPr>
          <p:cNvSpPr txBox="1"/>
          <p:nvPr/>
        </p:nvSpPr>
        <p:spPr>
          <a:xfrm>
            <a:off x="963159" y="4738638"/>
            <a:ext cx="34942462" cy="3139321"/>
          </a:xfrm>
          <a:prstGeom prst="rect">
            <a:avLst/>
          </a:prstGeom>
          <a:noFill/>
        </p:spPr>
        <p:txBody>
          <a:bodyPr wrap="square">
            <a:spAutoFit/>
          </a:bodyPr>
          <a:lstStyle/>
          <a:p>
            <a:pPr>
              <a:defRPr/>
            </a:pPr>
            <a:r>
              <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Timothy O’Connor, Ph.D.</a:t>
            </a:r>
            <a:r>
              <a:rPr kumimoji="0" lang="en-US" altLang="en-US" sz="54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rPr>
              <a:t>1 </a:t>
            </a:r>
            <a:r>
              <a:rPr kumimoji="0" lang="en-US" alt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Naushira</a:t>
            </a:r>
            <a:r>
              <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Pandya, M.D.</a:t>
            </a:r>
            <a:r>
              <a:rPr kumimoji="0" lang="en-US" altLang="en-US" sz="54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rPr>
              <a:t>2 </a:t>
            </a:r>
            <a:r>
              <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Sweta Tewary, Ph.D.</a:t>
            </a:r>
            <a:r>
              <a:rPr kumimoji="0" lang="en-US" altLang="en-US" sz="54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rPr>
              <a:t>2 </a:t>
            </a:r>
            <a:r>
              <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Oksana </a:t>
            </a:r>
            <a:r>
              <a:rPr kumimoji="0" lang="en-US" alt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Shnayder</a:t>
            </a:r>
            <a:r>
              <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B.S.</a:t>
            </a:r>
            <a:r>
              <a:rPr kumimoji="0" lang="en-US" altLang="en-US" sz="54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rPr>
              <a:t>2</a:t>
            </a:r>
            <a:r>
              <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Elizabeth Campbell, DNP</a:t>
            </a:r>
            <a:r>
              <a:rPr kumimoji="0" lang="en-US" altLang="en-US" sz="54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rPr>
              <a:t>1</a:t>
            </a:r>
            <a:r>
              <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p>
          <a:p>
            <a:pPr>
              <a:defRPr/>
            </a:pPr>
            <a:r>
              <a:rPr lang="en-US" altLang="en-US" sz="5400" baseline="30000" dirty="0"/>
              <a:t>1</a:t>
            </a:r>
            <a:r>
              <a:rPr lang="en-US" altLang="en-US" sz="5400" dirty="0"/>
              <a:t>Ron and Kathy Assaf College of Nursing </a:t>
            </a:r>
          </a:p>
          <a:p>
            <a:pPr>
              <a:defRPr/>
            </a:pPr>
            <a:r>
              <a:rPr lang="en-US" altLang="en-US" sz="5400" baseline="30000" dirty="0"/>
              <a:t>2</a:t>
            </a:r>
            <a:r>
              <a:rPr lang="en-US" altLang="en-US" sz="5400" dirty="0"/>
              <a:t>Dr. Kiran C. Patel College of Osteopathic Medicine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54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endParaRPr>
          </a:p>
        </p:txBody>
      </p:sp>
      <p:pic>
        <p:nvPicPr>
          <p:cNvPr id="17" name="Picture 16" descr="A picture containing text, bottle, sign&#10;&#10;Description automatically generated">
            <a:extLst>
              <a:ext uri="{FF2B5EF4-FFF2-40B4-BE49-F238E27FC236}">
                <a16:creationId xmlns:a16="http://schemas.microsoft.com/office/drawing/2014/main" id="{5A466A23-CCBB-0513-B391-F669ED343B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28400" y="969820"/>
            <a:ext cx="5839809" cy="6267529"/>
          </a:xfrm>
          <a:prstGeom prst="rect">
            <a:avLst/>
          </a:prstGeom>
        </p:spPr>
      </p:pic>
      <p:pic>
        <p:nvPicPr>
          <p:cNvPr id="3" name="Picture 2">
            <a:extLst>
              <a:ext uri="{FF2B5EF4-FFF2-40B4-BE49-F238E27FC236}">
                <a16:creationId xmlns:a16="http://schemas.microsoft.com/office/drawing/2014/main" id="{8D30AC47-8082-9682-AFDD-21E682C7EA5F}"/>
              </a:ext>
            </a:extLst>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13370549" y="7615052"/>
            <a:ext cx="18171160" cy="11538456"/>
          </a:xfrm>
          <a:prstGeom prst="rect">
            <a:avLst/>
          </a:prstGeom>
          <a:noFill/>
        </p:spPr>
      </p:pic>
      <p:sp>
        <p:nvSpPr>
          <p:cNvPr id="6" name="Text Box 1921">
            <a:extLst>
              <a:ext uri="{FF2B5EF4-FFF2-40B4-BE49-F238E27FC236}">
                <a16:creationId xmlns:a16="http://schemas.microsoft.com/office/drawing/2014/main" id="{68654A46-93F2-1983-7791-52DBFBD0BDF1}"/>
              </a:ext>
            </a:extLst>
          </p:cNvPr>
          <p:cNvSpPr txBox="1">
            <a:spLocks noChangeArrowheads="1"/>
          </p:cNvSpPr>
          <p:nvPr/>
        </p:nvSpPr>
        <p:spPr bwMode="auto">
          <a:xfrm>
            <a:off x="13416316" y="19508817"/>
            <a:ext cx="18196560" cy="15910560"/>
          </a:xfrm>
          <a:prstGeom prst="rect">
            <a:avLst/>
          </a:prstGeom>
          <a:solidFill>
            <a:schemeClr val="bg1"/>
          </a:solidFill>
          <a:ln w="9525">
            <a:solidFill>
              <a:schemeClr val="accent5">
                <a:lumMod val="50000"/>
              </a:schemeClr>
            </a:solidFill>
            <a:miter lim="800000"/>
            <a:headEnd/>
            <a:tailEnd/>
          </a:ln>
          <a:effectLst/>
        </p:spPr>
        <p:txBody>
          <a:bodyPr wrap="square">
            <a:spAutoFit/>
          </a:bodyPr>
          <a:lstStyle/>
          <a:p>
            <a:pPr algn="ctr" eaLnBrk="1" hangingPunct="1">
              <a:defRPr/>
            </a:pPr>
            <a:r>
              <a:rPr lang="en-US" altLang="en-US" sz="4400" b="1" dirty="0"/>
              <a:t>FOCUS GROUP QUESTIONS</a:t>
            </a:r>
          </a:p>
          <a:p>
            <a:pPr eaLnBrk="1" hangingPunct="1">
              <a:lnSpc>
                <a:spcPct val="150000"/>
              </a:lnSpc>
              <a:defRPr/>
            </a:pPr>
            <a:r>
              <a:rPr lang="en-US" altLang="en-US" sz="3600" b="1" dirty="0"/>
              <a:t>Question 1</a:t>
            </a:r>
            <a:r>
              <a:rPr lang="en-US" altLang="en-US" sz="3600" dirty="0"/>
              <a:t>: Share with me what you can recall being discussed at the initial educational training session you received from the KPCOM faculty in November 2022?</a:t>
            </a:r>
          </a:p>
          <a:p>
            <a:pPr eaLnBrk="1" hangingPunct="1">
              <a:lnSpc>
                <a:spcPct val="150000"/>
              </a:lnSpc>
              <a:defRPr/>
            </a:pPr>
            <a:r>
              <a:rPr lang="en-US" altLang="en-US" sz="3600" b="1" dirty="0"/>
              <a:t>Question 2</a:t>
            </a:r>
            <a:r>
              <a:rPr lang="en-US" altLang="en-US" sz="3600" dirty="0"/>
              <a:t>: What comes to mind when you hear the term, Age-Friendly Health System care?</a:t>
            </a:r>
          </a:p>
          <a:p>
            <a:pPr eaLnBrk="1" hangingPunct="1">
              <a:lnSpc>
                <a:spcPct val="150000"/>
              </a:lnSpc>
              <a:defRPr/>
            </a:pPr>
            <a:r>
              <a:rPr lang="en-US" altLang="en-US" sz="3600" b="1" dirty="0"/>
              <a:t>Question 3: </a:t>
            </a:r>
            <a:r>
              <a:rPr lang="en-US" altLang="en-US" sz="3600" dirty="0"/>
              <a:t>What is one topic you recall being most relevant to you from the educational training session?</a:t>
            </a:r>
          </a:p>
          <a:p>
            <a:pPr eaLnBrk="1" hangingPunct="1">
              <a:lnSpc>
                <a:spcPct val="150000"/>
              </a:lnSpc>
              <a:defRPr/>
            </a:pPr>
            <a:r>
              <a:rPr lang="en-US" altLang="en-US" sz="3600" b="1" dirty="0"/>
              <a:t>Question 4</a:t>
            </a:r>
            <a:r>
              <a:rPr lang="en-US" altLang="en-US" sz="3600" dirty="0"/>
              <a:t>: What is one topic you recall as not being relevant to you from the educational training session?</a:t>
            </a:r>
          </a:p>
          <a:p>
            <a:pPr eaLnBrk="1" hangingPunct="1">
              <a:lnSpc>
                <a:spcPct val="150000"/>
              </a:lnSpc>
              <a:defRPr/>
            </a:pPr>
            <a:r>
              <a:rPr lang="en-US" altLang="en-US" sz="3600" b="1" dirty="0"/>
              <a:t>Question 5: </a:t>
            </a:r>
            <a:r>
              <a:rPr lang="en-US" altLang="en-US" sz="3600" dirty="0"/>
              <a:t>What are your thoughts about working in a nursing home after you graduate from the nursing program?</a:t>
            </a:r>
          </a:p>
          <a:p>
            <a:pPr eaLnBrk="1" hangingPunct="1">
              <a:lnSpc>
                <a:spcPct val="150000"/>
              </a:lnSpc>
              <a:defRPr/>
            </a:pPr>
            <a:r>
              <a:rPr lang="en-US" altLang="en-US" sz="3600" b="1" dirty="0"/>
              <a:t>Question 6: </a:t>
            </a:r>
            <a:r>
              <a:rPr lang="en-US" altLang="en-US" sz="3600" dirty="0"/>
              <a:t>Share with me reasons why you may not have completed the comprehensive survey after receiving the initial educational training session from the KPCOM faculty in November 2022.</a:t>
            </a:r>
          </a:p>
          <a:p>
            <a:pPr eaLnBrk="1" hangingPunct="1">
              <a:lnSpc>
                <a:spcPct val="150000"/>
              </a:lnSpc>
              <a:defRPr/>
            </a:pPr>
            <a:r>
              <a:rPr lang="en-US" altLang="en-US" sz="3600" b="1" dirty="0"/>
              <a:t>Question 7: </a:t>
            </a:r>
            <a:r>
              <a:rPr lang="en-US" altLang="en-US" sz="3600" dirty="0"/>
              <a:t>What could have been done differently so that you might have completed the comprehensive survey?</a:t>
            </a:r>
          </a:p>
          <a:p>
            <a:pPr eaLnBrk="1" hangingPunct="1">
              <a:lnSpc>
                <a:spcPct val="150000"/>
              </a:lnSpc>
              <a:defRPr/>
            </a:pPr>
            <a:r>
              <a:rPr lang="en-US" altLang="en-US" sz="3600" b="1" dirty="0"/>
              <a:t>Question 8</a:t>
            </a:r>
            <a:r>
              <a:rPr lang="en-US" altLang="en-US" sz="3600" dirty="0"/>
              <a:t>: Please take a few minutes to suggest how we might improve the educational training sessions?</a:t>
            </a:r>
          </a:p>
          <a:p>
            <a:pPr eaLnBrk="1" hangingPunct="1">
              <a:lnSpc>
                <a:spcPct val="150000"/>
              </a:lnSpc>
              <a:defRPr/>
            </a:pPr>
            <a:r>
              <a:rPr lang="en-US" altLang="en-US" sz="3600" b="1" dirty="0"/>
              <a:t>Question 9: </a:t>
            </a:r>
            <a:r>
              <a:rPr lang="en-US" altLang="en-US" sz="3600" dirty="0"/>
              <a:t>Please share any final thoughts you have about the educational training sessions and the comprehensive survey.</a:t>
            </a:r>
          </a:p>
        </p:txBody>
      </p:sp>
      <p:pic>
        <p:nvPicPr>
          <p:cNvPr id="2" name="Picture 1">
            <a:extLst>
              <a:ext uri="{FF2B5EF4-FFF2-40B4-BE49-F238E27FC236}">
                <a16:creationId xmlns:a16="http://schemas.microsoft.com/office/drawing/2014/main" id="{013CA4E0-A104-FBBD-521A-EE763736F7A7}"/>
              </a:ext>
            </a:extLst>
          </p:cNvPr>
          <p:cNvPicPr>
            <a:picLocks noChangeAspect="1"/>
          </p:cNvPicPr>
          <p:nvPr/>
        </p:nvPicPr>
        <p:blipFill>
          <a:blip r:embed="rId10"/>
          <a:stretch>
            <a:fillRect/>
          </a:stretch>
        </p:blipFill>
        <p:spPr>
          <a:xfrm>
            <a:off x="1014632" y="36473622"/>
            <a:ext cx="11355132" cy="68580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8909</TotalTime>
  <Words>1289</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OUCMT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Basic Science Poster Template</dc:subject>
  <dc:creator>Dr. Vanessa Johnson</dc:creator>
  <cp:lastModifiedBy>TDO</cp:lastModifiedBy>
  <cp:revision>122</cp:revision>
  <cp:lastPrinted>2023-04-04T21:24:17Z</cp:lastPrinted>
  <dcterms:created xsi:type="dcterms:W3CDTF">2003-02-23T22:38:11Z</dcterms:created>
  <dcterms:modified xsi:type="dcterms:W3CDTF">2023-04-06T20:12:55Z</dcterms:modified>
</cp:coreProperties>
</file>