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2"/>
  </p:notesMasterIdLst>
  <p:sldIdLst>
    <p:sldId id="256" r:id="rId3"/>
    <p:sldId id="257" r:id="rId4"/>
    <p:sldId id="266" r:id="rId5"/>
    <p:sldId id="258" r:id="rId6"/>
    <p:sldId id="260" r:id="rId7"/>
    <p:sldId id="267" r:id="rId8"/>
    <p:sldId id="263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BEE"/>
    <a:srgbClr val="0070CD"/>
    <a:srgbClr val="003893"/>
    <a:srgbClr val="0C2340"/>
    <a:srgbClr val="7C8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9"/>
  </p:normalViewPr>
  <p:slideViewPr>
    <p:cSldViewPr snapToGrid="0">
      <p:cViewPr varScale="1">
        <p:scale>
          <a:sx n="97" d="100"/>
          <a:sy n="97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565E5-B2AE-844E-862E-BEE5107EA29B}" type="datetimeFigureOut">
              <a:rPr lang="en-US" smtClean="0"/>
              <a:t>4/7/23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8F791-F859-B347-89EB-495649E4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8F791-F859-B347-89EB-495649E4FF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3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AE6F-A4A7-3601-C0D6-82E6FF55D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768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86818-989C-7F75-B628-6C7ECDCF8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73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88FE6-80D1-6370-892D-5FCA572B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7E238-541F-C2D5-4BD8-B551804F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EF3AD-C2AA-3AB1-29D4-98A0983C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0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DF74-B803-B2DB-ACC0-74237C34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94639-A7AE-D5BF-69CF-0B48D0EC3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038AC-45DC-A53A-5CFF-D3854D58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1A7D9-6278-9925-0204-2E6DDD5A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5CFA8-7997-D18E-0CBF-D4E4074C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7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ECF94-14B2-553F-F650-1DD2921B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84C2E-9371-1225-A38A-F8FEDCD4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8703D-35A7-8011-E38F-C3924782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1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B8C94-480F-5AC7-53DB-8FE399E01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28"/>
            <a:ext cx="10515600" cy="46806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09B88-199B-DD34-7F18-33F7AE1C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1A1D1-E80B-0122-CD0C-B3706870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0F65E-3810-D075-18E3-B34EA201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3D9074-3ED8-7D39-5801-D5DB8ECC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5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C8BA-87CE-0982-712E-7C70BBC3E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68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271F0-67FC-FDD8-81D6-58F4A4685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68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DA08A-69BA-A698-AA9A-D15D17F3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E6832-E08B-B51B-8810-3D95EB53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1DF3B-7B97-B820-52A9-26765F4C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E6231AB-9963-41C6-8E7D-18F3BC25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85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D84A6-5BC4-D5F9-CDC2-0A0F527C4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160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792B7-03AB-9C8D-0C23-14F904CF2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13995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7B025-2F82-CDB0-3911-B70EAF3A4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3160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852A0-4866-839C-1FDA-5B350DAA2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13995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28060-1AD6-00A4-FF28-ED224555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FC97A-D3EB-E8CD-6CCF-E50D9201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1D78-1024-81E6-B0B3-B8171118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1FDC829-8EF1-F5A2-30F1-A819C15B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4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C6FF77-DD47-ED01-65D8-127BF5B5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FF747-83CB-EBBE-A4FE-F899DBD2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83017-C49B-8661-A2BB-ADFC6456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12A4ED-CBCB-B2FA-52E8-BC91F9F5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04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5A85-A76D-7182-B1A9-6FE4D520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459345"/>
            <a:ext cx="6172200" cy="46012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3562B-689A-8CB8-4E4D-5ADDECF87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76025"/>
            <a:ext cx="3932237" cy="40929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ABA2A-ADB6-DAEF-7D08-F18FFA2F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9D1E7-AE89-CA9F-121A-95A126FE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9D637-D11B-701B-8BE8-855C896F3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AD27A-DBB4-7840-F1E6-4E21D19A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43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41AC2-F88A-E37A-3B52-9DF4F4E13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477819"/>
            <a:ext cx="6172200" cy="4634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FFEDF-56F6-A003-0D18-E473ADDAE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90927"/>
            <a:ext cx="3932237" cy="40780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E80E4-F238-E6A9-CCEB-0F857159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A1CB9-6693-D2BE-6043-C844959B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C614A-D390-F5E3-CF20-133C3646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E4C50-33CA-19C0-715D-F456C069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918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04DF49-8E28-E50D-DBD4-8A3A2BF755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10869" b="-10909"/>
          <a:stretch/>
        </p:blipFill>
        <p:spPr>
          <a:xfrm>
            <a:off x="-2" y="6167857"/>
            <a:ext cx="12192001" cy="6091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CF41EB-740E-398F-F3BC-FC10A107AB78}"/>
              </a:ext>
            </a:extLst>
          </p:cNvPr>
          <p:cNvSpPr/>
          <p:nvPr userDrawn="1"/>
        </p:nvSpPr>
        <p:spPr>
          <a:xfrm>
            <a:off x="0" y="2"/>
            <a:ext cx="12192000" cy="1052944"/>
          </a:xfrm>
          <a:prstGeom prst="rect">
            <a:avLst/>
          </a:prstGeom>
          <a:solidFill>
            <a:srgbClr val="003893"/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EAAE7-F079-3B7A-BC33-27C3356BC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1F667-6A3A-59ED-3FB0-5FF3ABD04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72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B7DE4D5D-C4CB-4D2C-8B65-234CBA187FFB}" type="datetimeFigureOut">
              <a:rPr lang="en-US" smtClean="0"/>
              <a:pPr/>
              <a:t>4/7/23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4E235-3084-FF64-71D5-AD533416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21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C1528-3E43-0B0D-B5BF-21315BF90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2126"/>
            <a:ext cx="2542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992E5E18-816C-484B-8525-2BB53C9E31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0B99F0-BF2F-0B58-20F4-D37E99E68C70}"/>
              </a:ext>
            </a:extLst>
          </p:cNvPr>
          <p:cNvSpPr/>
          <p:nvPr userDrawn="1"/>
        </p:nvSpPr>
        <p:spPr>
          <a:xfrm>
            <a:off x="9716656" y="0"/>
            <a:ext cx="2475344" cy="1052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6E57B9A-73C9-005E-F87F-FBE67AF127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937" y="96036"/>
            <a:ext cx="2128607" cy="89104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642A3C-F29D-7801-8A07-E88D0F6338E5}"/>
              </a:ext>
            </a:extLst>
          </p:cNvPr>
          <p:cNvCxnSpPr>
            <a:cxnSpLocks/>
          </p:cNvCxnSpPr>
          <p:nvPr userDrawn="1"/>
        </p:nvCxnSpPr>
        <p:spPr>
          <a:xfrm>
            <a:off x="-2" y="1070502"/>
            <a:ext cx="12192000" cy="0"/>
          </a:xfrm>
          <a:prstGeom prst="line">
            <a:avLst/>
          </a:prstGeom>
          <a:ln w="76200">
            <a:solidFill>
              <a:srgbClr val="7C85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E26E23-9D42-FBCD-9E00-875EBF99B16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6" y="356846"/>
            <a:ext cx="2691053" cy="3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0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F09D38-DFB4-5026-1D0A-F16248D690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10869" b="-10909"/>
          <a:stretch/>
        </p:blipFill>
        <p:spPr>
          <a:xfrm>
            <a:off x="-2" y="6167857"/>
            <a:ext cx="12192001" cy="609118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6E57B9A-73C9-005E-F87F-FBE67AF127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" y="5987630"/>
            <a:ext cx="1612231" cy="67488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15293-588A-7642-9EB7-D9983EE0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22"/>
            <a:ext cx="10515600" cy="851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EAAE7-F079-3B7A-BC33-27C3356BC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1F667-6A3A-59ED-3FB0-5FF3ABD04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3600" y="6272126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B7DE4D5D-C4CB-4D2C-8B65-234CBA187FFB}" type="datetimeFigureOut">
              <a:rPr lang="en-US" smtClean="0"/>
              <a:pPr/>
              <a:t>4/7/23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4E235-3084-FF64-71D5-AD533416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21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C1528-3E43-0B0D-B5BF-21315BF90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2126"/>
            <a:ext cx="2494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992E5E18-816C-484B-8525-2BB53C9E31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62FD9-722B-3508-A0DA-8890C06F4296}"/>
              </a:ext>
            </a:extLst>
          </p:cNvPr>
          <p:cNvSpPr/>
          <p:nvPr userDrawn="1"/>
        </p:nvSpPr>
        <p:spPr>
          <a:xfrm>
            <a:off x="0" y="2"/>
            <a:ext cx="12192000" cy="1052944"/>
          </a:xfrm>
          <a:prstGeom prst="rect">
            <a:avLst/>
          </a:prstGeom>
          <a:solidFill>
            <a:srgbClr val="003893"/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C6A5DE-CE2A-8470-4E16-D404E9057993}"/>
              </a:ext>
            </a:extLst>
          </p:cNvPr>
          <p:cNvCxnSpPr/>
          <p:nvPr userDrawn="1"/>
        </p:nvCxnSpPr>
        <p:spPr>
          <a:xfrm>
            <a:off x="0" y="1072633"/>
            <a:ext cx="12192000" cy="0"/>
          </a:xfrm>
          <a:prstGeom prst="line">
            <a:avLst/>
          </a:prstGeom>
          <a:ln w="76200">
            <a:solidFill>
              <a:srgbClr val="7C85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31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08/tips-for-developing-effective-healthcare-team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08/tips-for-developing-effective-healthcare-team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usinessmen-man-woman-silhouettes-94802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xfuel.com/en/free-photo-ikajj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08/tips-for-developing-effective-healthcare-team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reativity-creative-thinking-design-239875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mark-consider-think-2318030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jane.com/directory/company/proverde-laboratories-2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E04F-BC18-FB0C-A7DD-88B45B450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478" y="1667446"/>
            <a:ext cx="11695043" cy="2387600"/>
          </a:xfrm>
        </p:spPr>
        <p:txBody>
          <a:bodyPr/>
          <a:lstStyle/>
          <a:p>
            <a:r>
              <a:rPr lang="en-US" sz="4000" dirty="0"/>
              <a:t>An Interdisciplinary and Interprofessional Approach to Examining Organizational Professionalism in Healthcare Organizations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51D3A-3B44-74E9-4432-C0AA64547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2430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Presented by</a:t>
            </a:r>
          </a:p>
          <a:p>
            <a:r>
              <a:rPr lang="en-US" dirty="0"/>
              <a:t>Julie L. Agris, PhD, JD, LLM</a:t>
            </a:r>
          </a:p>
          <a:p>
            <a:endParaRPr lang="en-US" dirty="0"/>
          </a:p>
          <a:p>
            <a:r>
              <a:rPr lang="en-US" dirty="0"/>
              <a:t>Shepard Broad College of Law</a:t>
            </a:r>
          </a:p>
          <a:p>
            <a:r>
              <a:rPr lang="en-US" dirty="0"/>
              <a:t>Nova Southeastern University</a:t>
            </a:r>
          </a:p>
        </p:txBody>
      </p:sp>
    </p:spTree>
    <p:extLst>
      <p:ext uri="{BB962C8B-B14F-4D97-AF65-F5344CB8AC3E}">
        <p14:creationId xmlns:p14="http://schemas.microsoft.com/office/powerpoint/2010/main" val="396789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2782D1B-C7BE-C298-91BF-ECF9C1E9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8" y="81022"/>
            <a:ext cx="10515600" cy="851887"/>
          </a:xfrm>
        </p:spPr>
        <p:txBody>
          <a:bodyPr/>
          <a:lstStyle/>
          <a:p>
            <a:r>
              <a:rPr lang="en-US" dirty="0"/>
              <a:t>Interprofessional Research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A8378-1B0B-82A7-6D49-AA975091316E}"/>
              </a:ext>
            </a:extLst>
          </p:cNvPr>
          <p:cNvSpPr txBox="1"/>
          <p:nvPr/>
        </p:nvSpPr>
        <p:spPr>
          <a:xfrm>
            <a:off x="106878" y="1226553"/>
            <a:ext cx="72795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Julie Agris, PhD, JD, LLM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Shepard Broad College of Law, Nova Southeastern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Sherril </a:t>
            </a:r>
            <a:r>
              <a:rPr lang="en-US" dirty="0" err="1"/>
              <a:t>Gelmon</a:t>
            </a:r>
            <a:r>
              <a:rPr lang="en-US" dirty="0"/>
              <a:t>, DrPH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OHSU-PSU School of Public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Matthew K. </a:t>
            </a:r>
            <a:r>
              <a:rPr lang="en-US" dirty="0" err="1"/>
              <a:t>Wynia</a:t>
            </a:r>
            <a:r>
              <a:rPr lang="en-US" dirty="0"/>
              <a:t>, MD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Center for Bioethics and Humanities, University of Colorado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Department of Internal Medicine, University of Colorado School of Medicine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Department of Health Systems Management and Policy, Colorado School of Public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Blair </a:t>
            </a:r>
            <a:r>
              <a:rPr lang="en-US" dirty="0" err="1"/>
              <a:t>Buder</a:t>
            </a:r>
            <a:r>
              <a:rPr lang="en-US" dirty="0"/>
              <a:t>, DPT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OHSU-PSU School of Public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Krista Emma, MBA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Office of Educational Effectiveness, Stony Brook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Ahmed </a:t>
            </a:r>
            <a:r>
              <a:rPr lang="en-US" dirty="0" err="1"/>
              <a:t>Alasmar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Center for Bioethics and Humanities, University of Colorado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Richard Frankel, PhD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Indiana University School of Medicine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Content Placeholder 2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DDB50E99-EEB6-A2A6-380E-FB4E3C40C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86452" y="2384000"/>
            <a:ext cx="4309367" cy="267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6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430A53D6-78C6-E3FF-FDF7-2C52142A2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86452" y="2384000"/>
            <a:ext cx="4309367" cy="2673191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782D1B-C7BE-C298-91BF-ECF9C1E9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8" y="81022"/>
            <a:ext cx="10515600" cy="851887"/>
          </a:xfrm>
        </p:spPr>
        <p:txBody>
          <a:bodyPr/>
          <a:lstStyle/>
          <a:p>
            <a:r>
              <a:rPr lang="en-US" dirty="0"/>
              <a:t>Interprofessional Advisory Board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A8378-1B0B-82A7-6D49-AA975091316E}"/>
              </a:ext>
            </a:extLst>
          </p:cNvPr>
          <p:cNvSpPr txBox="1"/>
          <p:nvPr/>
        </p:nvSpPr>
        <p:spPr>
          <a:xfrm>
            <a:off x="106878" y="1215919"/>
            <a:ext cx="72795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Julie Agris, PhD, JD, LLM (Chair)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Shepard Broad College of Law, Nova Southeastern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Barry E. </a:t>
            </a:r>
            <a:r>
              <a:rPr lang="en-US" dirty="0" err="1"/>
              <a:t>Egener</a:t>
            </a:r>
            <a:r>
              <a:rPr lang="en-US" dirty="0"/>
              <a:t>, MD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Asante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Dennis Novack, MD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Drexel University College of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Sherril </a:t>
            </a:r>
            <a:r>
              <a:rPr lang="en-US" dirty="0" err="1"/>
              <a:t>Gelmon</a:t>
            </a:r>
            <a:r>
              <a:rPr lang="en-US" dirty="0"/>
              <a:t>, DrPH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OHSU-PSU School of Public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Matthew K. </a:t>
            </a:r>
            <a:r>
              <a:rPr lang="en-US" dirty="0" err="1"/>
              <a:t>Wynia</a:t>
            </a:r>
            <a:r>
              <a:rPr lang="en-US" dirty="0"/>
              <a:t>, MD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University of Colorado School of Medicine and Colorado School of Public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William Nelson, PhD, MDiv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Geisel School of Medicine, Dartmouth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Richard Frankel, PhD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Indiana University School of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Fred </a:t>
            </a:r>
            <a:r>
              <a:rPr lang="en-US" dirty="0" err="1"/>
              <a:t>Hafferty</a:t>
            </a:r>
            <a:r>
              <a:rPr lang="en-US" dirty="0"/>
              <a:t>, PhD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Mayo Clinic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2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499FEE2-678D-2E85-AADD-B7185757C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4" y="1287617"/>
            <a:ext cx="10515600" cy="4680672"/>
          </a:xfrm>
        </p:spPr>
        <p:txBody>
          <a:bodyPr>
            <a:normAutofit/>
          </a:bodyPr>
          <a:lstStyle/>
          <a:p>
            <a:r>
              <a:rPr lang="en-US" sz="2000" dirty="0"/>
              <a:t>Current efforts to restore trust in medicine and public health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Physician Charter on Medical Professionalism (2005)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Charter on Professionalism for Health Care Organizations (2017)</a:t>
            </a:r>
          </a:p>
          <a:p>
            <a:pPr lvl="1"/>
            <a:r>
              <a:rPr lang="en-US" sz="1600" dirty="0"/>
              <a:t>Interprofessional Charter Authors continue to pursue concept </a:t>
            </a:r>
          </a:p>
          <a:p>
            <a:pPr lvl="1"/>
            <a:r>
              <a:rPr lang="en-US" sz="1600" dirty="0"/>
              <a:t>Interprofessional Advisory Board Forms </a:t>
            </a:r>
          </a:p>
          <a:p>
            <a:pPr lvl="1"/>
            <a:r>
              <a:rPr lang="en-US" sz="1600" dirty="0"/>
              <a:t>Interdisciplinary Approach to Examining Organizational Professionalism Evolves </a:t>
            </a:r>
          </a:p>
          <a:p>
            <a:pPr lvl="1"/>
            <a:r>
              <a:rPr lang="en-US" sz="1600" dirty="0"/>
              <a:t>Funding secured to conduct a pilot project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/>
              <a:t>Funders</a:t>
            </a:r>
          </a:p>
          <a:p>
            <a:pPr lvl="1"/>
            <a:r>
              <a:rPr lang="en-US" sz="1600" dirty="0"/>
              <a:t>American Board of Internal Medicine Foundation</a:t>
            </a:r>
          </a:p>
          <a:p>
            <a:pPr lvl="1"/>
            <a:r>
              <a:rPr lang="en-US" sz="1600" dirty="0"/>
              <a:t>American Board of Family Medicine Foundation</a:t>
            </a:r>
          </a:p>
          <a:p>
            <a:pPr lvl="1"/>
            <a:r>
              <a:rPr lang="en-US" sz="1600" dirty="0"/>
              <a:t>The Foundation for Medical Excellence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782D1B-C7BE-C298-91BF-ECF9C1E9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4" y="116648"/>
            <a:ext cx="10515600" cy="851887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3" name="Picture 2" descr="A picture containing people, group, silhouette&#10;&#10;Description automatically generated">
            <a:extLst>
              <a:ext uri="{FF2B5EF4-FFF2-40B4-BE49-F238E27FC236}">
                <a16:creationId xmlns:a16="http://schemas.microsoft.com/office/drawing/2014/main" id="{C7B96BD2-3BC2-1D76-0214-BDCC4F4A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54063" y="4287244"/>
            <a:ext cx="3191858" cy="2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8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2782D1B-C7BE-C298-91BF-ECF9C1E9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328"/>
            <a:ext cx="10515600" cy="851887"/>
          </a:xfrm>
        </p:spPr>
        <p:txBody>
          <a:bodyPr/>
          <a:lstStyle/>
          <a:p>
            <a:r>
              <a:rPr lang="en-US" dirty="0"/>
              <a:t>Organizational Professionalism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B86BB28A-4332-546A-596E-95C9E186CAB9}"/>
              </a:ext>
            </a:extLst>
          </p:cNvPr>
          <p:cNvSpPr txBox="1">
            <a:spLocks/>
          </p:cNvSpPr>
          <p:nvPr/>
        </p:nvSpPr>
        <p:spPr>
          <a:xfrm>
            <a:off x="103702" y="1504950"/>
            <a:ext cx="11360418" cy="468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Charter on Professionalism for Health Care Organizations (2017)</a:t>
            </a:r>
          </a:p>
          <a:p>
            <a:pPr lvl="1"/>
            <a:r>
              <a:rPr lang="en-US" sz="2000" dirty="0"/>
              <a:t>4 Domains</a:t>
            </a:r>
          </a:p>
          <a:p>
            <a:pPr lvl="2"/>
            <a:r>
              <a:rPr lang="en-US" dirty="0"/>
              <a:t>Patient Partnerships</a:t>
            </a:r>
          </a:p>
          <a:p>
            <a:pPr lvl="2"/>
            <a:r>
              <a:rPr lang="en-US" dirty="0"/>
              <a:t>Organizational Culture</a:t>
            </a:r>
          </a:p>
          <a:p>
            <a:pPr lvl="2"/>
            <a:r>
              <a:rPr lang="en-US" dirty="0"/>
              <a:t>Community Partnerships</a:t>
            </a:r>
          </a:p>
          <a:p>
            <a:pPr lvl="2"/>
            <a:r>
              <a:rPr lang="en-US" dirty="0"/>
              <a:t>Operations and Business Practices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sz="2000" dirty="0"/>
              <a:t>Literature on OP most thoroughly developed from medical and medical education literature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 plethora of literature on professionalism in diverse professions and disciplines</a:t>
            </a:r>
          </a:p>
          <a:p>
            <a:pPr lvl="1"/>
            <a:r>
              <a:rPr lang="en-US" sz="1600" dirty="0"/>
              <a:t>Creates a natural opportunity for interprofessional and interdisciplinary considerations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sz="2000" dirty="0"/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6B4E628-F97C-83ED-7E8E-731E8033E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11393" y="1849242"/>
            <a:ext cx="2608414" cy="17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430A53D6-78C6-E3FF-FDF7-2C52142A2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0842" y="2438591"/>
            <a:ext cx="4309367" cy="2673191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782D1B-C7BE-C298-91BF-ECF9C1E9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8" y="81022"/>
            <a:ext cx="11234412" cy="851887"/>
          </a:xfrm>
        </p:spPr>
        <p:txBody>
          <a:bodyPr>
            <a:normAutofit fontScale="90000"/>
          </a:bodyPr>
          <a:lstStyle/>
          <a:p>
            <a:r>
              <a:rPr lang="en-US" dirty="0"/>
              <a:t>Interdisciplinary Perspectives Represented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A8378-1B0B-82A7-6D49-AA975091316E}"/>
              </a:ext>
            </a:extLst>
          </p:cNvPr>
          <p:cNvSpPr txBox="1"/>
          <p:nvPr/>
        </p:nvSpPr>
        <p:spPr>
          <a:xfrm>
            <a:off x="570902" y="978714"/>
            <a:ext cx="72795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Varied Health Professions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Bioethics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Philosophers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Religion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8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499FEE2-678D-2E85-AADD-B7185757C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0989"/>
            <a:ext cx="10515600" cy="4680672"/>
          </a:xfrm>
        </p:spPr>
        <p:txBody>
          <a:bodyPr/>
          <a:lstStyle/>
          <a:p>
            <a:r>
              <a:rPr lang="en-US" dirty="0"/>
              <a:t>Semi-structured, key informant interviews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23 leaders from 8 healthcare organizations</a:t>
            </a:r>
          </a:p>
          <a:p>
            <a:pPr lvl="1"/>
            <a:r>
              <a:rPr lang="en-US" dirty="0"/>
              <a:t>Malcolm Baldrige National Quality Award</a:t>
            </a:r>
          </a:p>
          <a:p>
            <a:pPr lvl="1"/>
            <a:r>
              <a:rPr lang="en-US" dirty="0"/>
              <a:t>Baldrige-based state quality award programs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Interviews explored Organizational Professionalism (OP)</a:t>
            </a:r>
          </a:p>
          <a:p>
            <a:pPr lvl="1"/>
            <a:r>
              <a:rPr lang="en-US" dirty="0"/>
              <a:t>Conceptualization</a:t>
            </a:r>
          </a:p>
          <a:p>
            <a:pPr lvl="1"/>
            <a:r>
              <a:rPr lang="en-US" dirty="0"/>
              <a:t>Operationalization</a:t>
            </a:r>
          </a:p>
          <a:p>
            <a:pPr lvl="1"/>
            <a:r>
              <a:rPr lang="en-US" dirty="0"/>
              <a:t>Measurement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782D1B-C7BE-C298-91BF-ECF9C1E9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758"/>
            <a:ext cx="10515600" cy="851887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53604C8-FEF6-41D6-772D-AFFDB0B55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62849" y="1471115"/>
            <a:ext cx="1821408" cy="18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499FEE2-678D-2E85-AADD-B7185757C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8680"/>
            <a:ext cx="10515600" cy="46806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Opportunities exist to better define OP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4 OP Charter Domains emerged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Additional themes also emerged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Identification of potential metrics emerged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Opportunities for an expanded study exist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Potential for practical application</a:t>
            </a:r>
          </a:p>
          <a:p>
            <a:pPr lvl="1"/>
            <a:r>
              <a:rPr lang="en-US" dirty="0"/>
              <a:t>Provide comprehensive guidance to healthcare leaders in their OP implementation pursuits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782D1B-C7BE-C298-91BF-ECF9C1E9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909"/>
            <a:ext cx="10515600" cy="851887"/>
          </a:xfrm>
        </p:spPr>
        <p:txBody>
          <a:bodyPr/>
          <a:lstStyle/>
          <a:p>
            <a:r>
              <a:rPr lang="en-US" dirty="0"/>
              <a:t>Principal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0F7EA-F3C9-78F8-7295-A2F990254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56561" y="1288680"/>
            <a:ext cx="3143534" cy="314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6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499FEE2-678D-2E85-AADD-B7185757C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1385"/>
            <a:ext cx="11313994" cy="4680672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Current efforts to restore trust in medicine and public health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One approach is an examination of Organizational Professionalism (OP)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Benefits of an Interprofessional Approach in OP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Benefits of an Interdisciplinary Approach in OP</a:t>
            </a:r>
          </a:p>
          <a:p>
            <a:endParaRPr lang="en-US" dirty="0"/>
          </a:p>
          <a:p>
            <a:r>
              <a:rPr lang="en-US" sz="2800" dirty="0"/>
              <a:t>Potential for future collaboration </a:t>
            </a:r>
          </a:p>
          <a:p>
            <a:pPr lvl="1"/>
            <a:r>
              <a:rPr lang="en-US" dirty="0"/>
              <a:t>Larger interprofessional and interdisciplinary study</a:t>
            </a:r>
          </a:p>
          <a:p>
            <a:pPr lvl="1"/>
            <a:r>
              <a:rPr lang="en-US" dirty="0"/>
              <a:t>Inform health leaders on OP </a:t>
            </a:r>
          </a:p>
          <a:p>
            <a:pPr lvl="1"/>
            <a:r>
              <a:rPr lang="en-US" dirty="0"/>
              <a:t>Disseminate strategies for meaningful implementation</a:t>
            </a:r>
          </a:p>
          <a:p>
            <a:pPr lvl="1"/>
            <a:r>
              <a:rPr lang="en-US" dirty="0"/>
              <a:t>Support efforts to restore trust in medicine and public health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782D1B-C7BE-C298-91BF-ECF9C1E9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590"/>
            <a:ext cx="10515600" cy="851887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FCBADEF7-C42E-979B-1A00-13E2CCB01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36659" y="4230806"/>
            <a:ext cx="2198176" cy="21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489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, Section, and Blank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ther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522</Words>
  <Application>Microsoft Macintosh PowerPoint</Application>
  <PresentationFormat>Widescreen</PresentationFormat>
  <Paragraphs>118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Title, Section, and Blank Slides</vt:lpstr>
      <vt:lpstr>Other Layouts</vt:lpstr>
      <vt:lpstr>An Interdisciplinary and Interprofessional Approach to Examining Organizational Professionalism in Healthcare Organizations</vt:lpstr>
      <vt:lpstr>Interprofessional Research Team</vt:lpstr>
      <vt:lpstr>Interprofessional Advisory Board</vt:lpstr>
      <vt:lpstr>Introduction</vt:lpstr>
      <vt:lpstr>Organizational Professionalism</vt:lpstr>
      <vt:lpstr>Interdisciplinary Perspectives Represented</vt:lpstr>
      <vt:lpstr>Methods</vt:lpstr>
      <vt:lpstr>Principal Findings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Merritt</dc:creator>
  <cp:lastModifiedBy>julie agris</cp:lastModifiedBy>
  <cp:revision>12</cp:revision>
  <dcterms:created xsi:type="dcterms:W3CDTF">2022-11-29T18:49:14Z</dcterms:created>
  <dcterms:modified xsi:type="dcterms:W3CDTF">2023-04-08T01:50:06Z</dcterms:modified>
</cp:coreProperties>
</file>