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Montserrat" panose="00000500000000000000"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T2nEYyluCl/lV7L81k+H9kfub4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2" d="100"/>
          <a:sy n="32" d="100"/>
        </p:scale>
        <p:origin x="474" y="-16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 Sheth" userId="5de73382-eb8b-4aa5-8cab-6b88a5a65280" providerId="ADAL" clId="{84586D48-E978-4FBE-A6B8-FB388D47F3B2}"/>
    <pc:docChg chg="modSld">
      <pc:chgData name="Jay Sheth" userId="5de73382-eb8b-4aa5-8cab-6b88a5a65280" providerId="ADAL" clId="{84586D48-E978-4FBE-A6B8-FB388D47F3B2}" dt="2023-04-07T23:22:41.247" v="12" actId="120"/>
      <pc:docMkLst>
        <pc:docMk/>
      </pc:docMkLst>
      <pc:sldChg chg="modSp mod">
        <pc:chgData name="Jay Sheth" userId="5de73382-eb8b-4aa5-8cab-6b88a5a65280" providerId="ADAL" clId="{84586D48-E978-4FBE-A6B8-FB388D47F3B2}" dt="2023-04-07T23:22:41.247" v="12" actId="120"/>
        <pc:sldMkLst>
          <pc:docMk/>
          <pc:sldMk cId="0" sldId="256"/>
        </pc:sldMkLst>
        <pc:spChg chg="mod">
          <ac:chgData name="Jay Sheth" userId="5de73382-eb8b-4aa5-8cab-6b88a5a65280" providerId="ADAL" clId="{84586D48-E978-4FBE-A6B8-FB388D47F3B2}" dt="2023-04-07T23:19:25.531" v="6" actId="20577"/>
          <ac:spMkLst>
            <pc:docMk/>
            <pc:sldMk cId="0" sldId="256"/>
            <ac:spMk id="37" creationId="{00000000-0000-0000-0000-000000000000}"/>
          </ac:spMkLst>
        </pc:spChg>
        <pc:spChg chg="mod">
          <ac:chgData name="Jay Sheth" userId="5de73382-eb8b-4aa5-8cab-6b88a5a65280" providerId="ADAL" clId="{84586D48-E978-4FBE-A6B8-FB388D47F3B2}" dt="2023-04-07T23:22:10.374" v="7" actId="20577"/>
          <ac:spMkLst>
            <pc:docMk/>
            <pc:sldMk cId="0" sldId="256"/>
            <ac:spMk id="38" creationId="{00000000-0000-0000-0000-000000000000}"/>
          </ac:spMkLst>
        </pc:spChg>
        <pc:spChg chg="mod">
          <ac:chgData name="Jay Sheth" userId="5de73382-eb8b-4aa5-8cab-6b88a5a65280" providerId="ADAL" clId="{84586D48-E978-4FBE-A6B8-FB388D47F3B2}" dt="2023-04-07T23:22:41.247" v="12" actId="120"/>
          <ac:spMkLst>
            <pc:docMk/>
            <pc:sldMk cId="0" sldId="256"/>
            <ac:spMk id="5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 name="Google Shape;2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l="14011" t="-20022" r="10855" b="-1"/>
          <a:stretch/>
        </p:blipFill>
        <p:spPr>
          <a:xfrm>
            <a:off x="0" y="30088114"/>
            <a:ext cx="43891200" cy="2406628"/>
          </a:xfrm>
          <a:prstGeom prst="rect">
            <a:avLst/>
          </a:prstGeom>
          <a:noFill/>
          <a:ln>
            <a:noFill/>
          </a:ln>
        </p:spPr>
      </p:pic>
      <p:sp>
        <p:nvSpPr>
          <p:cNvPr id="17" name="Google Shape;17;p3"/>
          <p:cNvSpPr/>
          <p:nvPr/>
        </p:nvSpPr>
        <p:spPr>
          <a:xfrm>
            <a:off x="0" y="0"/>
            <a:ext cx="43891200" cy="5527964"/>
          </a:xfrm>
          <a:prstGeom prst="rect">
            <a:avLst/>
          </a:prstGeom>
          <a:solidFill>
            <a:srgbClr val="003893"/>
          </a:solidFill>
          <a:ln w="12700" cap="flat" cmpd="sng">
            <a:solidFill>
              <a:srgbClr val="00389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3" descr="Logo, company name&#10;&#10;Description automatically generated"/>
          <p:cNvPicPr preferRelativeResize="0"/>
          <p:nvPr/>
        </p:nvPicPr>
        <p:blipFill rotWithShape="1">
          <a:blip r:embed="rId3">
            <a:alphaModFix/>
          </a:blip>
          <a:srcRect/>
          <a:stretch/>
        </p:blipFill>
        <p:spPr>
          <a:xfrm>
            <a:off x="841162" y="783997"/>
            <a:ext cx="4814864" cy="4151880"/>
          </a:xfrm>
          <a:prstGeom prst="rect">
            <a:avLst/>
          </a:prstGeom>
          <a:noFill/>
          <a:ln>
            <a:noFill/>
          </a:ln>
        </p:spPr>
      </p:pic>
      <p:pic>
        <p:nvPicPr>
          <p:cNvPr id="19" name="Google Shape;19;p3" descr="Logo, company name&#10;&#10;Description automatically generated"/>
          <p:cNvPicPr preferRelativeResize="0"/>
          <p:nvPr/>
        </p:nvPicPr>
        <p:blipFill rotWithShape="1">
          <a:blip r:embed="rId4">
            <a:alphaModFix/>
          </a:blip>
          <a:srcRect/>
          <a:stretch/>
        </p:blipFill>
        <p:spPr>
          <a:xfrm>
            <a:off x="35276590" y="1136980"/>
            <a:ext cx="7773448" cy="3254002"/>
          </a:xfrm>
          <a:prstGeom prst="rect">
            <a:avLst/>
          </a:prstGeom>
          <a:noFill/>
          <a:ln>
            <a:noFill/>
          </a:ln>
        </p:spPr>
      </p:pic>
      <p:sp>
        <p:nvSpPr>
          <p:cNvPr id="20" name="Google Shape;20;p3"/>
          <p:cNvSpPr txBox="1">
            <a:spLocks noGrp="1"/>
          </p:cNvSpPr>
          <p:nvPr>
            <p:ph type="title"/>
          </p:nvPr>
        </p:nvSpPr>
        <p:spPr>
          <a:xfrm>
            <a:off x="6497188" y="423658"/>
            <a:ext cx="27938240" cy="302096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Montserrat"/>
              <a:buNone/>
              <a:defRPr sz="9600" b="1">
                <a:solidFill>
                  <a:schemeClr val="lt1"/>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497188" y="3801978"/>
            <a:ext cx="27938240" cy="113389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4800"/>
              </a:spcBef>
              <a:spcAft>
                <a:spcPts val="0"/>
              </a:spcAft>
              <a:buClr>
                <a:schemeClr val="lt1"/>
              </a:buClr>
              <a:buSzPts val="6000"/>
              <a:buNone/>
              <a:defRPr sz="6000">
                <a:solidFill>
                  <a:schemeClr val="lt1"/>
                </a:solidFill>
                <a:latin typeface="Montserrat"/>
                <a:ea typeface="Montserrat"/>
                <a:cs typeface="Montserrat"/>
                <a:sym typeface="Montserrat"/>
              </a:defRPr>
            </a:lvl1pPr>
            <a:lvl2pPr marL="914400" lvl="1" indent="-228600" algn="l">
              <a:lnSpc>
                <a:spcPct val="90000"/>
              </a:lnSpc>
              <a:spcBef>
                <a:spcPts val="2400"/>
              </a:spcBef>
              <a:spcAft>
                <a:spcPts val="0"/>
              </a:spcAft>
              <a:buClr>
                <a:srgbClr val="888888"/>
              </a:buClr>
              <a:buSzPts val="9600"/>
              <a:buNone/>
              <a:defRPr sz="9600">
                <a:solidFill>
                  <a:srgbClr val="888888"/>
                </a:solidFill>
              </a:defRPr>
            </a:lvl2pPr>
            <a:lvl3pPr marL="1371600" lvl="2" indent="-228600" algn="l">
              <a:lnSpc>
                <a:spcPct val="90000"/>
              </a:lnSpc>
              <a:spcBef>
                <a:spcPts val="2400"/>
              </a:spcBef>
              <a:spcAft>
                <a:spcPts val="0"/>
              </a:spcAft>
              <a:buClr>
                <a:srgbClr val="888888"/>
              </a:buClr>
              <a:buSzPts val="8640"/>
              <a:buNone/>
              <a:defRPr sz="8640">
                <a:solidFill>
                  <a:srgbClr val="888888"/>
                </a:solidFill>
              </a:defRPr>
            </a:lvl3pPr>
            <a:lvl4pPr marL="1828800" lvl="3" indent="-228600" algn="l">
              <a:lnSpc>
                <a:spcPct val="90000"/>
              </a:lnSpc>
              <a:spcBef>
                <a:spcPts val="2400"/>
              </a:spcBef>
              <a:spcAft>
                <a:spcPts val="0"/>
              </a:spcAft>
              <a:buClr>
                <a:srgbClr val="888888"/>
              </a:buClr>
              <a:buSzPts val="7680"/>
              <a:buNone/>
              <a:defRPr sz="7680">
                <a:solidFill>
                  <a:srgbClr val="888888"/>
                </a:solidFill>
              </a:defRPr>
            </a:lvl4pPr>
            <a:lvl5pPr marL="2286000" lvl="4" indent="-228600" algn="l">
              <a:lnSpc>
                <a:spcPct val="90000"/>
              </a:lnSpc>
              <a:spcBef>
                <a:spcPts val="2400"/>
              </a:spcBef>
              <a:spcAft>
                <a:spcPts val="0"/>
              </a:spcAft>
              <a:buClr>
                <a:srgbClr val="888888"/>
              </a:buClr>
              <a:buSzPts val="7680"/>
              <a:buNone/>
              <a:defRPr sz="7680">
                <a:solidFill>
                  <a:srgbClr val="888888"/>
                </a:solidFill>
              </a:defRPr>
            </a:lvl5pPr>
            <a:lvl6pPr marL="2743200" lvl="5" indent="-228600" algn="l">
              <a:lnSpc>
                <a:spcPct val="90000"/>
              </a:lnSpc>
              <a:spcBef>
                <a:spcPts val="2400"/>
              </a:spcBef>
              <a:spcAft>
                <a:spcPts val="0"/>
              </a:spcAft>
              <a:buClr>
                <a:srgbClr val="888888"/>
              </a:buClr>
              <a:buSzPts val="7680"/>
              <a:buNone/>
              <a:defRPr sz="7680">
                <a:solidFill>
                  <a:srgbClr val="888888"/>
                </a:solidFill>
              </a:defRPr>
            </a:lvl6pPr>
            <a:lvl7pPr marL="3200400" lvl="6" indent="-228600" algn="l">
              <a:lnSpc>
                <a:spcPct val="90000"/>
              </a:lnSpc>
              <a:spcBef>
                <a:spcPts val="2400"/>
              </a:spcBef>
              <a:spcAft>
                <a:spcPts val="0"/>
              </a:spcAft>
              <a:buClr>
                <a:srgbClr val="888888"/>
              </a:buClr>
              <a:buSzPts val="7680"/>
              <a:buNone/>
              <a:defRPr sz="7680">
                <a:solidFill>
                  <a:srgbClr val="888888"/>
                </a:solidFill>
              </a:defRPr>
            </a:lvl7pPr>
            <a:lvl8pPr marL="3657600" lvl="7" indent="-228600" algn="l">
              <a:lnSpc>
                <a:spcPct val="90000"/>
              </a:lnSpc>
              <a:spcBef>
                <a:spcPts val="2400"/>
              </a:spcBef>
              <a:spcAft>
                <a:spcPts val="0"/>
              </a:spcAft>
              <a:buClr>
                <a:srgbClr val="888888"/>
              </a:buClr>
              <a:buSzPts val="7680"/>
              <a:buNone/>
              <a:defRPr sz="7680">
                <a:solidFill>
                  <a:srgbClr val="888888"/>
                </a:solidFill>
              </a:defRPr>
            </a:lvl8pPr>
            <a:lvl9pPr marL="4114800" lvl="8" indent="-228600" algn="l">
              <a:lnSpc>
                <a:spcPct val="90000"/>
              </a:lnSpc>
              <a:spcBef>
                <a:spcPts val="2400"/>
              </a:spcBef>
              <a:spcAft>
                <a:spcPts val="0"/>
              </a:spcAft>
              <a:buClr>
                <a:srgbClr val="888888"/>
              </a:buClr>
              <a:buSzPts val="7680"/>
              <a:buNone/>
              <a:defRPr sz="768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Montserrat"/>
              <a:buNone/>
              <a:defRPr sz="21120" b="0" i="0" u="none" strike="noStrike" cap="none">
                <a:solidFill>
                  <a:schemeClr val="dk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Montserrat"/>
                <a:ea typeface="Montserrat"/>
                <a:cs typeface="Montserrat"/>
                <a:sym typeface="Montserrat"/>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Montserrat"/>
                <a:ea typeface="Montserrat"/>
                <a:cs typeface="Montserrat"/>
                <a:sym typeface="Montserrat"/>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Montserrat"/>
                <a:ea typeface="Montserrat"/>
                <a:cs typeface="Montserrat"/>
                <a:sym typeface="Montserrat"/>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Montserrat"/>
                <a:ea typeface="Montserrat"/>
                <a:cs typeface="Montserrat"/>
                <a:sym typeface="Montserrat"/>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Montserrat"/>
                <a:ea typeface="Montserrat"/>
                <a:cs typeface="Montserrat"/>
                <a:sym typeface="Montserrat"/>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1"/>
          <p:cNvSpPr txBox="1"/>
          <p:nvPr/>
        </p:nvSpPr>
        <p:spPr>
          <a:xfrm>
            <a:off x="32946258" y="27176689"/>
            <a:ext cx="10655396" cy="446962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chemeClr val="dk1"/>
              </a:buClr>
              <a:buSzPts val="1700"/>
              <a:buFont typeface="Calibri"/>
              <a:buAutoNum type="arabicPeriod"/>
            </a:pPr>
            <a:r>
              <a:rPr lang="en-US" sz="1700" b="0" i="0" u="none" strike="noStrike" cap="none" dirty="0">
                <a:solidFill>
                  <a:schemeClr val="dk1"/>
                </a:solidFill>
                <a:latin typeface="Calibri"/>
                <a:ea typeface="Calibri"/>
                <a:cs typeface="Calibri"/>
                <a:sym typeface="Calibri"/>
              </a:rPr>
              <a:t>Adachi B (1928) Das </a:t>
            </a:r>
            <a:r>
              <a:rPr lang="en-US" sz="1700" b="0" i="0" u="none" strike="noStrike" cap="none" dirty="0" err="1">
                <a:solidFill>
                  <a:schemeClr val="dk1"/>
                </a:solidFill>
                <a:latin typeface="Calibri"/>
                <a:ea typeface="Calibri"/>
                <a:cs typeface="Calibri"/>
                <a:sym typeface="Calibri"/>
              </a:rPr>
              <a:t>Arteriensystem</a:t>
            </a:r>
            <a:r>
              <a:rPr lang="en-US" sz="1700" b="0" i="0" u="none" strike="noStrike" cap="none" dirty="0">
                <a:solidFill>
                  <a:schemeClr val="dk1"/>
                </a:solidFill>
                <a:latin typeface="Calibri"/>
                <a:ea typeface="Calibri"/>
                <a:cs typeface="Calibri"/>
                <a:sym typeface="Calibri"/>
              </a:rPr>
              <a:t> der Japaner, vol. II, pp. 111-196. Kyoto: Verlag der </a:t>
            </a:r>
            <a:r>
              <a:rPr lang="en-US" sz="1700" b="0" i="0" u="none" strike="noStrike" cap="none" dirty="0" err="1">
                <a:solidFill>
                  <a:schemeClr val="dk1"/>
                </a:solidFill>
                <a:latin typeface="Calibri"/>
                <a:ea typeface="Calibri"/>
                <a:cs typeface="Calibri"/>
                <a:sym typeface="Calibri"/>
              </a:rPr>
              <a:t>Kaiserlich</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Japanischen</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Universitat</a:t>
            </a:r>
            <a:r>
              <a:rPr lang="en-US" sz="1700" b="0" i="0" u="none" strike="noStrike" cap="none" dirty="0">
                <a:solidFill>
                  <a:schemeClr val="dk1"/>
                </a:solidFill>
                <a:latin typeface="Calibri"/>
                <a:ea typeface="Calibri"/>
                <a:cs typeface="Calibri"/>
                <a:sym typeface="Calibri"/>
              </a:rPr>
              <a:t>.</a:t>
            </a:r>
            <a:endParaRPr dirty="0"/>
          </a:p>
          <a:p>
            <a:pPr marL="342900" marR="0" lvl="0" indent="-342900" algn="l" rtl="0">
              <a:lnSpc>
                <a:spcPct val="107000"/>
              </a:lnSpc>
              <a:spcBef>
                <a:spcPts val="800"/>
              </a:spcBef>
              <a:spcAft>
                <a:spcPts val="0"/>
              </a:spcAft>
              <a:buClr>
                <a:schemeClr val="dk1"/>
              </a:buClr>
              <a:buSzPts val="1700"/>
              <a:buFont typeface="Calibri"/>
              <a:buAutoNum type="arabicPeriod"/>
            </a:pPr>
            <a:r>
              <a:rPr lang="en-US" sz="1700" b="0" i="0" u="none" strike="noStrike" cap="none" dirty="0">
                <a:solidFill>
                  <a:schemeClr val="dk1"/>
                </a:solidFill>
                <a:latin typeface="Calibri"/>
                <a:ea typeface="Calibri"/>
                <a:cs typeface="Calibri"/>
                <a:sym typeface="Calibri"/>
              </a:rPr>
              <a:t>Chitra R. A rare variational anatomy of the profunda femoris artery. Folia </a:t>
            </a:r>
            <a:r>
              <a:rPr lang="en-US" sz="1700" b="0" i="0" u="none" strike="noStrike" cap="none" dirty="0" err="1">
                <a:solidFill>
                  <a:schemeClr val="dk1"/>
                </a:solidFill>
                <a:latin typeface="Calibri"/>
                <a:ea typeface="Calibri"/>
                <a:cs typeface="Calibri"/>
                <a:sym typeface="Calibri"/>
              </a:rPr>
              <a:t>Morphol</a:t>
            </a:r>
            <a:r>
              <a:rPr lang="en-US" sz="1700" b="0" i="0" u="none" strike="noStrike" cap="none" dirty="0">
                <a:solidFill>
                  <a:schemeClr val="dk1"/>
                </a:solidFill>
                <a:latin typeface="Calibri"/>
                <a:ea typeface="Calibri"/>
                <a:cs typeface="Calibri"/>
                <a:sym typeface="Calibri"/>
              </a:rPr>
              <a:t> (</a:t>
            </a:r>
            <a:r>
              <a:rPr lang="en-US" sz="1700" b="0" i="0" u="none" strike="noStrike" cap="none" dirty="0" err="1">
                <a:solidFill>
                  <a:schemeClr val="dk1"/>
                </a:solidFill>
                <a:latin typeface="Calibri"/>
                <a:ea typeface="Calibri"/>
                <a:cs typeface="Calibri"/>
                <a:sym typeface="Calibri"/>
              </a:rPr>
              <a:t>Warsz</a:t>
            </a:r>
            <a:r>
              <a:rPr lang="en-US" sz="1700" b="0" i="0" u="none" strike="noStrike" cap="none" dirty="0">
                <a:solidFill>
                  <a:schemeClr val="dk1"/>
                </a:solidFill>
                <a:latin typeface="Calibri"/>
                <a:ea typeface="Calibri"/>
                <a:cs typeface="Calibri"/>
                <a:sym typeface="Calibri"/>
              </a:rPr>
              <a:t>). 2008 May;67(2):157-8.</a:t>
            </a:r>
            <a:endParaRPr dirty="0"/>
          </a:p>
          <a:p>
            <a:pPr marL="342900" marR="0" lvl="0" indent="-342900" algn="l" rtl="0">
              <a:lnSpc>
                <a:spcPct val="107000"/>
              </a:lnSpc>
              <a:spcBef>
                <a:spcPts val="800"/>
              </a:spcBef>
              <a:spcAft>
                <a:spcPts val="0"/>
              </a:spcAft>
              <a:buClr>
                <a:schemeClr val="dk1"/>
              </a:buClr>
              <a:buSzPts val="1700"/>
              <a:buFont typeface="Calibri"/>
              <a:buAutoNum type="arabicPeriod"/>
            </a:pPr>
            <a:r>
              <a:rPr lang="en-US" sz="1700" b="0" i="0" u="none" strike="noStrike" cap="none" dirty="0">
                <a:solidFill>
                  <a:schemeClr val="dk1"/>
                </a:solidFill>
                <a:latin typeface="Calibri"/>
                <a:ea typeface="Calibri"/>
                <a:cs typeface="Calibri"/>
                <a:sym typeface="Calibri"/>
              </a:rPr>
              <a:t>Burns A. Observations on Some of the Most Frequent and Important Diseases of the Heart, Edinburgh, 1809.</a:t>
            </a:r>
            <a:endParaRPr dirty="0"/>
          </a:p>
          <a:p>
            <a:pPr marL="342900" marR="0" lvl="0" indent="-342900" algn="l" rtl="0">
              <a:lnSpc>
                <a:spcPct val="107000"/>
              </a:lnSpc>
              <a:spcBef>
                <a:spcPts val="800"/>
              </a:spcBef>
              <a:spcAft>
                <a:spcPts val="0"/>
              </a:spcAft>
              <a:buClr>
                <a:schemeClr val="dk1"/>
              </a:buClr>
              <a:buSzPts val="1700"/>
              <a:buFont typeface="Calibri"/>
              <a:buAutoNum type="arabicPeriod"/>
            </a:pPr>
            <a:r>
              <a:rPr lang="en-US" sz="1700" b="0" i="0" u="none" strike="noStrike" cap="none" dirty="0">
                <a:solidFill>
                  <a:schemeClr val="dk1"/>
                </a:solidFill>
                <a:latin typeface="Calibri"/>
                <a:ea typeface="Calibri"/>
                <a:cs typeface="Calibri"/>
                <a:sym typeface="Calibri"/>
              </a:rPr>
              <a:t>Quain R (1844) Anatomy of the Arteries of the Human Body and its Application to Pathology and Operative Surgery. London: Taylor and Walton.</a:t>
            </a:r>
            <a:endParaRPr dirty="0"/>
          </a:p>
          <a:p>
            <a:pPr marL="342900" marR="0" lvl="0" indent="-342900" algn="l" rtl="0">
              <a:lnSpc>
                <a:spcPct val="107000"/>
              </a:lnSpc>
              <a:spcBef>
                <a:spcPts val="800"/>
              </a:spcBef>
              <a:spcAft>
                <a:spcPts val="0"/>
              </a:spcAft>
              <a:buClr>
                <a:schemeClr val="dk1"/>
              </a:buClr>
              <a:buSzPts val="1700"/>
              <a:buFont typeface="Calibri"/>
              <a:buAutoNum type="arabicPeriod"/>
            </a:pPr>
            <a:r>
              <a:rPr lang="en-US" sz="1700" b="0" i="0" u="none" strike="noStrike" cap="none" dirty="0" err="1">
                <a:solidFill>
                  <a:schemeClr val="dk1"/>
                </a:solidFill>
                <a:latin typeface="Calibri"/>
                <a:ea typeface="Calibri"/>
                <a:cs typeface="Calibri"/>
                <a:sym typeface="Calibri"/>
              </a:rPr>
              <a:t>Sahin</a:t>
            </a:r>
            <a:r>
              <a:rPr lang="en-US" sz="1700" b="0" i="0" u="none" strike="noStrike" cap="none" dirty="0">
                <a:solidFill>
                  <a:schemeClr val="dk1"/>
                </a:solidFill>
                <a:latin typeface="Calibri"/>
                <a:ea typeface="Calibri"/>
                <a:cs typeface="Calibri"/>
                <a:sym typeface="Calibri"/>
              </a:rPr>
              <a:t> B, </a:t>
            </a:r>
            <a:r>
              <a:rPr lang="en-US" sz="1700" b="0" i="0" u="none" strike="noStrike" cap="none" dirty="0" err="1">
                <a:solidFill>
                  <a:schemeClr val="dk1"/>
                </a:solidFill>
                <a:latin typeface="Calibri"/>
                <a:ea typeface="Calibri"/>
                <a:cs typeface="Calibri"/>
                <a:sym typeface="Calibri"/>
              </a:rPr>
              <a:t>Uzun</a:t>
            </a:r>
            <a:r>
              <a:rPr lang="en-US" sz="1700" b="0" i="0" u="none" strike="noStrike" cap="none" dirty="0">
                <a:solidFill>
                  <a:schemeClr val="dk1"/>
                </a:solidFill>
                <a:latin typeface="Calibri"/>
                <a:ea typeface="Calibri"/>
                <a:cs typeface="Calibri"/>
                <a:sym typeface="Calibri"/>
              </a:rPr>
              <a:t> A, </a:t>
            </a:r>
            <a:r>
              <a:rPr lang="en-US" sz="1700" b="0" i="0" u="none" strike="noStrike" cap="none" dirty="0" err="1">
                <a:solidFill>
                  <a:schemeClr val="dk1"/>
                </a:solidFill>
                <a:latin typeface="Calibri"/>
                <a:ea typeface="Calibri"/>
                <a:cs typeface="Calibri"/>
                <a:sym typeface="Calibri"/>
              </a:rPr>
              <a:t>Emirzeoglu</a:t>
            </a:r>
            <a:r>
              <a:rPr lang="en-US" sz="1700" b="0" i="0" u="none" strike="noStrike" cap="none" dirty="0">
                <a:solidFill>
                  <a:schemeClr val="dk1"/>
                </a:solidFill>
                <a:latin typeface="Calibri"/>
                <a:ea typeface="Calibri"/>
                <a:cs typeface="Calibri"/>
                <a:sym typeface="Calibri"/>
              </a:rPr>
              <a:t> M, </a:t>
            </a:r>
            <a:r>
              <a:rPr lang="en-US" sz="1700" b="0" i="0" u="none" strike="noStrike" cap="none" dirty="0" err="1">
                <a:solidFill>
                  <a:schemeClr val="dk1"/>
                </a:solidFill>
                <a:latin typeface="Calibri"/>
                <a:ea typeface="Calibri"/>
                <a:cs typeface="Calibri"/>
                <a:sym typeface="Calibri"/>
              </a:rPr>
              <a:t>Kosif</a:t>
            </a:r>
            <a:r>
              <a:rPr lang="en-US" sz="1700" b="0" i="0" u="none" strike="noStrike" cap="none" dirty="0">
                <a:solidFill>
                  <a:schemeClr val="dk1"/>
                </a:solidFill>
                <a:latin typeface="Calibri"/>
                <a:ea typeface="Calibri"/>
                <a:cs typeface="Calibri"/>
                <a:sym typeface="Calibri"/>
              </a:rPr>
              <a:t> R, </a:t>
            </a:r>
            <a:r>
              <a:rPr lang="en-US" sz="1700" b="0" i="0" u="none" strike="noStrike" cap="none" dirty="0" err="1">
                <a:solidFill>
                  <a:schemeClr val="dk1"/>
                </a:solidFill>
                <a:latin typeface="Calibri"/>
                <a:ea typeface="Calibri"/>
                <a:cs typeface="Calibri"/>
                <a:sym typeface="Calibri"/>
              </a:rPr>
              <a:t>Bilgic</a:t>
            </a:r>
            <a:r>
              <a:rPr lang="en-US" sz="1700" b="0" i="0" u="none" strike="noStrike" cap="none" dirty="0">
                <a:solidFill>
                  <a:schemeClr val="dk1"/>
                </a:solidFill>
                <a:latin typeface="Calibri"/>
                <a:ea typeface="Calibri"/>
                <a:cs typeface="Calibri"/>
                <a:sym typeface="Calibri"/>
              </a:rPr>
              <a:t> S (2003) A deep femoral artery passing in front of the femoral vein. Folia </a:t>
            </a:r>
            <a:r>
              <a:rPr lang="en-US" sz="1700" b="0" i="0" u="none" strike="noStrike" cap="none" dirty="0" err="1">
                <a:solidFill>
                  <a:schemeClr val="dk1"/>
                </a:solidFill>
                <a:latin typeface="Calibri"/>
                <a:ea typeface="Calibri"/>
                <a:cs typeface="Calibri"/>
                <a:sym typeface="Calibri"/>
              </a:rPr>
              <a:t>Morphol</a:t>
            </a:r>
            <a:r>
              <a:rPr lang="en-US" sz="1700" b="0" i="0" u="none" strike="noStrike" cap="none" dirty="0">
                <a:solidFill>
                  <a:schemeClr val="dk1"/>
                </a:solidFill>
                <a:latin typeface="Calibri"/>
                <a:ea typeface="Calibri"/>
                <a:cs typeface="Calibri"/>
                <a:sym typeface="Calibri"/>
              </a:rPr>
              <a:t>, 62: 143–146.</a:t>
            </a:r>
            <a:endParaRPr dirty="0"/>
          </a:p>
          <a:p>
            <a:pPr marL="342900" marR="0" lvl="0" indent="-342900" algn="l" rtl="0">
              <a:lnSpc>
                <a:spcPct val="107000"/>
              </a:lnSpc>
              <a:spcBef>
                <a:spcPts val="800"/>
              </a:spcBef>
              <a:spcAft>
                <a:spcPts val="0"/>
              </a:spcAft>
              <a:buClr>
                <a:schemeClr val="dk1"/>
              </a:buClr>
              <a:buSzPts val="1700"/>
              <a:buFont typeface="Calibri"/>
              <a:buAutoNum type="arabicPeriod"/>
            </a:pPr>
            <a:r>
              <a:rPr lang="en-US" sz="1700" b="0" i="0" u="none" strike="noStrike" cap="none" dirty="0">
                <a:solidFill>
                  <a:schemeClr val="dk1"/>
                </a:solidFill>
                <a:latin typeface="Calibri"/>
                <a:ea typeface="Calibri"/>
                <a:cs typeface="Calibri"/>
                <a:sym typeface="Calibri"/>
              </a:rPr>
              <a:t>Young AH. Abnormal Arrangement of the Branches of the Femoral Artery. Note on the Absence of the Profunda Femoris. J </a:t>
            </a:r>
            <a:r>
              <a:rPr lang="en-US" sz="1700" b="0" i="0" u="none" strike="noStrike" cap="none" dirty="0" err="1">
                <a:solidFill>
                  <a:schemeClr val="dk1"/>
                </a:solidFill>
                <a:latin typeface="Calibri"/>
                <a:ea typeface="Calibri"/>
                <a:cs typeface="Calibri"/>
                <a:sym typeface="Calibri"/>
              </a:rPr>
              <a:t>Anat</a:t>
            </a:r>
            <a:r>
              <a:rPr lang="en-US" sz="1700" b="0" i="0" u="none" strike="noStrike" cap="none" dirty="0">
                <a:solidFill>
                  <a:schemeClr val="dk1"/>
                </a:solidFill>
                <a:latin typeface="Calibri"/>
                <a:ea typeface="Calibri"/>
                <a:cs typeface="Calibri"/>
                <a:sym typeface="Calibri"/>
              </a:rPr>
              <a:t> Physiol. 1879 Jan;13(Pt 2):154-6.</a:t>
            </a:r>
            <a:endParaRPr dirty="0"/>
          </a:p>
          <a:p>
            <a:pPr marL="342900" marR="0" lvl="0" indent="-342900" algn="l" rtl="0">
              <a:lnSpc>
                <a:spcPct val="107000"/>
              </a:lnSpc>
              <a:spcBef>
                <a:spcPts val="800"/>
              </a:spcBef>
              <a:spcAft>
                <a:spcPts val="0"/>
              </a:spcAft>
              <a:buClr>
                <a:schemeClr val="dk1"/>
              </a:buClr>
              <a:buSzPts val="1700"/>
              <a:buFont typeface="Calibri"/>
              <a:buAutoNum type="arabicPeriod"/>
            </a:pPr>
            <a:r>
              <a:rPr lang="en-US" sz="1700" b="0" i="0" u="none" strike="noStrike" cap="none" dirty="0" err="1">
                <a:solidFill>
                  <a:schemeClr val="dk1"/>
                </a:solidFill>
                <a:latin typeface="Calibri"/>
                <a:ea typeface="Calibri"/>
                <a:cs typeface="Calibri"/>
                <a:sym typeface="Calibri"/>
              </a:rPr>
              <a:t>Falkoff</a:t>
            </a:r>
            <a:r>
              <a:rPr lang="en-US" sz="1700" b="0" i="0" u="none" strike="noStrike" cap="none" dirty="0">
                <a:solidFill>
                  <a:schemeClr val="dk1"/>
                </a:solidFill>
                <a:latin typeface="Calibri"/>
                <a:ea typeface="Calibri"/>
                <a:cs typeface="Calibri"/>
                <a:sym typeface="Calibri"/>
              </a:rPr>
              <a:t> M, </a:t>
            </a:r>
            <a:r>
              <a:rPr lang="en-US" sz="1700" b="0" i="0" u="none" strike="noStrike" cap="none" dirty="0" err="1">
                <a:solidFill>
                  <a:schemeClr val="dk1"/>
                </a:solidFill>
                <a:latin typeface="Calibri"/>
                <a:ea typeface="Calibri"/>
                <a:cs typeface="Calibri"/>
                <a:sym typeface="Calibri"/>
              </a:rPr>
              <a:t>Heinle</a:t>
            </a:r>
            <a:r>
              <a:rPr lang="en-US" sz="1700" b="0" i="0" u="none" strike="noStrike" cap="none" dirty="0">
                <a:solidFill>
                  <a:schemeClr val="dk1"/>
                </a:solidFill>
                <a:latin typeface="Calibri"/>
                <a:ea typeface="Calibri"/>
                <a:cs typeface="Calibri"/>
                <a:sym typeface="Calibri"/>
              </a:rPr>
              <a:t> RA, Ong LS, </a:t>
            </a:r>
            <a:r>
              <a:rPr lang="en-US" sz="1700" b="0" i="0" u="none" strike="noStrike" cap="none" dirty="0" err="1">
                <a:solidFill>
                  <a:schemeClr val="dk1"/>
                </a:solidFill>
                <a:latin typeface="Calibri"/>
                <a:ea typeface="Calibri"/>
                <a:cs typeface="Calibri"/>
                <a:sym typeface="Calibri"/>
              </a:rPr>
              <a:t>Barold</a:t>
            </a:r>
            <a:r>
              <a:rPr lang="en-US" sz="1700" b="0" i="0" u="none" strike="noStrike" cap="none" dirty="0">
                <a:solidFill>
                  <a:schemeClr val="dk1"/>
                </a:solidFill>
                <a:latin typeface="Calibri"/>
                <a:ea typeface="Calibri"/>
                <a:cs typeface="Calibri"/>
                <a:sym typeface="Calibri"/>
              </a:rPr>
              <a:t> SS (1978) Inapparent double puncture of the femoral artery and vein an important complication of temporary cardiac pacing by the transfemoral approach. Pacing Clin </a:t>
            </a:r>
            <a:r>
              <a:rPr lang="en-US" sz="1700" b="0" i="0" u="none" strike="noStrike" cap="none" dirty="0" err="1">
                <a:solidFill>
                  <a:schemeClr val="dk1"/>
                </a:solidFill>
                <a:latin typeface="Calibri"/>
                <a:ea typeface="Calibri"/>
                <a:cs typeface="Calibri"/>
                <a:sym typeface="Calibri"/>
              </a:rPr>
              <a:t>Electrophysiol</a:t>
            </a:r>
            <a:r>
              <a:rPr lang="en-US" sz="1700" b="0" i="0" u="none" strike="noStrike" cap="none" dirty="0">
                <a:solidFill>
                  <a:schemeClr val="dk1"/>
                </a:solidFill>
                <a:latin typeface="Calibri"/>
                <a:ea typeface="Calibri"/>
                <a:cs typeface="Calibri"/>
                <a:sym typeface="Calibri"/>
              </a:rPr>
              <a:t>, 1: 49–51.</a:t>
            </a:r>
            <a:endParaRPr dirty="0"/>
          </a:p>
          <a:p>
            <a:pPr marL="342900" marR="0" lvl="0" indent="-342900" algn="l" rtl="0">
              <a:lnSpc>
                <a:spcPct val="107000"/>
              </a:lnSpc>
              <a:spcBef>
                <a:spcPts val="800"/>
              </a:spcBef>
              <a:spcAft>
                <a:spcPts val="0"/>
              </a:spcAft>
              <a:buClr>
                <a:schemeClr val="dk1"/>
              </a:buClr>
              <a:buSzPts val="1700"/>
              <a:buFont typeface="Calibri"/>
              <a:buAutoNum type="arabicPeriod"/>
            </a:pPr>
            <a:r>
              <a:rPr lang="en-US" sz="1700" b="0" i="0" u="none" strike="noStrike" cap="none" dirty="0">
                <a:solidFill>
                  <a:schemeClr val="dk1"/>
                </a:solidFill>
                <a:latin typeface="Calibri"/>
                <a:ea typeface="Calibri"/>
                <a:cs typeface="Calibri"/>
                <a:sym typeface="Calibri"/>
              </a:rPr>
              <a:t>Siddharth P, Smith NL, Mason RA, Giron F (1985) Variational anatomy of the deep femoral artery. </a:t>
            </a:r>
            <a:r>
              <a:rPr lang="en-US" sz="1700" b="0" i="0" u="none" strike="noStrike" cap="none" dirty="0" err="1">
                <a:solidFill>
                  <a:schemeClr val="dk1"/>
                </a:solidFill>
                <a:latin typeface="Calibri"/>
                <a:ea typeface="Calibri"/>
                <a:cs typeface="Calibri"/>
                <a:sym typeface="Calibri"/>
              </a:rPr>
              <a:t>Anat</a:t>
            </a:r>
            <a:r>
              <a:rPr lang="en-US" sz="1700" b="0" i="0" u="none" strike="noStrike" cap="none" dirty="0">
                <a:solidFill>
                  <a:schemeClr val="dk1"/>
                </a:solidFill>
                <a:latin typeface="Calibri"/>
                <a:ea typeface="Calibri"/>
                <a:cs typeface="Calibri"/>
                <a:sym typeface="Calibri"/>
              </a:rPr>
              <a:t> Rec, 212: 206–209.</a:t>
            </a:r>
            <a:endParaRPr dirty="0"/>
          </a:p>
          <a:p>
            <a:pPr marL="914400" marR="0" lvl="0" indent="-806450" algn="l" rtl="0">
              <a:lnSpc>
                <a:spcPct val="90000"/>
              </a:lnSpc>
              <a:spcBef>
                <a:spcPts val="5600"/>
              </a:spcBef>
              <a:spcAft>
                <a:spcPts val="0"/>
              </a:spcAft>
              <a:buClr>
                <a:schemeClr val="dk1"/>
              </a:buClr>
              <a:buSzPts val="1700"/>
              <a:buFont typeface="Calibri"/>
              <a:buNone/>
            </a:pPr>
            <a:endParaRPr sz="1700" b="0" i="0" u="none" strike="noStrike" cap="none" dirty="0">
              <a:solidFill>
                <a:schemeClr val="dk1"/>
              </a:solidFill>
              <a:latin typeface="Calibri"/>
              <a:ea typeface="Calibri"/>
              <a:cs typeface="Calibri"/>
              <a:sym typeface="Calibri"/>
            </a:endParaRPr>
          </a:p>
        </p:txBody>
      </p:sp>
      <p:sp>
        <p:nvSpPr>
          <p:cNvPr id="27" name="Google Shape;27;p1"/>
          <p:cNvSpPr txBox="1">
            <a:spLocks noGrp="1"/>
          </p:cNvSpPr>
          <p:nvPr>
            <p:ph type="title"/>
          </p:nvPr>
        </p:nvSpPr>
        <p:spPr>
          <a:xfrm>
            <a:off x="6497188" y="423658"/>
            <a:ext cx="27938240" cy="302096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7100"/>
              <a:buFont typeface="Arial"/>
              <a:buNone/>
            </a:pPr>
            <a:r>
              <a:rPr lang="en-US" sz="7100" i="0" u="none" strike="noStrike">
                <a:latin typeface="Times New Roman"/>
                <a:ea typeface="Times New Roman"/>
                <a:cs typeface="Times New Roman"/>
                <a:sym typeface="Times New Roman"/>
              </a:rPr>
              <a:t>A Variant Deep Femoral Artery Passing Anterior to Femoral Vein: Implications in Femoral Vein Cannulation</a:t>
            </a:r>
            <a:endParaRPr sz="7100">
              <a:latin typeface="Times New Roman"/>
              <a:ea typeface="Times New Roman"/>
              <a:cs typeface="Times New Roman"/>
              <a:sym typeface="Times New Roman"/>
            </a:endParaRPr>
          </a:p>
        </p:txBody>
      </p:sp>
      <p:sp>
        <p:nvSpPr>
          <p:cNvPr id="28" name="Google Shape;28;p1"/>
          <p:cNvSpPr txBox="1">
            <a:spLocks noGrp="1"/>
          </p:cNvSpPr>
          <p:nvPr>
            <p:ph type="body" idx="1"/>
          </p:nvPr>
        </p:nvSpPr>
        <p:spPr>
          <a:xfrm>
            <a:off x="5705279" y="2977959"/>
            <a:ext cx="29522058" cy="2329096"/>
          </a:xfrm>
          <a:prstGeom prst="rect">
            <a:avLst/>
          </a:prstGeom>
          <a:noFill/>
          <a:ln>
            <a:noFill/>
          </a:ln>
        </p:spPr>
        <p:txBody>
          <a:bodyPr spcFirstLastPara="1" wrap="square" lIns="91425" tIns="45700" rIns="91425" bIns="45700" anchor="t" anchorCtr="0">
            <a:normAutofit/>
          </a:bodyPr>
          <a:lstStyle/>
          <a:p>
            <a:pPr marL="0" marR="0" lvl="0" indent="0" algn="ctr" rtl="0">
              <a:lnSpc>
                <a:spcPct val="115000"/>
              </a:lnSpc>
              <a:spcBef>
                <a:spcPts val="0"/>
              </a:spcBef>
              <a:spcAft>
                <a:spcPts val="0"/>
              </a:spcAft>
              <a:buClr>
                <a:schemeClr val="lt1"/>
              </a:buClr>
              <a:buSzPts val="4310"/>
              <a:buNone/>
            </a:pPr>
            <a:r>
              <a:rPr lang="en-US" sz="4310">
                <a:latin typeface="Times New Roman"/>
                <a:ea typeface="Times New Roman"/>
                <a:cs typeface="Times New Roman"/>
                <a:sym typeface="Times New Roman"/>
              </a:rPr>
              <a:t>Jay Sheth, OMS- II</a:t>
            </a:r>
            <a:r>
              <a:rPr lang="en-US" sz="4310" baseline="30000">
                <a:latin typeface="Times New Roman"/>
                <a:ea typeface="Times New Roman"/>
                <a:cs typeface="Times New Roman"/>
                <a:sym typeface="Times New Roman"/>
              </a:rPr>
              <a:t>1</a:t>
            </a:r>
            <a:r>
              <a:rPr lang="en-US" sz="4310">
                <a:latin typeface="Times New Roman"/>
                <a:ea typeface="Times New Roman"/>
                <a:cs typeface="Times New Roman"/>
                <a:sym typeface="Times New Roman"/>
              </a:rPr>
              <a:t>; Sana Padival, OMS-II</a:t>
            </a:r>
            <a:r>
              <a:rPr lang="en-US" sz="4310" baseline="30000">
                <a:latin typeface="Times New Roman"/>
                <a:ea typeface="Times New Roman"/>
                <a:cs typeface="Times New Roman"/>
                <a:sym typeface="Times New Roman"/>
              </a:rPr>
              <a:t>1</a:t>
            </a:r>
            <a:r>
              <a:rPr lang="en-US" sz="4310">
                <a:latin typeface="Times New Roman"/>
                <a:ea typeface="Times New Roman"/>
                <a:cs typeface="Times New Roman"/>
                <a:sym typeface="Times New Roman"/>
              </a:rPr>
              <a:t>; Mohammadali M. Shoja, MD</a:t>
            </a:r>
            <a:r>
              <a:rPr lang="en-US" sz="4310" baseline="30000">
                <a:latin typeface="Times New Roman"/>
                <a:ea typeface="Times New Roman"/>
                <a:cs typeface="Times New Roman"/>
                <a:sym typeface="Times New Roman"/>
              </a:rPr>
              <a:t>2</a:t>
            </a:r>
            <a:r>
              <a:rPr lang="en-US" sz="4310">
                <a:latin typeface="Times New Roman"/>
                <a:ea typeface="Times New Roman"/>
                <a:cs typeface="Times New Roman"/>
                <a:sym typeface="Times New Roman"/>
              </a:rPr>
              <a:t>; Gary B. Schwartz, MD</a:t>
            </a:r>
            <a:r>
              <a:rPr lang="en-US" sz="4310" baseline="30000">
                <a:latin typeface="Times New Roman"/>
                <a:ea typeface="Times New Roman"/>
                <a:cs typeface="Times New Roman"/>
                <a:sym typeface="Times New Roman"/>
              </a:rPr>
              <a:t>2</a:t>
            </a:r>
            <a:r>
              <a:rPr lang="en-US" sz="4310">
                <a:latin typeface="Times New Roman"/>
                <a:ea typeface="Times New Roman"/>
                <a:cs typeface="Times New Roman"/>
                <a:sym typeface="Times New Roman"/>
              </a:rPr>
              <a:t>; Maria-Teresa De Leon, MS</a:t>
            </a:r>
            <a:r>
              <a:rPr lang="en-US" sz="4310" baseline="30000">
                <a:latin typeface="Times New Roman"/>
                <a:ea typeface="Times New Roman"/>
                <a:cs typeface="Times New Roman"/>
                <a:sym typeface="Times New Roman"/>
              </a:rPr>
              <a:t>2</a:t>
            </a:r>
            <a:r>
              <a:rPr lang="en-US" sz="4310">
                <a:latin typeface="Times New Roman"/>
                <a:ea typeface="Times New Roman"/>
                <a:cs typeface="Times New Roman"/>
                <a:sym typeface="Times New Roman"/>
              </a:rPr>
              <a:t> </a:t>
            </a:r>
            <a:endParaRPr sz="4310">
              <a:latin typeface="Arial"/>
              <a:ea typeface="Arial"/>
              <a:cs typeface="Arial"/>
              <a:sym typeface="Arial"/>
            </a:endParaRPr>
          </a:p>
          <a:p>
            <a:pPr marL="0" marR="0" lvl="0" indent="0" algn="ctr" rtl="0">
              <a:lnSpc>
                <a:spcPct val="90000"/>
              </a:lnSpc>
              <a:spcBef>
                <a:spcPts val="0"/>
              </a:spcBef>
              <a:spcAft>
                <a:spcPts val="0"/>
              </a:spcAft>
              <a:buClr>
                <a:schemeClr val="lt1"/>
              </a:buClr>
              <a:buSzPts val="4310"/>
              <a:buNone/>
            </a:pPr>
            <a:r>
              <a:rPr lang="en-US" sz="4310" baseline="30000">
                <a:latin typeface="Times New Roman"/>
                <a:ea typeface="Times New Roman"/>
                <a:cs typeface="Times New Roman"/>
                <a:sym typeface="Times New Roman"/>
              </a:rPr>
              <a:t>1</a:t>
            </a:r>
            <a:r>
              <a:rPr lang="en-US" sz="4310">
                <a:latin typeface="Times New Roman"/>
                <a:ea typeface="Times New Roman"/>
                <a:cs typeface="Times New Roman"/>
                <a:sym typeface="Times New Roman"/>
              </a:rPr>
              <a:t>Dr. Kiran C. Patel College of Osteopathic Medicine, </a:t>
            </a:r>
            <a:r>
              <a:rPr lang="en-US" sz="4310" baseline="30000">
                <a:latin typeface="Times New Roman"/>
                <a:ea typeface="Times New Roman"/>
                <a:cs typeface="Times New Roman"/>
                <a:sym typeface="Times New Roman"/>
              </a:rPr>
              <a:t>2</a:t>
            </a:r>
            <a:r>
              <a:rPr lang="en-US" sz="4310">
                <a:latin typeface="Times New Roman"/>
                <a:ea typeface="Times New Roman"/>
                <a:cs typeface="Times New Roman"/>
                <a:sym typeface="Times New Roman"/>
              </a:rPr>
              <a:t>Dr. Kiran C. Patel College of Allopathic Medicine</a:t>
            </a:r>
            <a:endParaRPr/>
          </a:p>
          <a:p>
            <a:pPr marL="0" lvl="0" indent="0" algn="ctr" rtl="0">
              <a:lnSpc>
                <a:spcPct val="90000"/>
              </a:lnSpc>
              <a:spcBef>
                <a:spcPts val="4800"/>
              </a:spcBef>
              <a:spcAft>
                <a:spcPts val="0"/>
              </a:spcAft>
              <a:buClr>
                <a:schemeClr val="lt1"/>
              </a:buClr>
              <a:buSzPts val="4310"/>
              <a:buNone/>
            </a:pPr>
            <a:endParaRPr sz="4310"/>
          </a:p>
        </p:txBody>
      </p:sp>
      <p:sp>
        <p:nvSpPr>
          <p:cNvPr id="29" name="Google Shape;29;p1"/>
          <p:cNvSpPr txBox="1"/>
          <p:nvPr/>
        </p:nvSpPr>
        <p:spPr>
          <a:xfrm>
            <a:off x="0" y="6277512"/>
            <a:ext cx="10924674" cy="1203159"/>
          </a:xfrm>
          <a:prstGeom prst="rect">
            <a:avLst/>
          </a:prstGeom>
          <a:solidFill>
            <a:srgbClr val="003893"/>
          </a:solidFill>
          <a:ln w="9525" cap="flat" cmpd="sng">
            <a:solidFill>
              <a:srgbClr val="00389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6000"/>
              <a:buFont typeface="Arial"/>
              <a:buNone/>
            </a:pPr>
            <a:r>
              <a:rPr lang="en-US" sz="6000" b="1" i="0" u="none" strike="noStrike" cap="none">
                <a:solidFill>
                  <a:schemeClr val="lt1"/>
                </a:solidFill>
                <a:latin typeface="Montserrat"/>
                <a:ea typeface="Montserrat"/>
                <a:cs typeface="Montserrat"/>
                <a:sym typeface="Montserrat"/>
              </a:rPr>
              <a:t>Introduction</a:t>
            </a:r>
            <a:endParaRPr sz="6000" b="1" i="0" u="none" strike="noStrike" cap="none">
              <a:solidFill>
                <a:schemeClr val="lt1"/>
              </a:solidFill>
              <a:latin typeface="Montserrat"/>
              <a:ea typeface="Montserrat"/>
              <a:cs typeface="Montserrat"/>
              <a:sym typeface="Montserrat"/>
            </a:endParaRPr>
          </a:p>
        </p:txBody>
      </p:sp>
      <p:sp>
        <p:nvSpPr>
          <p:cNvPr id="30" name="Google Shape;30;p1"/>
          <p:cNvSpPr txBox="1"/>
          <p:nvPr/>
        </p:nvSpPr>
        <p:spPr>
          <a:xfrm>
            <a:off x="0" y="19183386"/>
            <a:ext cx="10924674" cy="1203159"/>
          </a:xfrm>
          <a:prstGeom prst="rect">
            <a:avLst/>
          </a:prstGeom>
          <a:solidFill>
            <a:srgbClr val="003893"/>
          </a:solidFill>
          <a:ln w="9525" cap="flat" cmpd="sng">
            <a:solidFill>
              <a:srgbClr val="00389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6000"/>
              <a:buFont typeface="Arial"/>
              <a:buNone/>
            </a:pPr>
            <a:r>
              <a:rPr lang="en-US" sz="6000" b="1" i="0" u="none" strike="noStrike" cap="none">
                <a:solidFill>
                  <a:schemeClr val="lt1"/>
                </a:solidFill>
                <a:latin typeface="Montserrat"/>
                <a:ea typeface="Montserrat"/>
                <a:cs typeface="Montserrat"/>
                <a:sym typeface="Montserrat"/>
              </a:rPr>
              <a:t>Methods</a:t>
            </a:r>
            <a:endParaRPr sz="6000" b="1" i="0" u="none" strike="noStrike" cap="none">
              <a:solidFill>
                <a:schemeClr val="lt1"/>
              </a:solidFill>
              <a:latin typeface="Montserrat"/>
              <a:ea typeface="Montserrat"/>
              <a:cs typeface="Montserrat"/>
              <a:sym typeface="Montserrat"/>
            </a:endParaRPr>
          </a:p>
        </p:txBody>
      </p:sp>
      <p:sp>
        <p:nvSpPr>
          <p:cNvPr id="31" name="Google Shape;31;p1"/>
          <p:cNvSpPr txBox="1"/>
          <p:nvPr/>
        </p:nvSpPr>
        <p:spPr>
          <a:xfrm>
            <a:off x="32946258" y="6277512"/>
            <a:ext cx="10944942" cy="1203159"/>
          </a:xfrm>
          <a:prstGeom prst="rect">
            <a:avLst/>
          </a:prstGeom>
          <a:solidFill>
            <a:srgbClr val="003893"/>
          </a:solidFill>
          <a:ln w="9525" cap="flat" cmpd="sng">
            <a:solidFill>
              <a:srgbClr val="00389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6000"/>
              <a:buFont typeface="Arial"/>
              <a:buNone/>
            </a:pPr>
            <a:r>
              <a:rPr lang="en-US" sz="6000" b="1" i="0" u="none" strike="noStrike" cap="none">
                <a:solidFill>
                  <a:schemeClr val="lt1"/>
                </a:solidFill>
                <a:latin typeface="Montserrat"/>
                <a:ea typeface="Montserrat"/>
                <a:cs typeface="Montserrat"/>
                <a:sym typeface="Montserrat"/>
              </a:rPr>
              <a:t>Conclusion</a:t>
            </a:r>
            <a:endParaRPr sz="6000" b="1" i="0" u="none" strike="noStrike" cap="none">
              <a:solidFill>
                <a:schemeClr val="lt1"/>
              </a:solidFill>
              <a:latin typeface="Montserrat"/>
              <a:ea typeface="Montserrat"/>
              <a:cs typeface="Montserrat"/>
              <a:sym typeface="Montserrat"/>
            </a:endParaRPr>
          </a:p>
        </p:txBody>
      </p:sp>
      <p:sp>
        <p:nvSpPr>
          <p:cNvPr id="32" name="Google Shape;32;p1"/>
          <p:cNvSpPr txBox="1"/>
          <p:nvPr/>
        </p:nvSpPr>
        <p:spPr>
          <a:xfrm>
            <a:off x="32966525" y="19335786"/>
            <a:ext cx="10924800" cy="1203300"/>
          </a:xfrm>
          <a:prstGeom prst="rect">
            <a:avLst/>
          </a:prstGeom>
          <a:solidFill>
            <a:srgbClr val="003893"/>
          </a:solidFill>
          <a:ln w="9525" cap="flat" cmpd="sng">
            <a:solidFill>
              <a:srgbClr val="00389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6000"/>
              <a:buFont typeface="Arial"/>
              <a:buNone/>
            </a:pPr>
            <a:r>
              <a:rPr lang="en-US" sz="6000" b="1" i="0" u="none" strike="noStrike" cap="none">
                <a:solidFill>
                  <a:schemeClr val="lt1"/>
                </a:solidFill>
                <a:latin typeface="Montserrat"/>
                <a:ea typeface="Montserrat"/>
                <a:cs typeface="Montserrat"/>
                <a:sym typeface="Montserrat"/>
              </a:rPr>
              <a:t>Research Team</a:t>
            </a:r>
            <a:endParaRPr/>
          </a:p>
        </p:txBody>
      </p:sp>
      <p:sp>
        <p:nvSpPr>
          <p:cNvPr id="33" name="Google Shape;33;p1"/>
          <p:cNvSpPr txBox="1"/>
          <p:nvPr/>
        </p:nvSpPr>
        <p:spPr>
          <a:xfrm>
            <a:off x="32974547" y="25800280"/>
            <a:ext cx="10924674" cy="1203159"/>
          </a:xfrm>
          <a:prstGeom prst="rect">
            <a:avLst/>
          </a:prstGeom>
          <a:solidFill>
            <a:srgbClr val="003893"/>
          </a:solidFill>
          <a:ln w="9525" cap="flat" cmpd="sng">
            <a:solidFill>
              <a:srgbClr val="00389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6000"/>
              <a:buFont typeface="Arial"/>
              <a:buNone/>
            </a:pPr>
            <a:r>
              <a:rPr lang="en-US" sz="6000" b="1" i="0" u="none" strike="noStrike" cap="none">
                <a:solidFill>
                  <a:schemeClr val="lt1"/>
                </a:solidFill>
                <a:latin typeface="Montserrat"/>
                <a:ea typeface="Montserrat"/>
                <a:cs typeface="Montserrat"/>
                <a:sym typeface="Montserrat"/>
              </a:rPr>
              <a:t>References</a:t>
            </a:r>
            <a:endParaRPr/>
          </a:p>
        </p:txBody>
      </p:sp>
      <p:sp>
        <p:nvSpPr>
          <p:cNvPr id="34" name="Google Shape;34;p1"/>
          <p:cNvSpPr txBox="1"/>
          <p:nvPr/>
        </p:nvSpPr>
        <p:spPr>
          <a:xfrm>
            <a:off x="11939336" y="6277512"/>
            <a:ext cx="20604365" cy="1203159"/>
          </a:xfrm>
          <a:prstGeom prst="rect">
            <a:avLst/>
          </a:prstGeom>
          <a:solidFill>
            <a:srgbClr val="003893"/>
          </a:solidFill>
          <a:ln w="9525" cap="flat" cmpd="sng">
            <a:solidFill>
              <a:srgbClr val="003893"/>
            </a:solidFill>
            <a:prstDash val="solid"/>
            <a:round/>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6000"/>
              <a:buFont typeface="Arial"/>
              <a:buNone/>
            </a:pPr>
            <a:r>
              <a:rPr lang="en-US" sz="6000" b="1" i="0" u="none" strike="noStrike" cap="none">
                <a:solidFill>
                  <a:schemeClr val="lt1"/>
                </a:solidFill>
                <a:latin typeface="Montserrat"/>
                <a:ea typeface="Montserrat"/>
                <a:cs typeface="Montserrat"/>
                <a:sym typeface="Montserrat"/>
              </a:rPr>
              <a:t>Results</a:t>
            </a:r>
            <a:endParaRPr sz="6000" b="1" i="0" u="none" strike="noStrike" cap="none">
              <a:solidFill>
                <a:schemeClr val="lt1"/>
              </a:solidFill>
              <a:latin typeface="Montserrat"/>
              <a:ea typeface="Montserrat"/>
              <a:cs typeface="Montserrat"/>
              <a:sym typeface="Montserrat"/>
            </a:endParaRPr>
          </a:p>
        </p:txBody>
      </p:sp>
      <p:sp>
        <p:nvSpPr>
          <p:cNvPr id="35" name="Google Shape;35;p1"/>
          <p:cNvSpPr txBox="1"/>
          <p:nvPr/>
        </p:nvSpPr>
        <p:spPr>
          <a:xfrm>
            <a:off x="269400" y="7663950"/>
            <a:ext cx="10655400" cy="11113200"/>
          </a:xfrm>
          <a:prstGeom prst="rect">
            <a:avLst/>
          </a:prstGeom>
          <a:noFill/>
          <a:ln>
            <a:noFill/>
          </a:ln>
        </p:spPr>
        <p:txBody>
          <a:bodyPr spcFirstLastPara="1" wrap="square" lIns="91425" tIns="45700" rIns="91425" bIns="45700" anchor="t" anchorCtr="0">
            <a:noAutofit/>
          </a:bodyPr>
          <a:lstStyle/>
          <a:p>
            <a:pPr marL="685800" marR="0" lvl="0" indent="-685800" algn="just" rtl="0">
              <a:lnSpc>
                <a:spcPct val="100000"/>
              </a:lnSpc>
              <a:spcBef>
                <a:spcPts val="0"/>
              </a:spcBef>
              <a:spcAft>
                <a:spcPts val="0"/>
              </a:spcAft>
              <a:buClr>
                <a:schemeClr val="dk1"/>
              </a:buClr>
              <a:buSzPts val="4000"/>
              <a:buFont typeface="Times New Roman"/>
              <a:buChar char="•"/>
            </a:pPr>
            <a:r>
              <a:rPr lang="en-US" sz="4000" i="0" u="none" strike="noStrike" cap="none">
                <a:solidFill>
                  <a:schemeClr val="dk1"/>
                </a:solidFill>
                <a:latin typeface="Times New Roman"/>
                <a:ea typeface="Times New Roman"/>
                <a:cs typeface="Times New Roman"/>
                <a:sym typeface="Times New Roman"/>
              </a:rPr>
              <a:t>The common femoral artery (CFA) naturally branches into its superficial and deep branches. The deep femoral artery (DFA) is the largest and thickest branch of the CFA, which forms the principal blood supply to the adductor, extensor, and flexor muscles of the thigh.</a:t>
            </a:r>
            <a:endParaRPr>
              <a:latin typeface="Times New Roman"/>
              <a:ea typeface="Times New Roman"/>
              <a:cs typeface="Times New Roman"/>
              <a:sym typeface="Times New Roman"/>
            </a:endParaRPr>
          </a:p>
          <a:p>
            <a:pPr marL="685800" marR="0" lvl="0" indent="-685800" algn="just" rtl="0">
              <a:lnSpc>
                <a:spcPct val="100000"/>
              </a:lnSpc>
              <a:spcBef>
                <a:spcPts val="4800"/>
              </a:spcBef>
              <a:spcAft>
                <a:spcPts val="0"/>
              </a:spcAft>
              <a:buClr>
                <a:srgbClr val="000000"/>
              </a:buClr>
              <a:buSzPts val="4000"/>
              <a:buFont typeface="Times New Roman"/>
              <a:buChar char="•"/>
            </a:pPr>
            <a:r>
              <a:rPr lang="en-US" sz="4000" i="0" u="none" strike="noStrike" cap="none">
                <a:solidFill>
                  <a:srgbClr val="000000"/>
                </a:solidFill>
                <a:latin typeface="Times New Roman"/>
                <a:ea typeface="Times New Roman"/>
                <a:cs typeface="Times New Roman"/>
                <a:sym typeface="Times New Roman"/>
              </a:rPr>
              <a:t>We report a rare variation of DFA that showed a unique branching pattern and relationship with the femoral vein in the subinguinal region of a male cadaver.</a:t>
            </a:r>
            <a:endParaRPr>
              <a:latin typeface="Times New Roman"/>
              <a:ea typeface="Times New Roman"/>
              <a:cs typeface="Times New Roman"/>
              <a:sym typeface="Times New Roman"/>
            </a:endParaRPr>
          </a:p>
          <a:p>
            <a:pPr marL="0" marR="0" lvl="0" indent="0" algn="just" rtl="0">
              <a:lnSpc>
                <a:spcPct val="100000"/>
              </a:lnSpc>
              <a:spcBef>
                <a:spcPts val="4800"/>
              </a:spcBef>
              <a:spcAft>
                <a:spcPts val="0"/>
              </a:spcAft>
              <a:buClr>
                <a:srgbClr val="000000"/>
              </a:buClr>
              <a:buSzPts val="4000"/>
              <a:buFont typeface="Arial"/>
              <a:buNone/>
            </a:pPr>
            <a:r>
              <a:rPr lang="en-US" sz="4000" b="1" i="0" u="none" strike="noStrike" cap="none">
                <a:solidFill>
                  <a:srgbClr val="000000"/>
                </a:solidFill>
                <a:latin typeface="Times New Roman"/>
                <a:ea typeface="Times New Roman"/>
                <a:cs typeface="Times New Roman"/>
                <a:sym typeface="Times New Roman"/>
              </a:rPr>
              <a:t>Objectives: </a:t>
            </a:r>
            <a:r>
              <a:rPr lang="en-US" sz="4000" i="0" u="none" strike="noStrike" cap="none">
                <a:solidFill>
                  <a:srgbClr val="000000"/>
                </a:solidFill>
                <a:latin typeface="Times New Roman"/>
                <a:ea typeface="Times New Roman"/>
                <a:cs typeface="Times New Roman"/>
                <a:sym typeface="Times New Roman"/>
              </a:rPr>
              <a:t>The exact anatomical knowledge of the DFA to the femoral vein is crucial for various clinical procedures such as arteriographies, hemodialysis, and venous interventional procedures in patients requiring emergency hemodynamic intervention. </a:t>
            </a:r>
            <a:endParaRPr sz="4000" i="0" u="none" strike="noStrike" cap="none">
              <a:solidFill>
                <a:schemeClr val="dk1"/>
              </a:solidFill>
              <a:latin typeface="Times New Roman"/>
              <a:ea typeface="Times New Roman"/>
              <a:cs typeface="Times New Roman"/>
              <a:sym typeface="Times New Roman"/>
            </a:endParaRPr>
          </a:p>
          <a:p>
            <a:pPr marL="0" marR="0" lvl="0" indent="0" algn="just" rtl="0">
              <a:lnSpc>
                <a:spcPct val="90000"/>
              </a:lnSpc>
              <a:spcBef>
                <a:spcPts val="4800"/>
              </a:spcBef>
              <a:spcAft>
                <a:spcPts val="0"/>
              </a:spcAft>
              <a:buClr>
                <a:schemeClr val="dk1"/>
              </a:buClr>
              <a:buSzPts val="4000"/>
              <a:buFont typeface="Arial"/>
              <a:buNone/>
            </a:pPr>
            <a:br>
              <a:rPr lang="en-US" sz="4000" i="0" u="none" strike="noStrike" cap="none">
                <a:solidFill>
                  <a:schemeClr val="dk1"/>
                </a:solidFill>
                <a:latin typeface="Times New Roman"/>
                <a:ea typeface="Times New Roman"/>
                <a:cs typeface="Times New Roman"/>
                <a:sym typeface="Times New Roman"/>
              </a:rPr>
            </a:br>
            <a:endParaRPr sz="4000" i="0" u="none" strike="noStrike" cap="none">
              <a:solidFill>
                <a:schemeClr val="dk1"/>
              </a:solidFill>
              <a:latin typeface="Times New Roman"/>
              <a:ea typeface="Times New Roman"/>
              <a:cs typeface="Times New Roman"/>
              <a:sym typeface="Times New Roman"/>
            </a:endParaRPr>
          </a:p>
        </p:txBody>
      </p:sp>
      <p:sp>
        <p:nvSpPr>
          <p:cNvPr id="36" name="Google Shape;36;p1"/>
          <p:cNvSpPr txBox="1"/>
          <p:nvPr/>
        </p:nvSpPr>
        <p:spPr>
          <a:xfrm>
            <a:off x="0" y="20592242"/>
            <a:ext cx="10924800" cy="11113200"/>
          </a:xfrm>
          <a:prstGeom prst="rect">
            <a:avLst/>
          </a:prstGeom>
          <a:noFill/>
          <a:ln>
            <a:noFill/>
          </a:ln>
        </p:spPr>
        <p:txBody>
          <a:bodyPr spcFirstLastPara="1" wrap="square" lIns="91425" tIns="45700" rIns="91425" bIns="45700" anchor="t" anchorCtr="0">
            <a:normAutofit/>
          </a:bodyPr>
          <a:lstStyle/>
          <a:p>
            <a:pPr marL="571500" marR="0" lvl="0" indent="-571500" algn="just" rtl="0">
              <a:lnSpc>
                <a:spcPct val="100000"/>
              </a:lnSpc>
              <a:spcBef>
                <a:spcPts val="0"/>
              </a:spcBef>
              <a:spcAft>
                <a:spcPts val="0"/>
              </a:spcAft>
              <a:buClr>
                <a:schemeClr val="dk1"/>
              </a:buClr>
              <a:buSzPts val="4000"/>
              <a:buFont typeface="Times New Roman"/>
              <a:buChar char="•"/>
            </a:pPr>
            <a:r>
              <a:rPr lang="en-US" sz="4000" i="0" u="none" strike="noStrike" cap="none">
                <a:solidFill>
                  <a:schemeClr val="dk1"/>
                </a:solidFill>
                <a:latin typeface="Times New Roman"/>
                <a:ea typeface="Times New Roman"/>
                <a:cs typeface="Times New Roman"/>
                <a:sym typeface="Times New Roman"/>
              </a:rPr>
              <a:t>Dissections were performed on 24 lower extremities of 12 embalmed cadavers. </a:t>
            </a:r>
            <a:endParaRPr>
              <a:latin typeface="Times New Roman"/>
              <a:ea typeface="Times New Roman"/>
              <a:cs typeface="Times New Roman"/>
              <a:sym typeface="Times New Roman"/>
            </a:endParaRPr>
          </a:p>
          <a:p>
            <a:pPr marL="571500" marR="0" lvl="0" indent="-571500" algn="just" rtl="0">
              <a:lnSpc>
                <a:spcPct val="100000"/>
              </a:lnSpc>
              <a:spcBef>
                <a:spcPts val="4800"/>
              </a:spcBef>
              <a:spcAft>
                <a:spcPts val="0"/>
              </a:spcAft>
              <a:buClr>
                <a:srgbClr val="000000"/>
              </a:buClr>
              <a:buSzPts val="4000"/>
              <a:buFont typeface="Times New Roman"/>
              <a:buChar char="•"/>
            </a:pPr>
            <a:r>
              <a:rPr lang="en-US" sz="4000" i="0" u="none" strike="noStrike" cap="none">
                <a:solidFill>
                  <a:srgbClr val="000000"/>
                </a:solidFill>
                <a:latin typeface="Times New Roman"/>
                <a:ea typeface="Times New Roman"/>
                <a:cs typeface="Times New Roman"/>
                <a:sym typeface="Times New Roman"/>
              </a:rPr>
              <a:t>Dissection was started with skin incisions followed by superficial fascia and separating the fascia lata from deeper structures exposing the roof of the femoral triangle.  The distance from the midpoint of the inguinal canals were divided into three equal parts: (1) proximal one-third, (2) middle one-third, and (3) distal third.</a:t>
            </a:r>
            <a:r>
              <a:rPr lang="en-US" sz="7200" i="0" u="none" strike="noStrike" cap="none">
                <a:solidFill>
                  <a:srgbClr val="000000"/>
                </a:solidFill>
                <a:latin typeface="Times New Roman"/>
                <a:ea typeface="Times New Roman"/>
                <a:cs typeface="Times New Roman"/>
                <a:sym typeface="Times New Roman"/>
              </a:rPr>
              <a:t> </a:t>
            </a:r>
            <a:r>
              <a:rPr lang="en-US" sz="4000" i="0" u="none" strike="noStrike" cap="none">
                <a:solidFill>
                  <a:srgbClr val="000000"/>
                </a:solidFill>
                <a:latin typeface="Times New Roman"/>
                <a:ea typeface="Times New Roman"/>
                <a:cs typeface="Times New Roman"/>
                <a:sym typeface="Times New Roman"/>
              </a:rPr>
              <a:t>The femoral origins of the medial circumflex and lateral circumflex femoral arteries were also observed.</a:t>
            </a:r>
            <a:endParaRPr>
              <a:latin typeface="Times New Roman"/>
              <a:ea typeface="Times New Roman"/>
              <a:cs typeface="Times New Roman"/>
              <a:sym typeface="Times New Roman"/>
            </a:endParaRPr>
          </a:p>
          <a:p>
            <a:pPr marL="571500" marR="0" lvl="0" indent="-571500" algn="just" rtl="0">
              <a:lnSpc>
                <a:spcPct val="100000"/>
              </a:lnSpc>
              <a:spcBef>
                <a:spcPts val="4800"/>
              </a:spcBef>
              <a:spcAft>
                <a:spcPts val="0"/>
              </a:spcAft>
              <a:buClr>
                <a:srgbClr val="000000"/>
              </a:buClr>
              <a:buSzPts val="4000"/>
              <a:buFont typeface="Times New Roman"/>
              <a:buChar char="•"/>
            </a:pPr>
            <a:r>
              <a:rPr lang="en-US" sz="4000" i="0" u="none" strike="noStrike" cap="none">
                <a:solidFill>
                  <a:srgbClr val="000000"/>
                </a:solidFill>
                <a:latin typeface="Times New Roman"/>
                <a:ea typeface="Times New Roman"/>
                <a:cs typeface="Times New Roman"/>
                <a:sym typeface="Times New Roman"/>
              </a:rPr>
              <a:t>Previously documented variations by frontier anatomists were also reviewed to ensure anatomical rarity if this variation. </a:t>
            </a:r>
            <a:endParaRPr sz="7200" i="0" u="none" strike="noStrike" cap="none">
              <a:solidFill>
                <a:schemeClr val="dk1"/>
              </a:solidFill>
              <a:latin typeface="Times New Roman"/>
              <a:ea typeface="Times New Roman"/>
              <a:cs typeface="Times New Roman"/>
              <a:sym typeface="Times New Roman"/>
            </a:endParaRPr>
          </a:p>
        </p:txBody>
      </p:sp>
      <p:sp>
        <p:nvSpPr>
          <p:cNvPr id="37" name="Google Shape;37;p1"/>
          <p:cNvSpPr txBox="1"/>
          <p:nvPr/>
        </p:nvSpPr>
        <p:spPr>
          <a:xfrm>
            <a:off x="32735419" y="7573125"/>
            <a:ext cx="10924800" cy="11113200"/>
          </a:xfrm>
          <a:prstGeom prst="rect">
            <a:avLst/>
          </a:prstGeom>
          <a:noFill/>
          <a:ln>
            <a:noFill/>
          </a:ln>
        </p:spPr>
        <p:txBody>
          <a:bodyPr spcFirstLastPara="1" wrap="square" lIns="91425" tIns="45700" rIns="91425" bIns="45700" anchor="t" anchorCtr="0">
            <a:noAutofit/>
          </a:bodyPr>
          <a:lstStyle/>
          <a:p>
            <a:pPr marL="571500" marR="0" lvl="0" indent="-571500" algn="just" rtl="0">
              <a:lnSpc>
                <a:spcPct val="90000"/>
              </a:lnSpc>
              <a:spcBef>
                <a:spcPts val="0"/>
              </a:spcBef>
              <a:spcAft>
                <a:spcPts val="0"/>
              </a:spcAft>
              <a:buClr>
                <a:srgbClr val="000000"/>
              </a:buClr>
              <a:buSzPts val="3500"/>
              <a:buFont typeface="Times New Roman"/>
              <a:buChar char="•"/>
            </a:pPr>
            <a:r>
              <a:rPr lang="en-US" sz="3500" i="0" u="none" strike="noStrike" cap="none" dirty="0">
                <a:solidFill>
                  <a:srgbClr val="000000"/>
                </a:solidFill>
                <a:latin typeface="Times New Roman"/>
                <a:ea typeface="Times New Roman"/>
                <a:cs typeface="Times New Roman"/>
                <a:sym typeface="Times New Roman"/>
              </a:rPr>
              <a:t>This case represents only the second known variation of DFA, after Adachi’s special case (1928), in which the malpositioned DFA gave origin to the inferior epigastric and obturator arteries as well as MFCA.</a:t>
            </a:r>
            <a:endParaRPr sz="3500" i="0" u="none" strike="noStrike" cap="none" dirty="0">
              <a:solidFill>
                <a:schemeClr val="dk1"/>
              </a:solidFill>
              <a:latin typeface="Times New Roman"/>
              <a:ea typeface="Times New Roman"/>
              <a:cs typeface="Times New Roman"/>
              <a:sym typeface="Times New Roman"/>
            </a:endParaRPr>
          </a:p>
          <a:p>
            <a:pPr marL="571500" marR="0" lvl="0" indent="-349250" algn="just" rtl="0">
              <a:lnSpc>
                <a:spcPct val="90000"/>
              </a:lnSpc>
              <a:spcBef>
                <a:spcPts val="0"/>
              </a:spcBef>
              <a:spcAft>
                <a:spcPts val="0"/>
              </a:spcAft>
              <a:buClr>
                <a:schemeClr val="dk1"/>
              </a:buClr>
              <a:buSzPts val="3500"/>
              <a:buFont typeface="Arial"/>
              <a:buNone/>
            </a:pPr>
            <a:endParaRPr sz="3500" i="0" u="none" strike="noStrike" cap="none" dirty="0">
              <a:solidFill>
                <a:srgbClr val="000000"/>
              </a:solidFill>
              <a:latin typeface="Times New Roman"/>
              <a:ea typeface="Times New Roman"/>
              <a:cs typeface="Times New Roman"/>
              <a:sym typeface="Times New Roman"/>
            </a:endParaRPr>
          </a:p>
          <a:p>
            <a:pPr marL="571500" marR="0" lvl="0" indent="-571500" algn="just" rtl="0">
              <a:lnSpc>
                <a:spcPct val="90000"/>
              </a:lnSpc>
              <a:spcBef>
                <a:spcPts val="0"/>
              </a:spcBef>
              <a:spcAft>
                <a:spcPts val="0"/>
              </a:spcAft>
              <a:buClr>
                <a:srgbClr val="000000"/>
              </a:buClr>
              <a:buSzPts val="3500"/>
              <a:buFont typeface="Times New Roman"/>
              <a:buChar char="•"/>
            </a:pPr>
            <a:r>
              <a:rPr lang="en-US" sz="3500" i="0" u="none" strike="noStrike" cap="none" dirty="0">
                <a:solidFill>
                  <a:srgbClr val="000000"/>
                </a:solidFill>
                <a:latin typeface="Times New Roman"/>
                <a:ea typeface="Times New Roman"/>
                <a:cs typeface="Times New Roman"/>
                <a:sym typeface="Times New Roman"/>
              </a:rPr>
              <a:t>This rare origin and course of DFA has serious implications due to origin and path affecting the femoral vein access, especially in patients requiring emergency hemodynamic intervention and prone to cardiac or peripheral occlusive artery disease.</a:t>
            </a:r>
            <a:endParaRPr sz="3500" i="0" u="none" strike="noStrike" cap="none" dirty="0">
              <a:solidFill>
                <a:schemeClr val="dk1"/>
              </a:solidFill>
              <a:latin typeface="Times New Roman"/>
              <a:ea typeface="Times New Roman"/>
              <a:cs typeface="Times New Roman"/>
              <a:sym typeface="Times New Roman"/>
            </a:endParaRPr>
          </a:p>
          <a:p>
            <a:pPr marL="571500" marR="0" lvl="0" indent="-349250" algn="just" rtl="0">
              <a:lnSpc>
                <a:spcPct val="90000"/>
              </a:lnSpc>
              <a:spcBef>
                <a:spcPts val="0"/>
              </a:spcBef>
              <a:spcAft>
                <a:spcPts val="0"/>
              </a:spcAft>
              <a:buClr>
                <a:schemeClr val="dk1"/>
              </a:buClr>
              <a:buSzPts val="3500"/>
              <a:buFont typeface="Arial"/>
              <a:buNone/>
            </a:pPr>
            <a:endParaRPr sz="3500" i="0" u="none" strike="noStrike" cap="none" dirty="0">
              <a:solidFill>
                <a:srgbClr val="000000"/>
              </a:solidFill>
              <a:latin typeface="Times New Roman"/>
              <a:ea typeface="Times New Roman"/>
              <a:cs typeface="Times New Roman"/>
              <a:sym typeface="Times New Roman"/>
            </a:endParaRPr>
          </a:p>
          <a:p>
            <a:pPr marL="571500" marR="0" lvl="0" indent="-571500" algn="just" rtl="0">
              <a:lnSpc>
                <a:spcPct val="90000"/>
              </a:lnSpc>
              <a:spcBef>
                <a:spcPts val="0"/>
              </a:spcBef>
              <a:spcAft>
                <a:spcPts val="0"/>
              </a:spcAft>
              <a:buClr>
                <a:srgbClr val="000000"/>
              </a:buClr>
              <a:buSzPts val="3500"/>
              <a:buFont typeface="Times New Roman"/>
              <a:buChar char="•"/>
            </a:pPr>
            <a:r>
              <a:rPr lang="en-US" sz="3500" i="0" u="none" strike="noStrike" cap="none" dirty="0">
                <a:solidFill>
                  <a:srgbClr val="000000"/>
                </a:solidFill>
                <a:latin typeface="Times New Roman"/>
                <a:ea typeface="Times New Roman"/>
                <a:cs typeface="Times New Roman"/>
                <a:sym typeface="Times New Roman"/>
              </a:rPr>
              <a:t>DFA is located deeply and in close proximity to the femoral shaft and is prone to injury due to femoral shaft fractures and surgical screws in orthopedic surgery.</a:t>
            </a:r>
            <a:endParaRPr sz="3500" i="0" u="none" strike="noStrike" cap="none" dirty="0">
              <a:solidFill>
                <a:schemeClr val="dk1"/>
              </a:solidFill>
              <a:latin typeface="Times New Roman"/>
              <a:ea typeface="Times New Roman"/>
              <a:cs typeface="Times New Roman"/>
              <a:sym typeface="Times New Roman"/>
            </a:endParaRPr>
          </a:p>
          <a:p>
            <a:pPr marL="571500" marR="0" lvl="0" indent="-349250" algn="just" rtl="0">
              <a:lnSpc>
                <a:spcPct val="90000"/>
              </a:lnSpc>
              <a:spcBef>
                <a:spcPts val="0"/>
              </a:spcBef>
              <a:spcAft>
                <a:spcPts val="0"/>
              </a:spcAft>
              <a:buClr>
                <a:schemeClr val="dk1"/>
              </a:buClr>
              <a:buSzPts val="3500"/>
              <a:buFont typeface="Arial"/>
              <a:buNone/>
            </a:pPr>
            <a:endParaRPr sz="3500" i="0" u="none" strike="noStrike" cap="none" dirty="0">
              <a:solidFill>
                <a:srgbClr val="000000"/>
              </a:solidFill>
              <a:latin typeface="Times New Roman"/>
              <a:ea typeface="Times New Roman"/>
              <a:cs typeface="Times New Roman"/>
              <a:sym typeface="Times New Roman"/>
            </a:endParaRPr>
          </a:p>
          <a:p>
            <a:pPr marL="571500" marR="0" lvl="0" indent="-571500" algn="just" rtl="0">
              <a:lnSpc>
                <a:spcPct val="90000"/>
              </a:lnSpc>
              <a:spcBef>
                <a:spcPts val="0"/>
              </a:spcBef>
              <a:spcAft>
                <a:spcPts val="0"/>
              </a:spcAft>
              <a:buClr>
                <a:srgbClr val="000000"/>
              </a:buClr>
              <a:buSzPts val="3500"/>
              <a:buFont typeface="Times New Roman"/>
              <a:buChar char="•"/>
            </a:pPr>
            <a:r>
              <a:rPr lang="en-US" sz="3500" i="0" u="none" strike="noStrike" cap="none" dirty="0">
                <a:solidFill>
                  <a:srgbClr val="000000"/>
                </a:solidFill>
                <a:latin typeface="Times New Roman"/>
                <a:ea typeface="Times New Roman"/>
                <a:cs typeface="Times New Roman"/>
                <a:sym typeface="Times New Roman"/>
              </a:rPr>
              <a:t>The femoral vein in the subinguinal region remains a reliable access site under emergency circumstances and during pediatric emergencies due to its high success rate.</a:t>
            </a:r>
            <a:endParaRPr sz="3500" i="0" u="none" strike="noStrike" cap="none" dirty="0">
              <a:solidFill>
                <a:schemeClr val="dk1"/>
              </a:solidFill>
              <a:latin typeface="Times New Roman"/>
              <a:ea typeface="Times New Roman"/>
              <a:cs typeface="Times New Roman"/>
              <a:sym typeface="Times New Roman"/>
            </a:endParaRPr>
          </a:p>
          <a:p>
            <a:pPr marL="571500" marR="0" lvl="0" indent="-349250" algn="just" rtl="0">
              <a:lnSpc>
                <a:spcPct val="90000"/>
              </a:lnSpc>
              <a:spcBef>
                <a:spcPts val="0"/>
              </a:spcBef>
              <a:spcAft>
                <a:spcPts val="0"/>
              </a:spcAft>
              <a:buClr>
                <a:schemeClr val="dk1"/>
              </a:buClr>
              <a:buSzPts val="3500"/>
              <a:buFont typeface="Arial"/>
              <a:buNone/>
            </a:pPr>
            <a:endParaRPr sz="3500" i="0" u="none" strike="noStrike" cap="none" dirty="0">
              <a:solidFill>
                <a:srgbClr val="000000"/>
              </a:solidFill>
              <a:latin typeface="Times New Roman"/>
              <a:ea typeface="Times New Roman"/>
              <a:cs typeface="Times New Roman"/>
              <a:sym typeface="Times New Roman"/>
            </a:endParaRPr>
          </a:p>
          <a:p>
            <a:pPr marL="571500" marR="0" lvl="0" indent="-571500" algn="just" rtl="0">
              <a:lnSpc>
                <a:spcPct val="90000"/>
              </a:lnSpc>
              <a:spcBef>
                <a:spcPts val="0"/>
              </a:spcBef>
              <a:spcAft>
                <a:spcPts val="0"/>
              </a:spcAft>
              <a:buClr>
                <a:srgbClr val="000000"/>
              </a:buClr>
              <a:buSzPts val="3500"/>
              <a:buFont typeface="Times New Roman"/>
              <a:buChar char="•"/>
            </a:pPr>
            <a:r>
              <a:rPr lang="en-US" sz="3500" i="0" u="none" strike="noStrike" cap="none" dirty="0">
                <a:solidFill>
                  <a:srgbClr val="000000"/>
                </a:solidFill>
                <a:latin typeface="Times New Roman"/>
                <a:ea typeface="Times New Roman"/>
                <a:cs typeface="Times New Roman"/>
                <a:sym typeface="Times New Roman"/>
              </a:rPr>
              <a:t>This unusual vascular relationship in the subinguinal region may potentially result in arterial injury during femoral vein cannulation or formation of arteriovenous fistula after the procedure.</a:t>
            </a:r>
            <a:endParaRPr sz="3500" i="0" u="none" strike="noStrike" cap="none" dirty="0">
              <a:solidFill>
                <a:schemeClr val="dk1"/>
              </a:solidFill>
              <a:latin typeface="Times New Roman"/>
              <a:ea typeface="Times New Roman"/>
              <a:cs typeface="Times New Roman"/>
              <a:sym typeface="Times New Roman"/>
            </a:endParaRPr>
          </a:p>
        </p:txBody>
      </p:sp>
      <p:sp>
        <p:nvSpPr>
          <p:cNvPr id="38" name="Google Shape;38;p1"/>
          <p:cNvSpPr txBox="1"/>
          <p:nvPr/>
        </p:nvSpPr>
        <p:spPr>
          <a:xfrm>
            <a:off x="32946250" y="20703975"/>
            <a:ext cx="10655400" cy="36234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000"/>
              <a:buFont typeface="Arial"/>
              <a:buNone/>
            </a:pPr>
            <a:r>
              <a:rPr lang="en-US" sz="3800" i="0" u="none" strike="noStrike" cap="none" dirty="0">
                <a:solidFill>
                  <a:srgbClr val="000000"/>
                </a:solidFill>
                <a:latin typeface="Times New Roman"/>
                <a:ea typeface="Times New Roman"/>
                <a:cs typeface="Times New Roman"/>
                <a:sym typeface="Times New Roman"/>
              </a:rPr>
              <a:t>The interprofessional team that worked on this case study included graduate students, clinicians, and lab technicians from two colleges. This project has taken an interdisciplinary approach incorporating anatomical and medical sciences. The team performed comprehensive dissections on all body parts and used their respective skills to successfully find this rare anatomical variation with real world clinical significance. </a:t>
            </a:r>
            <a:endParaRPr sz="3800" i="0" u="none" strike="noStrike" cap="none" dirty="0">
              <a:solidFill>
                <a:schemeClr val="dk1"/>
              </a:solidFill>
              <a:latin typeface="Times New Roman"/>
              <a:ea typeface="Times New Roman"/>
              <a:cs typeface="Times New Roman"/>
              <a:sym typeface="Times New Roman"/>
            </a:endParaRPr>
          </a:p>
          <a:p>
            <a:pPr marL="0" marR="0" lvl="0" indent="0" algn="just" rtl="0">
              <a:lnSpc>
                <a:spcPct val="90000"/>
              </a:lnSpc>
              <a:spcBef>
                <a:spcPts val="4800"/>
              </a:spcBef>
              <a:spcAft>
                <a:spcPts val="0"/>
              </a:spcAft>
              <a:buClr>
                <a:schemeClr val="dk1"/>
              </a:buClr>
              <a:buSzPts val="4000"/>
              <a:buFont typeface="Arial"/>
              <a:buNone/>
            </a:pPr>
            <a:br>
              <a:rPr lang="en-US" sz="3800" i="0" u="none" strike="noStrike" cap="none" dirty="0">
                <a:solidFill>
                  <a:schemeClr val="dk1"/>
                </a:solidFill>
                <a:latin typeface="Times New Roman"/>
                <a:ea typeface="Times New Roman"/>
                <a:cs typeface="Times New Roman"/>
                <a:sym typeface="Times New Roman"/>
              </a:rPr>
            </a:br>
            <a:endParaRPr sz="3800" i="0" u="none" strike="noStrike" cap="none" dirty="0">
              <a:solidFill>
                <a:schemeClr val="dk1"/>
              </a:solidFill>
              <a:latin typeface="Times New Roman"/>
              <a:ea typeface="Times New Roman"/>
              <a:cs typeface="Times New Roman"/>
              <a:sym typeface="Times New Roman"/>
            </a:endParaRPr>
          </a:p>
        </p:txBody>
      </p:sp>
      <p:pic>
        <p:nvPicPr>
          <p:cNvPr id="39" name="Google Shape;39;p1" descr="A picture containing outdoor, vegetable&#10;&#10;Description automatically generated"/>
          <p:cNvPicPr preferRelativeResize="0"/>
          <p:nvPr/>
        </p:nvPicPr>
        <p:blipFill rotWithShape="1">
          <a:blip r:embed="rId3">
            <a:alphaModFix/>
          </a:blip>
          <a:srcRect/>
          <a:stretch/>
        </p:blipFill>
        <p:spPr>
          <a:xfrm rot="-5400000">
            <a:off x="10617998" y="9500930"/>
            <a:ext cx="11367292" cy="8724613"/>
          </a:xfrm>
          <a:prstGeom prst="rect">
            <a:avLst/>
          </a:prstGeom>
          <a:noFill/>
          <a:ln>
            <a:noFill/>
          </a:ln>
        </p:spPr>
      </p:pic>
      <p:pic>
        <p:nvPicPr>
          <p:cNvPr id="40" name="Google Shape;40;p1"/>
          <p:cNvPicPr preferRelativeResize="0"/>
          <p:nvPr/>
        </p:nvPicPr>
        <p:blipFill rotWithShape="1">
          <a:blip r:embed="rId4">
            <a:alphaModFix/>
          </a:blip>
          <a:srcRect/>
          <a:stretch/>
        </p:blipFill>
        <p:spPr>
          <a:xfrm>
            <a:off x="20922056" y="8200581"/>
            <a:ext cx="11621645" cy="9800591"/>
          </a:xfrm>
          <a:prstGeom prst="rect">
            <a:avLst/>
          </a:prstGeom>
          <a:noFill/>
          <a:ln>
            <a:noFill/>
          </a:ln>
        </p:spPr>
      </p:pic>
      <p:sp>
        <p:nvSpPr>
          <p:cNvPr id="41" name="Google Shape;41;p1"/>
          <p:cNvSpPr txBox="1"/>
          <p:nvPr/>
        </p:nvSpPr>
        <p:spPr>
          <a:xfrm>
            <a:off x="11939336" y="7511558"/>
            <a:ext cx="1286807" cy="668032"/>
          </a:xfrm>
          <a:prstGeom prst="rect">
            <a:avLst/>
          </a:prstGeom>
          <a:solidFill>
            <a:schemeClr val="accent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dk1"/>
                </a:solidFill>
                <a:latin typeface="Calibri"/>
                <a:ea typeface="Calibri"/>
                <a:cs typeface="Calibri"/>
                <a:sym typeface="Calibri"/>
              </a:rPr>
              <a:t>Fig. 1 </a:t>
            </a:r>
            <a:endParaRPr/>
          </a:p>
        </p:txBody>
      </p:sp>
      <p:sp>
        <p:nvSpPr>
          <p:cNvPr id="42" name="Google Shape;42;p1"/>
          <p:cNvSpPr txBox="1"/>
          <p:nvPr/>
        </p:nvSpPr>
        <p:spPr>
          <a:xfrm>
            <a:off x="21004416" y="7526264"/>
            <a:ext cx="1286807" cy="670183"/>
          </a:xfrm>
          <a:prstGeom prst="rect">
            <a:avLst/>
          </a:prstGeom>
          <a:solidFill>
            <a:schemeClr val="accent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Fig. 2 </a:t>
            </a:r>
            <a:endParaRPr/>
          </a:p>
        </p:txBody>
      </p:sp>
      <p:sp>
        <p:nvSpPr>
          <p:cNvPr id="43" name="Google Shape;43;p1"/>
          <p:cNvSpPr txBox="1"/>
          <p:nvPr/>
        </p:nvSpPr>
        <p:spPr>
          <a:xfrm>
            <a:off x="20922056" y="18262111"/>
            <a:ext cx="11584476" cy="24776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100" b="1">
                <a:solidFill>
                  <a:schemeClr val="dk1"/>
                </a:solidFill>
                <a:latin typeface="Calibri"/>
                <a:ea typeface="Calibri"/>
                <a:cs typeface="Calibri"/>
                <a:sym typeface="Calibri"/>
              </a:rPr>
              <a:t>Figure 1 &amp; 2: </a:t>
            </a:r>
            <a:endParaRPr/>
          </a:p>
          <a:p>
            <a:pPr marL="0" marR="0" lvl="0" indent="0" algn="just" rtl="0">
              <a:spcBef>
                <a:spcPts val="0"/>
              </a:spcBef>
              <a:spcAft>
                <a:spcPts val="0"/>
              </a:spcAft>
              <a:buNone/>
            </a:pPr>
            <a:r>
              <a:rPr lang="en-US" sz="3100">
                <a:solidFill>
                  <a:schemeClr val="dk1"/>
                </a:solidFill>
                <a:latin typeface="Calibri"/>
                <a:ea typeface="Calibri"/>
                <a:cs typeface="Calibri"/>
                <a:sym typeface="Calibri"/>
              </a:rPr>
              <a:t>The left CFA (star) bifurcated into two equal-sized branches cm below the inguinal ligament. The lateral branch descended into the adductor canal and represented the SFA as usual.</a:t>
            </a:r>
            <a:endParaRPr/>
          </a:p>
          <a:p>
            <a:pPr marL="0" marR="0" lvl="0" indent="0" algn="just" rtl="0">
              <a:spcBef>
                <a:spcPts val="0"/>
              </a:spcBef>
              <a:spcAft>
                <a:spcPts val="0"/>
              </a:spcAft>
              <a:buNone/>
            </a:pPr>
            <a:endParaRPr sz="3100">
              <a:solidFill>
                <a:schemeClr val="dk1"/>
              </a:solidFill>
              <a:latin typeface="Calibri"/>
              <a:ea typeface="Calibri"/>
              <a:cs typeface="Calibri"/>
              <a:sym typeface="Calibri"/>
            </a:endParaRPr>
          </a:p>
        </p:txBody>
      </p:sp>
      <p:sp>
        <p:nvSpPr>
          <p:cNvPr id="44" name="Google Shape;44;p1"/>
          <p:cNvSpPr/>
          <p:nvPr/>
        </p:nvSpPr>
        <p:spPr>
          <a:xfrm>
            <a:off x="15680190" y="9925588"/>
            <a:ext cx="914400" cy="914400"/>
          </a:xfrm>
          <a:prstGeom prst="star5">
            <a:avLst>
              <a:gd name="adj" fmla="val 19098"/>
              <a:gd name="hf" fmla="val 105146"/>
              <a:gd name="vf" fmla="val 110557"/>
            </a:avLst>
          </a:prstGeom>
          <a:solidFill>
            <a:srgbClr val="FFD966"/>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1"/>
          <p:cNvPicPr preferRelativeResize="0"/>
          <p:nvPr/>
        </p:nvPicPr>
        <p:blipFill rotWithShape="1">
          <a:blip r:embed="rId4">
            <a:alphaModFix/>
          </a:blip>
          <a:srcRect/>
          <a:stretch/>
        </p:blipFill>
        <p:spPr>
          <a:xfrm>
            <a:off x="20959225" y="8167924"/>
            <a:ext cx="11621645" cy="9800591"/>
          </a:xfrm>
          <a:prstGeom prst="rect">
            <a:avLst/>
          </a:prstGeom>
          <a:noFill/>
          <a:ln>
            <a:noFill/>
          </a:ln>
        </p:spPr>
      </p:pic>
      <p:sp>
        <p:nvSpPr>
          <p:cNvPr id="46" name="Google Shape;46;p1"/>
          <p:cNvSpPr/>
          <p:nvPr/>
        </p:nvSpPr>
        <p:spPr>
          <a:xfrm rot="3712649">
            <a:off x="14431709" y="10582187"/>
            <a:ext cx="875603" cy="301618"/>
          </a:xfrm>
          <a:prstGeom prst="rightArrow">
            <a:avLst>
              <a:gd name="adj1" fmla="val 50000"/>
              <a:gd name="adj2" fmla="val 50000"/>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1"/>
          <p:cNvSpPr txBox="1"/>
          <p:nvPr/>
        </p:nvSpPr>
        <p:spPr>
          <a:xfrm>
            <a:off x="16137390" y="12159882"/>
            <a:ext cx="7748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highlight>
                  <a:srgbClr val="FFFF00"/>
                </a:highlight>
                <a:latin typeface="Calibri"/>
                <a:ea typeface="Calibri"/>
                <a:cs typeface="Calibri"/>
                <a:sym typeface="Calibri"/>
              </a:rPr>
              <a:t>SFA</a:t>
            </a:r>
            <a:endParaRPr sz="2400" b="1">
              <a:solidFill>
                <a:schemeClr val="dk1"/>
              </a:solidFill>
              <a:highlight>
                <a:srgbClr val="FFFF00"/>
              </a:highlight>
              <a:latin typeface="Calibri"/>
              <a:ea typeface="Calibri"/>
              <a:cs typeface="Calibri"/>
              <a:sym typeface="Calibri"/>
            </a:endParaRPr>
          </a:p>
        </p:txBody>
      </p:sp>
      <p:sp>
        <p:nvSpPr>
          <p:cNvPr id="48" name="Google Shape;48;p1"/>
          <p:cNvSpPr txBox="1"/>
          <p:nvPr/>
        </p:nvSpPr>
        <p:spPr>
          <a:xfrm>
            <a:off x="16928187" y="13691360"/>
            <a:ext cx="13430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highlight>
                  <a:srgbClr val="00FF00"/>
                </a:highlight>
                <a:latin typeface="Calibri"/>
                <a:ea typeface="Calibri"/>
                <a:cs typeface="Calibri"/>
                <a:sym typeface="Calibri"/>
              </a:rPr>
              <a:t>LCFA</a:t>
            </a:r>
            <a:endParaRPr sz="2400" b="1">
              <a:solidFill>
                <a:schemeClr val="dk1"/>
              </a:solidFill>
              <a:highlight>
                <a:srgbClr val="00FF00"/>
              </a:highlight>
              <a:latin typeface="Calibri"/>
              <a:ea typeface="Calibri"/>
              <a:cs typeface="Calibri"/>
              <a:sym typeface="Calibri"/>
            </a:endParaRPr>
          </a:p>
        </p:txBody>
      </p:sp>
      <p:sp>
        <p:nvSpPr>
          <p:cNvPr id="49" name="Google Shape;49;p1"/>
          <p:cNvSpPr txBox="1"/>
          <p:nvPr/>
        </p:nvSpPr>
        <p:spPr>
          <a:xfrm>
            <a:off x="14581110" y="11598889"/>
            <a:ext cx="10003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highlight>
                  <a:srgbClr val="FF0000"/>
                </a:highlight>
                <a:latin typeface="Calibri"/>
                <a:ea typeface="Calibri"/>
                <a:cs typeface="Calibri"/>
                <a:sym typeface="Calibri"/>
              </a:rPr>
              <a:t>DFA</a:t>
            </a:r>
            <a:endParaRPr sz="3200" b="1">
              <a:solidFill>
                <a:schemeClr val="dk1"/>
              </a:solidFill>
              <a:highlight>
                <a:srgbClr val="FF0000"/>
              </a:highlight>
              <a:latin typeface="Calibri"/>
              <a:ea typeface="Calibri"/>
              <a:cs typeface="Calibri"/>
              <a:sym typeface="Calibri"/>
            </a:endParaRPr>
          </a:p>
        </p:txBody>
      </p:sp>
      <p:sp>
        <p:nvSpPr>
          <p:cNvPr id="50" name="Google Shape;50;p1"/>
          <p:cNvSpPr txBox="1"/>
          <p:nvPr/>
        </p:nvSpPr>
        <p:spPr>
          <a:xfrm>
            <a:off x="15549562" y="12585986"/>
            <a:ext cx="7748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highlight>
                  <a:srgbClr val="00FFFF"/>
                </a:highlight>
                <a:latin typeface="Calibri"/>
                <a:ea typeface="Calibri"/>
                <a:cs typeface="Calibri"/>
                <a:sym typeface="Calibri"/>
              </a:rPr>
              <a:t>FV</a:t>
            </a:r>
            <a:endParaRPr sz="1800" b="1">
              <a:solidFill>
                <a:schemeClr val="dk1"/>
              </a:solidFill>
              <a:highlight>
                <a:srgbClr val="00FFFF"/>
              </a:highlight>
              <a:latin typeface="Calibri"/>
              <a:ea typeface="Calibri"/>
              <a:cs typeface="Calibri"/>
              <a:sym typeface="Calibri"/>
            </a:endParaRPr>
          </a:p>
        </p:txBody>
      </p:sp>
      <p:pic>
        <p:nvPicPr>
          <p:cNvPr id="51" name="Google Shape;51;p1"/>
          <p:cNvPicPr preferRelativeResize="0"/>
          <p:nvPr/>
        </p:nvPicPr>
        <p:blipFill rotWithShape="1">
          <a:blip r:embed="rId5">
            <a:alphaModFix/>
          </a:blip>
          <a:srcRect l="8563" t="-1190" r="8563" b="2787"/>
          <a:stretch/>
        </p:blipFill>
        <p:spPr>
          <a:xfrm>
            <a:off x="12613910" y="19955575"/>
            <a:ext cx="6656078" cy="8500525"/>
          </a:xfrm>
          <a:prstGeom prst="rect">
            <a:avLst/>
          </a:prstGeom>
          <a:noFill/>
          <a:ln>
            <a:noFill/>
          </a:ln>
        </p:spPr>
      </p:pic>
      <p:sp>
        <p:nvSpPr>
          <p:cNvPr id="52" name="Google Shape;52;p1"/>
          <p:cNvSpPr txBox="1"/>
          <p:nvPr/>
        </p:nvSpPr>
        <p:spPr>
          <a:xfrm>
            <a:off x="11939336" y="28852208"/>
            <a:ext cx="8982720" cy="393992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US" sz="3100" b="1" dirty="0">
                <a:solidFill>
                  <a:schemeClr val="dk1"/>
                </a:solidFill>
                <a:latin typeface="Calibri"/>
                <a:ea typeface="Calibri"/>
                <a:cs typeface="Calibri"/>
                <a:sym typeface="Calibri"/>
              </a:rPr>
              <a:t>Figure 3: </a:t>
            </a:r>
            <a:endParaRPr dirty="0"/>
          </a:p>
          <a:p>
            <a:pPr marL="0" marR="0" lvl="0" indent="0" algn="just" rtl="0">
              <a:lnSpc>
                <a:spcPct val="107000"/>
              </a:lnSpc>
              <a:spcBef>
                <a:spcPts val="800"/>
              </a:spcBef>
              <a:spcAft>
                <a:spcPts val="0"/>
              </a:spcAft>
              <a:buNone/>
            </a:pPr>
            <a:r>
              <a:rPr lang="en-US" sz="3100" dirty="0">
                <a:solidFill>
                  <a:schemeClr val="dk1"/>
                </a:solidFill>
                <a:latin typeface="Calibri"/>
                <a:ea typeface="Calibri"/>
                <a:cs typeface="Calibri"/>
                <a:sym typeface="Calibri"/>
              </a:rPr>
              <a:t>From Quain (1844). Note the origin of the inferior epigastric, obturator and medial femoral circumflex arteries from the convex side of the malpositioned DFA passing in front of femoral vein.  </a:t>
            </a:r>
            <a:endParaRPr dirty="0"/>
          </a:p>
          <a:p>
            <a:pPr marL="0" marR="0" lvl="0" indent="0" algn="just" rtl="0">
              <a:lnSpc>
                <a:spcPct val="107000"/>
              </a:lnSpc>
              <a:spcBef>
                <a:spcPts val="800"/>
              </a:spcBef>
              <a:spcAft>
                <a:spcPts val="0"/>
              </a:spcAft>
              <a:buNone/>
            </a:pPr>
            <a:r>
              <a:rPr lang="en-US" sz="3100" dirty="0">
                <a:solidFill>
                  <a:schemeClr val="dk1"/>
                </a:solidFill>
                <a:latin typeface="Calibri"/>
                <a:ea typeface="Calibri"/>
                <a:cs typeface="Calibri"/>
                <a:sym typeface="Calibri"/>
              </a:rPr>
              <a:t> </a:t>
            </a:r>
            <a:endParaRPr dirty="0"/>
          </a:p>
          <a:p>
            <a:pPr marL="0" marR="0" lvl="0" indent="0" algn="just" rtl="0">
              <a:spcBef>
                <a:spcPts val="800"/>
              </a:spcBef>
              <a:spcAft>
                <a:spcPts val="0"/>
              </a:spcAft>
              <a:buNone/>
            </a:pPr>
            <a:endParaRPr sz="3100" dirty="0">
              <a:solidFill>
                <a:schemeClr val="dk1"/>
              </a:solidFill>
              <a:latin typeface="Calibri"/>
              <a:ea typeface="Calibri"/>
              <a:cs typeface="Calibri"/>
              <a:sym typeface="Calibri"/>
            </a:endParaRPr>
          </a:p>
        </p:txBody>
      </p:sp>
      <p:sp>
        <p:nvSpPr>
          <p:cNvPr id="53" name="Google Shape;53;p1"/>
          <p:cNvSpPr txBox="1"/>
          <p:nvPr/>
        </p:nvSpPr>
        <p:spPr>
          <a:xfrm>
            <a:off x="21353025" y="20739700"/>
            <a:ext cx="10924800" cy="1043610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US" sz="4200" b="1" dirty="0">
                <a:solidFill>
                  <a:schemeClr val="dk1"/>
                </a:solidFill>
                <a:latin typeface="Times New Roman"/>
                <a:ea typeface="Times New Roman"/>
                <a:cs typeface="Times New Roman"/>
                <a:sym typeface="Times New Roman"/>
              </a:rPr>
              <a:t>The DFA variant reported here has several unique features: </a:t>
            </a:r>
            <a:br>
              <a:rPr lang="en-US" sz="4200" b="1" dirty="0">
                <a:solidFill>
                  <a:schemeClr val="dk1"/>
                </a:solidFill>
                <a:latin typeface="Times New Roman"/>
                <a:ea typeface="Times New Roman"/>
                <a:cs typeface="Times New Roman"/>
                <a:sym typeface="Times New Roman"/>
              </a:rPr>
            </a:br>
            <a:endParaRPr sz="4200" dirty="0">
              <a:latin typeface="Times New Roman"/>
              <a:ea typeface="Times New Roman"/>
              <a:cs typeface="Times New Roman"/>
              <a:sym typeface="Times New Roman"/>
            </a:endParaRPr>
          </a:p>
          <a:p>
            <a:pPr marL="514350" marR="0" lvl="0" indent="-584200" algn="just" rtl="0">
              <a:lnSpc>
                <a:spcPct val="100000"/>
              </a:lnSpc>
              <a:spcBef>
                <a:spcPts val="0"/>
              </a:spcBef>
              <a:spcAft>
                <a:spcPts val="0"/>
              </a:spcAft>
              <a:buClr>
                <a:schemeClr val="dk1"/>
              </a:buClr>
              <a:buSzPts val="4200"/>
              <a:buFont typeface="Times New Roman"/>
              <a:buAutoNum type="arabicParenBoth"/>
            </a:pPr>
            <a:r>
              <a:rPr lang="en-US" sz="4200" dirty="0">
                <a:solidFill>
                  <a:schemeClr val="dk1"/>
                </a:solidFill>
                <a:latin typeface="Times New Roman"/>
                <a:ea typeface="Times New Roman"/>
                <a:cs typeface="Times New Roman"/>
                <a:sym typeface="Times New Roman"/>
              </a:rPr>
              <a:t>It arose as the medial trunk of a premature bifurcation of the CFA</a:t>
            </a:r>
            <a:endParaRPr sz="4200" dirty="0">
              <a:solidFill>
                <a:schemeClr val="dk1"/>
              </a:solidFill>
              <a:latin typeface="Times New Roman"/>
              <a:ea typeface="Times New Roman"/>
              <a:cs typeface="Times New Roman"/>
              <a:sym typeface="Times New Roman"/>
            </a:endParaRPr>
          </a:p>
          <a:p>
            <a:pPr marL="514350" marR="0" lvl="0" indent="-584200" algn="just" rtl="0">
              <a:lnSpc>
                <a:spcPct val="100000"/>
              </a:lnSpc>
              <a:spcBef>
                <a:spcPts val="0"/>
              </a:spcBef>
              <a:spcAft>
                <a:spcPts val="0"/>
              </a:spcAft>
              <a:buClr>
                <a:schemeClr val="dk1"/>
              </a:buClr>
              <a:buSzPts val="4200"/>
              <a:buFont typeface="Times New Roman"/>
              <a:buAutoNum type="arabicParenBoth"/>
            </a:pPr>
            <a:r>
              <a:rPr lang="en-US" sz="4200" dirty="0">
                <a:solidFill>
                  <a:schemeClr val="dk1"/>
                </a:solidFill>
                <a:latin typeface="Times New Roman"/>
                <a:ea typeface="Times New Roman"/>
                <a:cs typeface="Times New Roman"/>
                <a:sym typeface="Times New Roman"/>
              </a:rPr>
              <a:t>It gave rise to inferior epigastric, obturator, MFCA and external pudendal arteries </a:t>
            </a:r>
            <a:endParaRPr sz="4200" dirty="0">
              <a:latin typeface="Times New Roman"/>
              <a:ea typeface="Times New Roman"/>
              <a:cs typeface="Times New Roman"/>
              <a:sym typeface="Times New Roman"/>
            </a:endParaRPr>
          </a:p>
          <a:p>
            <a:pPr marL="514350" marR="0" lvl="0" indent="-584200" algn="just" rtl="0">
              <a:lnSpc>
                <a:spcPct val="100000"/>
              </a:lnSpc>
              <a:spcBef>
                <a:spcPts val="0"/>
              </a:spcBef>
              <a:spcAft>
                <a:spcPts val="0"/>
              </a:spcAft>
              <a:buClr>
                <a:schemeClr val="dk1"/>
              </a:buClr>
              <a:buSzPts val="4200"/>
              <a:buFont typeface="Times New Roman"/>
              <a:buAutoNum type="arabicParenBoth"/>
            </a:pPr>
            <a:r>
              <a:rPr lang="en-US" sz="4200" dirty="0">
                <a:solidFill>
                  <a:schemeClr val="dk1"/>
                </a:solidFill>
                <a:latin typeface="Times New Roman"/>
                <a:ea typeface="Times New Roman"/>
                <a:cs typeface="Times New Roman"/>
                <a:sym typeface="Times New Roman"/>
              </a:rPr>
              <a:t>It passed anterior to the femoral vein above the saphenofemoral junction, took a spiral path, wrapping itself around the medial aspect of the femoral vein</a:t>
            </a:r>
            <a:endParaRPr sz="4200" dirty="0">
              <a:solidFill>
                <a:schemeClr val="dk1"/>
              </a:solidFill>
              <a:latin typeface="Times New Roman"/>
              <a:ea typeface="Times New Roman"/>
              <a:cs typeface="Times New Roman"/>
              <a:sym typeface="Times New Roman"/>
            </a:endParaRPr>
          </a:p>
          <a:p>
            <a:pPr marL="514350" marR="0" lvl="0" indent="-584200" algn="just" rtl="0">
              <a:lnSpc>
                <a:spcPct val="100000"/>
              </a:lnSpc>
              <a:spcBef>
                <a:spcPts val="0"/>
              </a:spcBef>
              <a:spcAft>
                <a:spcPts val="0"/>
              </a:spcAft>
              <a:buClr>
                <a:schemeClr val="dk1"/>
              </a:buClr>
              <a:buSzPts val="4200"/>
              <a:buFont typeface="Times New Roman"/>
              <a:buAutoNum type="arabicParenBoth"/>
            </a:pPr>
            <a:r>
              <a:rPr lang="en-US" sz="4200" dirty="0">
                <a:solidFill>
                  <a:schemeClr val="dk1"/>
                </a:solidFill>
                <a:latin typeface="Times New Roman"/>
                <a:ea typeface="Times New Roman"/>
                <a:cs typeface="Times New Roman"/>
                <a:sym typeface="Times New Roman"/>
              </a:rPr>
              <a:t>It was overdeveloped as its terminal potion (the fourth perforating branch) was of considerable caliber piercing the adductor magnus at the lower third of the thigh in above the adductor hiatus.</a:t>
            </a:r>
            <a:endParaRPr sz="4200" dirty="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Arial</vt:lpstr>
      <vt:lpstr>Montserrat</vt:lpstr>
      <vt:lpstr>Times New Roman</vt:lpstr>
      <vt:lpstr>Office Theme</vt:lpstr>
      <vt:lpstr>A Variant Deep Femoral Artery Passing Anterior to Femoral Vein: Implications in Femoral Vein Cannulation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Variant Deep Femoral Artery Passing Anterior to Femoral Vein: Implications in Femoral Vein Cannulation</dc:title>
  <dc:creator>Jordan Merritt</dc:creator>
  <cp:lastModifiedBy>jay sheth</cp:lastModifiedBy>
  <cp:revision>1</cp:revision>
  <dcterms:created xsi:type="dcterms:W3CDTF">2022-11-29T16:12:56Z</dcterms:created>
  <dcterms:modified xsi:type="dcterms:W3CDTF">2023-04-07T23:22:49Z</dcterms:modified>
</cp:coreProperties>
</file>