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1001" r:id="rId4"/>
    <p:sldId id="1003" r:id="rId5"/>
    <p:sldId id="1004" r:id="rId6"/>
    <p:sldId id="1179" r:id="rId7"/>
    <p:sldId id="1314" r:id="rId8"/>
    <p:sldId id="1005" r:id="rId9"/>
    <p:sldId id="1315" r:id="rId10"/>
    <p:sldId id="1317" r:id="rId11"/>
    <p:sldId id="1320" r:id="rId12"/>
    <p:sldId id="1322" r:id="rId13"/>
    <p:sldId id="1323" r:id="rId14"/>
    <p:sldId id="269" r:id="rId15"/>
    <p:sldId id="1297" r:id="rId16"/>
    <p:sldId id="1298" r:id="rId17"/>
    <p:sldId id="1310" r:id="rId18"/>
    <p:sldId id="1324" r:id="rId19"/>
    <p:sldId id="1304" r:id="rId20"/>
    <p:sldId id="54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6ACF"/>
    <a:srgbClr val="FFD600"/>
    <a:srgbClr val="FFA52D"/>
    <a:srgbClr val="A6D024"/>
    <a:srgbClr val="FF4DAB"/>
    <a:srgbClr val="0D04C0"/>
    <a:srgbClr val="66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21DC1-289C-4E13-A377-19FF0D239CA0}" v="4" dt="2023-04-07T15:25:12.655"/>
    <p1510:client id="{47E3B103-D459-4DE8-9FCA-65D743814235}" v="43" dt="2023-04-07T15:17:42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6047" autoAdjust="0"/>
  </p:normalViewPr>
  <p:slideViewPr>
    <p:cSldViewPr snapToGrid="0">
      <p:cViewPr varScale="1">
        <p:scale>
          <a:sx n="71" d="100"/>
          <a:sy n="71" d="100"/>
        </p:scale>
        <p:origin x="36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Robison" userId="4311be388c82ac24" providerId="LiveId" clId="{3CB21DC1-289C-4E13-A377-19FF0D239CA0}"/>
    <pc:docChg chg="modSld">
      <pc:chgData name="Lisa Robison" userId="4311be388c82ac24" providerId="LiveId" clId="{3CB21DC1-289C-4E13-A377-19FF0D239CA0}" dt="2023-04-07T15:25:12.655" v="6"/>
      <pc:docMkLst>
        <pc:docMk/>
      </pc:docMkLst>
      <pc:sldChg chg="modAnim">
        <pc:chgData name="Lisa Robison" userId="4311be388c82ac24" providerId="LiveId" clId="{3CB21DC1-289C-4E13-A377-19FF0D239CA0}" dt="2023-04-07T15:24:51.394" v="1"/>
        <pc:sldMkLst>
          <pc:docMk/>
          <pc:sldMk cId="3030542544" sldId="1297"/>
        </pc:sldMkLst>
      </pc:sldChg>
      <pc:sldChg chg="addSp modSp mod modAnim">
        <pc:chgData name="Lisa Robison" userId="4311be388c82ac24" providerId="LiveId" clId="{3CB21DC1-289C-4E13-A377-19FF0D239CA0}" dt="2023-04-07T15:25:12.655" v="6"/>
        <pc:sldMkLst>
          <pc:docMk/>
          <pc:sldMk cId="3299391351" sldId="1298"/>
        </pc:sldMkLst>
        <pc:cxnChg chg="add mod">
          <ac:chgData name="Lisa Robison" userId="4311be388c82ac24" providerId="LiveId" clId="{3CB21DC1-289C-4E13-A377-19FF0D239CA0}" dt="2023-04-07T15:25:10.537" v="5" actId="1036"/>
          <ac:cxnSpMkLst>
            <pc:docMk/>
            <pc:sldMk cId="3299391351" sldId="1298"/>
            <ac:cxnSpMk id="9" creationId="{B3CE010F-4FE8-F0EF-2294-945012FE4858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DEMENTIA RISK FACTORS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DEMENTIA RISK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E6-479A-A928-4179FD9BCA9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D0-4D5F-A32B-E35B04EC7703}"/>
              </c:ext>
            </c:extLst>
          </c:dPt>
          <c:cat>
            <c:strRef>
              <c:f>Sheet1!$A$2:$A$3</c:f>
              <c:strCache>
                <c:ptCount val="2"/>
                <c:pt idx="0">
                  <c:v>Non-modifiable</c:v>
                </c:pt>
                <c:pt idx="1">
                  <c:v>Modifiable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D0-4D5F-A32B-E35B04EC7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035487342931316"/>
          <c:y val="0.87299127197975701"/>
          <c:w val="0.5618046625876244"/>
          <c:h val="0.109592456971868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AD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BB-47F1-A904-9532A1B3E5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BB-47F1-A904-9532A1B3E5F4}"/>
              </c:ext>
            </c:extLst>
          </c:dPt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6-416E-9FBB-0DC83DFBF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2T17:48:20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2T17:47:55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2T17:47:55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8F6C0-4154-4378-97EA-171AA6769EEE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09097-427C-4CE6-8147-FB4181F7F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0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32962-D878-4342-96AD-1AB8A3D44E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435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it may be especially important for diseases with a clear sex/gender bias – for example, diseases like dementia (particularly AD) for which women represent 2/3 of patients. Despite this, animal studies often lack representation of both sexes, and even when they do, sex is often not analyzed as a biological variable.</a:t>
            </a:r>
          </a:p>
          <a:p>
            <a:r>
              <a:rPr lang="en-US" b="0" dirty="0"/>
              <a:t>---This gender bias for dementia remains even when controlling for the fact that women live longer than men. One possible explanation is that there’s either a higher incidence or greater contribution of risk factors for these diseases in women.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1A466E-BDB1-43EF-AAFF-96CE9F674B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37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9" name="Google Shape;46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9208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773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42E3-2C82-4C8A-A21A-381D41EF67A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C310-0AAF-46C1-8CDE-B16D4116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0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42E3-2C82-4C8A-A21A-381D41EF67A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C310-0AAF-46C1-8CDE-B16D4116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1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42E3-2C82-4C8A-A21A-381D41EF67A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C310-0AAF-46C1-8CDE-B16D4116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81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9E6F-63BF-4DA5-8A44-CA14864E17F1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6FEB-5D77-4BD5-B59A-CAF63FFAC2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44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9E6F-63BF-4DA5-8A44-CA14864E17F1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6FEB-5D77-4BD5-B59A-CAF63FFAC2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16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9E6F-63BF-4DA5-8A44-CA14864E17F1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6FEB-5D77-4BD5-B59A-CAF63FFAC2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8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9E6F-63BF-4DA5-8A44-CA14864E17F1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6FEB-5D77-4BD5-B59A-CAF63FFAC2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29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9E6F-63BF-4DA5-8A44-CA14864E17F1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6FEB-5D77-4BD5-B59A-CAF63FFAC2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02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9E6F-63BF-4DA5-8A44-CA14864E17F1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6FEB-5D77-4BD5-B59A-CAF63FFAC2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74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9E6F-63BF-4DA5-8A44-CA14864E17F1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6FEB-5D77-4BD5-B59A-CAF63FFAC2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34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9E6F-63BF-4DA5-8A44-CA14864E17F1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6FEB-5D77-4BD5-B59A-CAF63FFAC2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4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42E3-2C82-4C8A-A21A-381D41EF67A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C310-0AAF-46C1-8CDE-B16D4116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23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9E6F-63BF-4DA5-8A44-CA14864E17F1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6FEB-5D77-4BD5-B59A-CAF63FFAC2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67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9E6F-63BF-4DA5-8A44-CA14864E17F1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6FEB-5D77-4BD5-B59A-CAF63FFAC2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73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9E6F-63BF-4DA5-8A44-CA14864E17F1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6FEB-5D77-4BD5-B59A-CAF63FFAC2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21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F26B-E8D9-432A-B895-E84248C3B37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E23-EB9B-4059-8DB3-1F2E9531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54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F26B-E8D9-432A-B895-E84248C3B37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E23-EB9B-4059-8DB3-1F2E9531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59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F26B-E8D9-432A-B895-E84248C3B37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E23-EB9B-4059-8DB3-1F2E9531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77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F26B-E8D9-432A-B895-E84248C3B37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E23-EB9B-4059-8DB3-1F2E9531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79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F26B-E8D9-432A-B895-E84248C3B37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E23-EB9B-4059-8DB3-1F2E9531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83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F26B-E8D9-432A-B895-E84248C3B37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E23-EB9B-4059-8DB3-1F2E9531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92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F26B-E8D9-432A-B895-E84248C3B37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E23-EB9B-4059-8DB3-1F2E9531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5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42E3-2C82-4C8A-A21A-381D41EF67A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C310-0AAF-46C1-8CDE-B16D4116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25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F26B-E8D9-432A-B895-E84248C3B37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E23-EB9B-4059-8DB3-1F2E9531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81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F26B-E8D9-432A-B895-E84248C3B37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E23-EB9B-4059-8DB3-1F2E9531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43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F26B-E8D9-432A-B895-E84248C3B37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E23-EB9B-4059-8DB3-1F2E9531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85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F26B-E8D9-432A-B895-E84248C3B370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5E23-EB9B-4059-8DB3-1F2E95312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42E3-2C82-4C8A-A21A-381D41EF67A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C310-0AAF-46C1-8CDE-B16D4116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1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42E3-2C82-4C8A-A21A-381D41EF67A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C310-0AAF-46C1-8CDE-B16D4116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42E3-2C82-4C8A-A21A-381D41EF67A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C310-0AAF-46C1-8CDE-B16D4116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3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42E3-2C82-4C8A-A21A-381D41EF67A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C310-0AAF-46C1-8CDE-B16D4116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2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42E3-2C82-4C8A-A21A-381D41EF67A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C310-0AAF-46C1-8CDE-B16D4116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7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42E3-2C82-4C8A-A21A-381D41EF67A2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C310-0AAF-46C1-8CDE-B16D4116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3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79E6F-63BF-4DA5-8A44-CA14864E17F1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96FEB-5D77-4BD5-B59A-CAF63FFAC2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54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79E6F-63BF-4DA5-8A44-CA14864E17F1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96FEB-5D77-4BD5-B59A-CAF63FFAC2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84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14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4.png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4.png"/><Relationship Id="rId4" Type="http://schemas.openxmlformats.org/officeDocument/2006/relationships/customXml" Target="../ink/ink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4.png"/><Relationship Id="rId5" Type="http://schemas.openxmlformats.org/officeDocument/2006/relationships/customXml" Target="../ink/ink3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7.png"/><Relationship Id="rId7" Type="http://schemas.openxmlformats.org/officeDocument/2006/relationships/image" Target="../media/image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28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8FE78-D155-4A38-A7B8-D86026F07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1932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000" dirty="0"/>
              <a:t>Sex differences in the physiological and cognitive-behavioral </a:t>
            </a:r>
            <a:br>
              <a:rPr lang="en-US" sz="5000" dirty="0"/>
            </a:br>
            <a:r>
              <a:rPr lang="en-US" sz="5000" dirty="0"/>
              <a:t>effects of high fat and ketogenic diets in mice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54EFC-18C6-4628-BE5B-9439ECED1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675165" cy="198462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Lisa S. Robison, Ph.D.</a:t>
            </a:r>
          </a:p>
          <a:p>
            <a:pPr algn="l"/>
            <a:r>
              <a:rPr lang="en-US" dirty="0"/>
              <a:t>Assistant Professor of Neuroscience</a:t>
            </a:r>
          </a:p>
          <a:p>
            <a:pPr algn="l"/>
            <a:r>
              <a:rPr lang="en-US" dirty="0"/>
              <a:t>Department of Psychology &amp; Neuroscience</a:t>
            </a:r>
          </a:p>
          <a:p>
            <a:pPr algn="l"/>
            <a:r>
              <a:rPr lang="en-US" dirty="0"/>
              <a:t>Nova Southeastern University</a:t>
            </a:r>
          </a:p>
          <a:p>
            <a:pPr algn="l"/>
            <a:endParaRPr lang="en-US" dirty="0"/>
          </a:p>
        </p:txBody>
      </p:sp>
      <p:pic>
        <p:nvPicPr>
          <p:cNvPr id="26626" name="Picture 2" descr="Heart And Brain Digital Art by Erzebet S">
            <a:extLst>
              <a:ext uri="{FF2B5EF4-FFF2-40B4-BE49-F238E27FC236}">
                <a16:creationId xmlns:a16="http://schemas.microsoft.com/office/drawing/2014/main" id="{885B6567-2909-4E52-8B75-2BC2DE5F0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r="1082"/>
          <a:stretch/>
        </p:blipFill>
        <p:spPr bwMode="auto">
          <a:xfrm>
            <a:off x="0" y="10"/>
            <a:ext cx="4724019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064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0C00D-3F88-52B4-DDE5-1C3624D6D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" y="138814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Ketogenic diet induces mild ketosis</a:t>
            </a:r>
          </a:p>
        </p:txBody>
      </p:sp>
      <p:pic>
        <p:nvPicPr>
          <p:cNvPr id="8" name="Picture 30" descr="Chart, bar chart&#10;&#10;Description automatically generated">
            <a:extLst>
              <a:ext uri="{FF2B5EF4-FFF2-40B4-BE49-F238E27FC236}">
                <a16:creationId xmlns:a16="http://schemas.microsoft.com/office/drawing/2014/main" id="{E189B493-3E38-C6AF-5F77-3D0A00A1E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469908"/>
            <a:ext cx="6780700" cy="391585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91217C-FADD-8BB2-8496-170C1065D10B}"/>
              </a:ext>
            </a:extLst>
          </p:cNvPr>
          <p:cNvCxnSpPr/>
          <p:nvPr/>
        </p:nvCxnSpPr>
        <p:spPr>
          <a:xfrm>
            <a:off x="5689600" y="3820160"/>
            <a:ext cx="495808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2">
            <a:extLst>
              <a:ext uri="{FF2B5EF4-FFF2-40B4-BE49-F238E27FC236}">
                <a16:creationId xmlns:a16="http://schemas.microsoft.com/office/drawing/2014/main" id="{FC8E6A20-6B67-E6A0-8BEF-5FABBABAF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9" t="29905" r="38921" b="35176"/>
          <a:stretch/>
        </p:blipFill>
        <p:spPr bwMode="auto">
          <a:xfrm>
            <a:off x="1785404" y="3546737"/>
            <a:ext cx="907912" cy="114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617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0C00D-3F88-52B4-DDE5-1C3624D6D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8" y="2008829"/>
            <a:ext cx="2914216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Physiological data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64756F-AD9C-638D-562D-E52C860E3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602"/>
          <a:stretch/>
        </p:blipFill>
        <p:spPr>
          <a:xfrm>
            <a:off x="4408742" y="1035358"/>
            <a:ext cx="3424113" cy="19823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007B01-48E6-46D0-AC79-198A20302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79"/>
          <a:stretch/>
        </p:blipFill>
        <p:spPr>
          <a:xfrm>
            <a:off x="8236428" y="1023343"/>
            <a:ext cx="3580014" cy="2018599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B6368C3C-693C-D33C-E5A1-E0DB89512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87" y="3380194"/>
            <a:ext cx="3567955" cy="203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C869A260-2826-1093-624C-00AADA5EA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77" y="3385027"/>
            <a:ext cx="3448878" cy="203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Bent-Up 20">
            <a:extLst>
              <a:ext uri="{FF2B5EF4-FFF2-40B4-BE49-F238E27FC236}">
                <a16:creationId xmlns:a16="http://schemas.microsoft.com/office/drawing/2014/main" id="{976A5DD3-B861-68AF-A01B-6042C260CA23}"/>
              </a:ext>
            </a:extLst>
          </p:cNvPr>
          <p:cNvSpPr/>
          <p:nvPr/>
        </p:nvSpPr>
        <p:spPr>
          <a:xfrm rot="5400000">
            <a:off x="4326681" y="5648952"/>
            <a:ext cx="809166" cy="685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7EFB978-2266-3489-E6F8-7FE3B5242E58}"/>
              </a:ext>
            </a:extLst>
          </p:cNvPr>
          <p:cNvSpPr txBox="1">
            <a:spLocks/>
          </p:cNvSpPr>
          <p:nvPr/>
        </p:nvSpPr>
        <p:spPr>
          <a:xfrm>
            <a:off x="5188343" y="5654318"/>
            <a:ext cx="7259001" cy="14254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 Liver</a:t>
            </a:r>
            <a:r>
              <a:rPr lang="en-US" sz="2000" dirty="0">
                <a:solidFill>
                  <a:srgbClr val="FFFFFF"/>
                </a:solidFill>
              </a:rPr>
              <a:t> – histology for NAFLD</a:t>
            </a:r>
          </a:p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 Heart</a:t>
            </a:r>
            <a:r>
              <a:rPr lang="en-US" sz="2000" dirty="0">
                <a:solidFill>
                  <a:srgbClr val="FFFFFF"/>
                </a:solidFill>
              </a:rPr>
              <a:t> – </a:t>
            </a:r>
            <a:r>
              <a:rPr lang="en-US" sz="2000" dirty="0" err="1">
                <a:solidFill>
                  <a:srgbClr val="FFFFFF"/>
                </a:solidFill>
              </a:rPr>
              <a:t>inflamm</a:t>
            </a:r>
            <a:r>
              <a:rPr lang="en-US" sz="2000" dirty="0">
                <a:solidFill>
                  <a:srgbClr val="FFFFFF"/>
                </a:solidFill>
              </a:rPr>
              <a:t>/ox stress/mito </a:t>
            </a:r>
            <a:r>
              <a:rPr lang="en-US" sz="2000" dirty="0" err="1">
                <a:solidFill>
                  <a:srgbClr val="FFFFFF"/>
                </a:solidFill>
              </a:rPr>
              <a:t>fxn</a:t>
            </a:r>
            <a:r>
              <a:rPr lang="en-US" sz="2000" dirty="0">
                <a:solidFill>
                  <a:srgbClr val="FFFFFF"/>
                </a:solidFill>
              </a:rPr>
              <a:t>/autophagy (</a:t>
            </a:r>
            <a:r>
              <a:rPr lang="en-US" sz="2000" dirty="0" err="1">
                <a:solidFill>
                  <a:srgbClr val="FFFFFF"/>
                </a:solidFill>
              </a:rPr>
              <a:t>Gurusamy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</a:p>
          <a:p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 Gut microbiome </a:t>
            </a:r>
            <a:r>
              <a:rPr lang="en-US" sz="2000" dirty="0">
                <a:solidFill>
                  <a:srgbClr val="FFFFFF"/>
                </a:solidFill>
              </a:rPr>
              <a:t>(Smith)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23" name="Picture 8" descr="Microbial Cooperation Lab">
            <a:extLst>
              <a:ext uri="{FF2B5EF4-FFF2-40B4-BE49-F238E27FC236}">
                <a16:creationId xmlns:a16="http://schemas.microsoft.com/office/drawing/2014/main" id="{D904E266-EA32-3DB9-6AE9-6BED2568B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1" r="11799" b="21936"/>
          <a:stretch/>
        </p:blipFill>
        <p:spPr bwMode="auto">
          <a:xfrm>
            <a:off x="2245633" y="5093129"/>
            <a:ext cx="1246459" cy="150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Narasimman Gurusamy - Assistant Professor - Nova Southeastern University-  College of Pharmacy | LinkedIn">
            <a:extLst>
              <a:ext uri="{FF2B5EF4-FFF2-40B4-BE49-F238E27FC236}">
                <a16:creationId xmlns:a16="http://schemas.microsoft.com/office/drawing/2014/main" id="{197DEC1E-1A34-AB71-2F15-AACC05C4B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3" r="10584" b="572"/>
          <a:stretch/>
        </p:blipFill>
        <p:spPr bwMode="auto">
          <a:xfrm>
            <a:off x="831723" y="5081374"/>
            <a:ext cx="1246460" cy="152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32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D4A6B-B63C-B6BA-33E6-9CF9D977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42" y="3157345"/>
            <a:ext cx="3728737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OBJECT PLACE TEST (SPATIAL MEMORY)</a:t>
            </a:r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8E06159C-C687-7C79-730C-D3D4CA7D4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045" y="1794903"/>
            <a:ext cx="6780700" cy="3881949"/>
          </a:xfrm>
          <a:prstGeom prst="rect">
            <a:avLst/>
          </a:prstGeom>
        </p:spPr>
      </p:pic>
      <p:pic>
        <p:nvPicPr>
          <p:cNvPr id="3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CC27CA5-FE97-04EE-F438-7D7B0C3F0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31" y="2476910"/>
            <a:ext cx="3602761" cy="124069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33BCD36-057F-F003-B568-ADE81DC25A32}"/>
              </a:ext>
            </a:extLst>
          </p:cNvPr>
          <p:cNvCxnSpPr/>
          <p:nvPr/>
        </p:nvCxnSpPr>
        <p:spPr>
          <a:xfrm>
            <a:off x="7959663" y="2673396"/>
            <a:ext cx="19879" cy="2747616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CB6D78B-C147-6258-68DE-F3C8BBF6FFA0}"/>
                  </a:ext>
                </a:extLst>
              </p14:cNvPr>
              <p14:cNvContentPartPr/>
              <p14:nvPr/>
            </p14:nvContentPartPr>
            <p14:xfrm>
              <a:off x="1164291" y="263402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CB6D78B-C147-6258-68DE-F3C8BBF6FF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5291" y="262502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E6B205F6-E7CB-B814-757E-3957C060D6D5}"/>
              </a:ext>
            </a:extLst>
          </p:cNvPr>
          <p:cNvSpPr txBox="1">
            <a:spLocks/>
          </p:cNvSpPr>
          <p:nvPr/>
        </p:nvSpPr>
        <p:spPr>
          <a:xfrm>
            <a:off x="534621" y="365125"/>
            <a:ext cx="108191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HF diet impairs spatial memory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71C32F-FF71-CECE-77F4-FF74B1684BF0}"/>
              </a:ext>
            </a:extLst>
          </p:cNvPr>
          <p:cNvSpPr txBox="1"/>
          <p:nvPr/>
        </p:nvSpPr>
        <p:spPr>
          <a:xfrm>
            <a:off x="10721935" y="6488668"/>
            <a:ext cx="264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8E2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(In progress…)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C65F71-AB54-0A9D-96F2-84412E006B2D}"/>
              </a:ext>
            </a:extLst>
          </p:cNvPr>
          <p:cNvCxnSpPr/>
          <p:nvPr/>
        </p:nvCxnSpPr>
        <p:spPr>
          <a:xfrm flipV="1">
            <a:off x="577731" y="1344706"/>
            <a:ext cx="10776069" cy="86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79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BB65B5B9-B9EA-295A-F9AF-DDF415FCD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75" y="3147722"/>
            <a:ext cx="5628282" cy="3235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CEC8B0-50A5-7805-BB25-9B0EF30E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58" y="1955223"/>
            <a:ext cx="6356964" cy="84685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FF"/>
                </a:solidFill>
                <a:cs typeface="Calibri Light"/>
              </a:rPr>
              <a:t>BARNES MAZE </a:t>
            </a:r>
            <a:br>
              <a:rPr lang="en-US" sz="3200" dirty="0">
                <a:solidFill>
                  <a:srgbClr val="FFFFFF"/>
                </a:solidFill>
                <a:cs typeface="Calibri Light"/>
              </a:rPr>
            </a:br>
            <a:r>
              <a:rPr lang="en-US" sz="3200" dirty="0">
                <a:solidFill>
                  <a:srgbClr val="FFFFFF"/>
                </a:solidFill>
                <a:cs typeface="Calibri Light"/>
              </a:rPr>
              <a:t>(SPATIAL MEMORY)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1779D74-EA51-6A2D-8B84-F8E504801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829" y="1873338"/>
            <a:ext cx="4491882" cy="45103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1F932FB-9500-35E0-0244-D213C6353060}"/>
                  </a:ext>
                </a:extLst>
              </p14:cNvPr>
              <p14:cNvContentPartPr/>
              <p14:nvPr/>
            </p14:nvContentPartPr>
            <p14:xfrm>
              <a:off x="-1077789" y="144725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1F932FB-9500-35E0-0244-D213C63530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086789" y="143825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A09BD2F7-9B39-E81F-0903-AEB34AE660D7}"/>
              </a:ext>
            </a:extLst>
          </p:cNvPr>
          <p:cNvSpPr txBox="1">
            <a:spLocks/>
          </p:cNvSpPr>
          <p:nvPr/>
        </p:nvSpPr>
        <p:spPr>
          <a:xfrm>
            <a:off x="350758" y="442813"/>
            <a:ext cx="118408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No diet effect on intermediate-term spatial memory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D0C2C-9BD1-1335-DDD2-1C37E82D0C02}"/>
              </a:ext>
            </a:extLst>
          </p:cNvPr>
          <p:cNvSpPr txBox="1"/>
          <p:nvPr/>
        </p:nvSpPr>
        <p:spPr>
          <a:xfrm>
            <a:off x="10721935" y="6488668"/>
            <a:ext cx="264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8E2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(In progress…)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231379-CE53-5308-0350-F8B23E472C95}"/>
              </a:ext>
            </a:extLst>
          </p:cNvPr>
          <p:cNvCxnSpPr>
            <a:cxnSpLocks/>
          </p:cNvCxnSpPr>
          <p:nvPr/>
        </p:nvCxnSpPr>
        <p:spPr>
          <a:xfrm>
            <a:off x="361516" y="1516826"/>
            <a:ext cx="112229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54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BB65B5B9-B9EA-295A-F9AF-DDF415FCD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64" y="3082018"/>
            <a:ext cx="5628282" cy="3235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CEC8B0-50A5-7805-BB25-9B0EF30E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58" y="1955223"/>
            <a:ext cx="6356964" cy="84685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FF"/>
                </a:solidFill>
                <a:cs typeface="Calibri Light"/>
              </a:rPr>
              <a:t>BARNES MAZE </a:t>
            </a:r>
            <a:br>
              <a:rPr lang="en-US" sz="3200" dirty="0">
                <a:solidFill>
                  <a:srgbClr val="FFFFFF"/>
                </a:solidFill>
                <a:cs typeface="Calibri Light"/>
              </a:rPr>
            </a:br>
            <a:r>
              <a:rPr lang="en-US" sz="3200" dirty="0">
                <a:solidFill>
                  <a:srgbClr val="FFFFFF"/>
                </a:solidFill>
                <a:cs typeface="Calibri Light"/>
              </a:rPr>
              <a:t>(SPATIAL MEMORY)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8" name="Picture 8" descr="Chart, histogram, waterfall chart&#10;&#10;Description automatically generated">
            <a:extLst>
              <a:ext uri="{FF2B5EF4-FFF2-40B4-BE49-F238E27FC236}">
                <a16:creationId xmlns:a16="http://schemas.microsoft.com/office/drawing/2014/main" id="{1CEFDAA7-97A0-0067-E0AE-9281B0FD8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12" y="3082570"/>
            <a:ext cx="5544014" cy="323693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1779D74-EA51-6A2D-8B84-F8E504801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799" y="141234"/>
            <a:ext cx="2743200" cy="27544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1F932FB-9500-35E0-0244-D213C6353060}"/>
                  </a:ext>
                </a:extLst>
              </p14:cNvPr>
              <p14:cNvContentPartPr/>
              <p14:nvPr/>
            </p14:nvContentPartPr>
            <p14:xfrm>
              <a:off x="-1077789" y="144725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1F932FB-9500-35E0-0244-D213C63530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086789" y="143825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A09BD2F7-9B39-E81F-0903-AEB34AE660D7}"/>
              </a:ext>
            </a:extLst>
          </p:cNvPr>
          <p:cNvSpPr txBox="1">
            <a:spLocks/>
          </p:cNvSpPr>
          <p:nvPr/>
        </p:nvSpPr>
        <p:spPr>
          <a:xfrm>
            <a:off x="350758" y="442813"/>
            <a:ext cx="108191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Keto diet improves long-term spatial memory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2FF6D69-0632-D883-B166-04E82CA296E2}"/>
              </a:ext>
            </a:extLst>
          </p:cNvPr>
          <p:cNvSpPr/>
          <p:nvPr/>
        </p:nvSpPr>
        <p:spPr>
          <a:xfrm>
            <a:off x="8381997" y="3313679"/>
            <a:ext cx="424545" cy="6239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73FEEC-6CD2-9C82-6F29-B3B80E4093C4}"/>
              </a:ext>
            </a:extLst>
          </p:cNvPr>
          <p:cNvSpPr txBox="1"/>
          <p:nvPr/>
        </p:nvSpPr>
        <p:spPr>
          <a:xfrm>
            <a:off x="10721935" y="6488668"/>
            <a:ext cx="264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8E2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(In progress…)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CE010F-4FE8-F0EF-2294-945012FE4858}"/>
              </a:ext>
            </a:extLst>
          </p:cNvPr>
          <p:cNvCxnSpPr>
            <a:cxnSpLocks/>
          </p:cNvCxnSpPr>
          <p:nvPr/>
        </p:nvCxnSpPr>
        <p:spPr>
          <a:xfrm>
            <a:off x="361516" y="1538342"/>
            <a:ext cx="84450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391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6A534-8916-6C15-A485-646611198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92" y="2001658"/>
            <a:ext cx="2854601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Effects of HF vs. keto diet on neurogenesis varies by sex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BAB16-33D6-F3D7-8CFF-1EF23795A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661" y="157038"/>
            <a:ext cx="2664835" cy="2208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0E8FF2-4D9E-CDCA-D8CF-E25CD2D8F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261" y="2531478"/>
            <a:ext cx="2677535" cy="1734844"/>
          </a:xfrm>
          <a:prstGeom prst="rect">
            <a:avLst/>
          </a:prstGeom>
        </p:spPr>
      </p:pic>
      <p:pic>
        <p:nvPicPr>
          <p:cNvPr id="10" name="Picture 42" descr="Chart, bar chart&#10;&#10;Description automatically generated">
            <a:extLst>
              <a:ext uri="{FF2B5EF4-FFF2-40B4-BE49-F238E27FC236}">
                <a16:creationId xmlns:a16="http://schemas.microsoft.com/office/drawing/2014/main" id="{965C117C-D62B-A3B9-C064-19E86EBC3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196" y="172657"/>
            <a:ext cx="4296922" cy="22082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A783DA-7A72-BFFD-287A-A8EAC79EE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961" y="4415422"/>
            <a:ext cx="2677535" cy="22343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5F142D-93CF-000D-287E-9363D3EC618E}"/>
              </a:ext>
            </a:extLst>
          </p:cNvPr>
          <p:cNvSpPr/>
          <p:nvPr/>
        </p:nvSpPr>
        <p:spPr>
          <a:xfrm>
            <a:off x="10181528" y="175109"/>
            <a:ext cx="715072" cy="192039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FA90B4DB-C5C4-4D26-457F-0480B2CD8A36}"/>
              </a:ext>
            </a:extLst>
          </p:cNvPr>
          <p:cNvSpPr/>
          <p:nvPr/>
        </p:nvSpPr>
        <p:spPr>
          <a:xfrm>
            <a:off x="8183594" y="1848286"/>
            <a:ext cx="1962625" cy="356892"/>
          </a:xfrm>
          <a:prstGeom prst="lef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06246F-CB4A-C412-9CDA-D3C86C484F83}"/>
              </a:ext>
            </a:extLst>
          </p:cNvPr>
          <p:cNvSpPr/>
          <p:nvPr/>
        </p:nvSpPr>
        <p:spPr>
          <a:xfrm>
            <a:off x="10820400" y="3253594"/>
            <a:ext cx="763396" cy="3151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ED00BD-4FC6-C7A2-970B-5FA328A0829F}"/>
              </a:ext>
            </a:extLst>
          </p:cNvPr>
          <p:cNvSpPr/>
          <p:nvPr/>
        </p:nvSpPr>
        <p:spPr>
          <a:xfrm>
            <a:off x="8915575" y="3173448"/>
            <a:ext cx="688423" cy="395252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82046E-5018-4C1C-D5DF-78A9ACC1C902}"/>
              </a:ext>
            </a:extLst>
          </p:cNvPr>
          <p:cNvSpPr txBox="1"/>
          <p:nvPr/>
        </p:nvSpPr>
        <p:spPr>
          <a:xfrm>
            <a:off x="8873447" y="3224248"/>
            <a:ext cx="786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DORSAL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0A72C8-C68E-1C8D-C2AA-A5089D4D0FEE}"/>
              </a:ext>
            </a:extLst>
          </p:cNvPr>
          <p:cNvSpPr txBox="1"/>
          <p:nvPr/>
        </p:nvSpPr>
        <p:spPr>
          <a:xfrm>
            <a:off x="10769955" y="3253594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VENTRAL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26E607-BD19-856F-8ED1-6FD04748C0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414"/>
          <a:stretch/>
        </p:blipFill>
        <p:spPr>
          <a:xfrm>
            <a:off x="2414090" y="5123689"/>
            <a:ext cx="1250603" cy="152605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ACC93EE-385D-DF35-BA1F-366DE4F9FDBB}"/>
              </a:ext>
            </a:extLst>
          </p:cNvPr>
          <p:cNvSpPr txBox="1"/>
          <p:nvPr/>
        </p:nvSpPr>
        <p:spPr>
          <a:xfrm>
            <a:off x="712482" y="5271908"/>
            <a:ext cx="1667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Zachary Lawrence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Honors thesis student</a:t>
            </a: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71DB77CB-39A5-A946-CDA0-40A0BE8AA405}"/>
              </a:ext>
            </a:extLst>
          </p:cNvPr>
          <p:cNvSpPr txBox="1"/>
          <p:nvPr/>
        </p:nvSpPr>
        <p:spPr>
          <a:xfrm>
            <a:off x="4520000" y="2386642"/>
            <a:ext cx="3875314" cy="57158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78377" tIns="39189" rIns="78377" bIns="39189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*Analysis of neurogenesis was performed in a separate cohort of mice (n=5/group)</a:t>
            </a:r>
          </a:p>
        </p:txBody>
      </p:sp>
      <p:sp>
        <p:nvSpPr>
          <p:cNvPr id="3" name="Arrow: Bent-Up 2">
            <a:extLst>
              <a:ext uri="{FF2B5EF4-FFF2-40B4-BE49-F238E27FC236}">
                <a16:creationId xmlns:a16="http://schemas.microsoft.com/office/drawing/2014/main" id="{5CA26019-0A8D-1794-6D66-2228003FAC62}"/>
              </a:ext>
            </a:extLst>
          </p:cNvPr>
          <p:cNvSpPr/>
          <p:nvPr/>
        </p:nvSpPr>
        <p:spPr>
          <a:xfrm rot="5400000">
            <a:off x="4117485" y="2841396"/>
            <a:ext cx="1069221" cy="6858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5D642C-C07B-9A49-AC35-3346FAE41CEB}"/>
              </a:ext>
            </a:extLst>
          </p:cNvPr>
          <p:cNvSpPr txBox="1">
            <a:spLocks/>
          </p:cNvSpPr>
          <p:nvPr/>
        </p:nvSpPr>
        <p:spPr>
          <a:xfrm>
            <a:off x="5032478" y="2964743"/>
            <a:ext cx="3584031" cy="20748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9492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-- Neuroinflammation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9492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 Brain mito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9492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fxn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9492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/ox stress/NF-kB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Albensi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9492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 Brain RAS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Speth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9492C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-Keto diet in CAA model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Picture 2" descr="Robert Speth and Michael Bader – Retraction Watch">
            <a:extLst>
              <a:ext uri="{FF2B5EF4-FFF2-40B4-BE49-F238E27FC236}">
                <a16:creationId xmlns:a16="http://schemas.microsoft.com/office/drawing/2014/main" id="{45E418AC-1432-0854-4995-0F7A3DBD0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2" r="10325" b="24900"/>
          <a:stretch/>
        </p:blipFill>
        <p:spPr bwMode="auto">
          <a:xfrm>
            <a:off x="4883935" y="4917922"/>
            <a:ext cx="1306681" cy="161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r. Benedict Albensi, PhD., BCMAS, CRQM - Intracell Research Group">
            <a:extLst>
              <a:ext uri="{FF2B5EF4-FFF2-40B4-BE49-F238E27FC236}">
                <a16:creationId xmlns:a16="http://schemas.microsoft.com/office/drawing/2014/main" id="{83E0652B-93F0-7BAA-B96E-2E37DF6E1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r="7093"/>
          <a:stretch/>
        </p:blipFill>
        <p:spPr bwMode="auto">
          <a:xfrm>
            <a:off x="6503459" y="4910280"/>
            <a:ext cx="1422849" cy="1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32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/>
      <p:bldP spid="22" grpId="0"/>
      <p:bldP spid="25" grpId="0" animBg="1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7410-FA91-DD9D-DF10-84034369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5" y="151416"/>
            <a:ext cx="10515600" cy="132556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CB5CF7-AE9B-9625-B875-E2030EFBA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5" y="2169331"/>
            <a:ext cx="5152202" cy="360654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25D921-A3E6-5A2A-53D1-9EA7C310AA39}"/>
              </a:ext>
            </a:extLst>
          </p:cNvPr>
          <p:cNvSpPr txBox="1">
            <a:spLocks/>
          </p:cNvSpPr>
          <p:nvPr/>
        </p:nvSpPr>
        <p:spPr>
          <a:xfrm>
            <a:off x="1191293" y="1640694"/>
            <a:ext cx="5152202" cy="4499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92D050"/>
                </a:solidFill>
              </a:rPr>
              <a:t>High fat diet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6555BC-81B7-AC6D-A5C5-7AA5ECC9D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245" y="3274132"/>
            <a:ext cx="438150" cy="5524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04C50A-AEF6-BE66-529F-6562DFBD21FF}"/>
              </a:ext>
            </a:extLst>
          </p:cNvPr>
          <p:cNvSpPr/>
          <p:nvPr/>
        </p:nvSpPr>
        <p:spPr>
          <a:xfrm>
            <a:off x="2679245" y="4766093"/>
            <a:ext cx="438150" cy="7689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C0CE1FB-8F26-00F7-2292-C2B27F923830}"/>
              </a:ext>
            </a:extLst>
          </p:cNvPr>
          <p:cNvSpPr txBox="1">
            <a:spLocks/>
          </p:cNvSpPr>
          <p:nvPr/>
        </p:nvSpPr>
        <p:spPr>
          <a:xfrm>
            <a:off x="2073975" y="4946347"/>
            <a:ext cx="1627908" cy="676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0924BC-7738-F7D9-FC63-B6BC61787109}"/>
              </a:ext>
            </a:extLst>
          </p:cNvPr>
          <p:cNvSpPr/>
          <p:nvPr/>
        </p:nvSpPr>
        <p:spPr>
          <a:xfrm>
            <a:off x="1330754" y="4746639"/>
            <a:ext cx="4449906" cy="13182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E9D4E1-10F8-397F-EE99-D6AE4701471E}"/>
              </a:ext>
            </a:extLst>
          </p:cNvPr>
          <p:cNvSpPr/>
          <p:nvPr/>
        </p:nvSpPr>
        <p:spPr>
          <a:xfrm rot="2441215">
            <a:off x="686833" y="4350116"/>
            <a:ext cx="1334973" cy="7689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F7A2B8D-173D-6763-E382-5475522F2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873" y="2091163"/>
            <a:ext cx="5152202" cy="3606541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308CDC1-5EC9-56BC-E853-1AB3BB060017}"/>
              </a:ext>
            </a:extLst>
          </p:cNvPr>
          <p:cNvSpPr txBox="1">
            <a:spLocks/>
          </p:cNvSpPr>
          <p:nvPr/>
        </p:nvSpPr>
        <p:spPr>
          <a:xfrm>
            <a:off x="8351444" y="1582464"/>
            <a:ext cx="3154631" cy="4499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92D050"/>
                </a:solidFill>
              </a:rPr>
              <a:t>Ketogenic diet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4A76D6-4E2A-3B07-6F96-10697CCBC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583" y="3195964"/>
            <a:ext cx="438150" cy="5524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04EB2AF-D57B-EA89-6970-8B9437FE6E9C}"/>
              </a:ext>
            </a:extLst>
          </p:cNvPr>
          <p:cNvSpPr/>
          <p:nvPr/>
        </p:nvSpPr>
        <p:spPr>
          <a:xfrm>
            <a:off x="8919583" y="4687925"/>
            <a:ext cx="438150" cy="7689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3A2AB36-364D-447D-7E7C-562F3C39E1AF}"/>
              </a:ext>
            </a:extLst>
          </p:cNvPr>
          <p:cNvSpPr txBox="1">
            <a:spLocks/>
          </p:cNvSpPr>
          <p:nvPr/>
        </p:nvSpPr>
        <p:spPr>
          <a:xfrm>
            <a:off x="8314313" y="4868179"/>
            <a:ext cx="1627908" cy="676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/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F70F11-F7C8-61E0-D19E-5274F0364986}"/>
              </a:ext>
            </a:extLst>
          </p:cNvPr>
          <p:cNvSpPr/>
          <p:nvPr/>
        </p:nvSpPr>
        <p:spPr>
          <a:xfrm>
            <a:off x="7366120" y="4687924"/>
            <a:ext cx="4449906" cy="13182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B1A5F5-2927-B897-7A4E-D95F7F22EA18}"/>
              </a:ext>
            </a:extLst>
          </p:cNvPr>
          <p:cNvSpPr/>
          <p:nvPr/>
        </p:nvSpPr>
        <p:spPr>
          <a:xfrm rot="2441215">
            <a:off x="6927171" y="4271948"/>
            <a:ext cx="1334973" cy="7689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B6DB06-0071-2F0B-A6D2-3172945AEEAD}"/>
              </a:ext>
            </a:extLst>
          </p:cNvPr>
          <p:cNvSpPr/>
          <p:nvPr/>
        </p:nvSpPr>
        <p:spPr>
          <a:xfrm>
            <a:off x="7329773" y="3677225"/>
            <a:ext cx="45719" cy="1406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6EEA055-6773-D11F-44E6-F228B497E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799" y="2763724"/>
            <a:ext cx="1168975" cy="182230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5E5DC0D-3D80-D21D-4FD2-2F3853F98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3206" y="2102513"/>
            <a:ext cx="438150" cy="88157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EA1458C-F100-324A-A0F4-450CE80C2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5693" y="2337080"/>
            <a:ext cx="409575" cy="52387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F40926C-B76A-30BD-5BDD-B219DD3861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3479" y="3219834"/>
            <a:ext cx="409575" cy="5238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87DC7B5-FB10-6061-ABA7-3C9BFA6A1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8350" y="3031993"/>
            <a:ext cx="438150" cy="88157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729CFBD-C378-858D-B406-1A9ABC608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550" y="3906431"/>
            <a:ext cx="438150" cy="88157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1273CAD-E8F1-3A36-CB27-9922CC3778BE}"/>
              </a:ext>
            </a:extLst>
          </p:cNvPr>
          <p:cNvSpPr/>
          <p:nvPr/>
        </p:nvSpPr>
        <p:spPr>
          <a:xfrm rot="5400000">
            <a:off x="8163483" y="3289955"/>
            <a:ext cx="2718301" cy="438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237E776-794A-7638-A0B5-56DD627628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3054" y="2148007"/>
            <a:ext cx="472007" cy="7902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B2ABC2F-B7A9-1795-E41C-5CD876D80C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1272" y="3090012"/>
            <a:ext cx="472007" cy="79021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DA77D52-3024-864F-5BE9-69338A60AD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0771" y="3952113"/>
            <a:ext cx="472007" cy="790214"/>
          </a:xfrm>
          <a:prstGeom prst="rect">
            <a:avLst/>
          </a:prstGeom>
        </p:spPr>
      </p:pic>
      <p:pic>
        <p:nvPicPr>
          <p:cNvPr id="44" name="Graphic 43" descr="Lightning bolt with solid fill">
            <a:extLst>
              <a:ext uri="{FF2B5EF4-FFF2-40B4-BE49-F238E27FC236}">
                <a16:creationId xmlns:a16="http://schemas.microsoft.com/office/drawing/2014/main" id="{9A032A23-4CFF-A770-1BBB-0B3D70B0F4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531705">
            <a:off x="5190606" y="2427011"/>
            <a:ext cx="572466" cy="572466"/>
          </a:xfrm>
          <a:prstGeom prst="rect">
            <a:avLst/>
          </a:prstGeom>
        </p:spPr>
      </p:pic>
      <p:pic>
        <p:nvPicPr>
          <p:cNvPr id="45" name="Graphic 44" descr="Lightning bolt with solid fill">
            <a:extLst>
              <a:ext uri="{FF2B5EF4-FFF2-40B4-BE49-F238E27FC236}">
                <a16:creationId xmlns:a16="http://schemas.microsoft.com/office/drawing/2014/main" id="{91D4A505-B6A2-E93E-244B-788F9EE654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531705">
            <a:off x="5186590" y="3337911"/>
            <a:ext cx="572466" cy="572466"/>
          </a:xfrm>
          <a:prstGeom prst="rect">
            <a:avLst/>
          </a:prstGeom>
        </p:spPr>
      </p:pic>
      <p:pic>
        <p:nvPicPr>
          <p:cNvPr id="46" name="Graphic 45" descr="Lightning bolt with solid fill">
            <a:extLst>
              <a:ext uri="{FF2B5EF4-FFF2-40B4-BE49-F238E27FC236}">
                <a16:creationId xmlns:a16="http://schemas.microsoft.com/office/drawing/2014/main" id="{3FD64452-E4FF-DC54-F495-1FA54BAE74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531705">
            <a:off x="5163871" y="4101314"/>
            <a:ext cx="572466" cy="572466"/>
          </a:xfrm>
          <a:prstGeom prst="rect">
            <a:avLst/>
          </a:prstGeom>
        </p:spPr>
      </p:pic>
      <p:pic>
        <p:nvPicPr>
          <p:cNvPr id="49" name="Graphic 48" descr="Checkmark with solid fill">
            <a:extLst>
              <a:ext uri="{FF2B5EF4-FFF2-40B4-BE49-F238E27FC236}">
                <a16:creationId xmlns:a16="http://schemas.microsoft.com/office/drawing/2014/main" id="{94792562-0704-EFC2-51DD-84AB8FC764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63723" y="3234583"/>
            <a:ext cx="578489" cy="578489"/>
          </a:xfrm>
          <a:prstGeom prst="rect">
            <a:avLst/>
          </a:prstGeom>
        </p:spPr>
      </p:pic>
      <p:pic>
        <p:nvPicPr>
          <p:cNvPr id="50" name="Graphic 49" descr="Checkmark with solid fill">
            <a:extLst>
              <a:ext uri="{FF2B5EF4-FFF2-40B4-BE49-F238E27FC236}">
                <a16:creationId xmlns:a16="http://schemas.microsoft.com/office/drawing/2014/main" id="{B36D1CDE-6A3A-339F-B9F9-83A2DA7D45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49806" y="3997845"/>
            <a:ext cx="578489" cy="578489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69964E-B783-115A-DDAE-9B070895A709}"/>
              </a:ext>
            </a:extLst>
          </p:cNvPr>
          <p:cNvCxnSpPr>
            <a:cxnSpLocks/>
          </p:cNvCxnSpPr>
          <p:nvPr/>
        </p:nvCxnSpPr>
        <p:spPr>
          <a:xfrm>
            <a:off x="5954957" y="2063601"/>
            <a:ext cx="0" cy="3537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E18C8207-01F7-FED9-870D-290D463C4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242" y="2288286"/>
            <a:ext cx="438150" cy="55245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D924FC00-0603-0B4E-3514-C5B7B0A9862A}"/>
              </a:ext>
            </a:extLst>
          </p:cNvPr>
          <p:cNvSpPr/>
          <p:nvPr/>
        </p:nvSpPr>
        <p:spPr>
          <a:xfrm rot="5400000">
            <a:off x="8081048" y="3832404"/>
            <a:ext cx="4224915" cy="7414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B2B5E4-A3C6-2566-9DC9-2A8DD2BF26FB}"/>
              </a:ext>
            </a:extLst>
          </p:cNvPr>
          <p:cNvSpPr/>
          <p:nvPr/>
        </p:nvSpPr>
        <p:spPr>
          <a:xfrm rot="5400000">
            <a:off x="9168935" y="3818779"/>
            <a:ext cx="2315030" cy="7414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55040E0-E63C-F460-702C-E36B42012F9E}"/>
              </a:ext>
            </a:extLst>
          </p:cNvPr>
          <p:cNvSpPr/>
          <p:nvPr/>
        </p:nvSpPr>
        <p:spPr>
          <a:xfrm rot="5400000">
            <a:off x="8464380" y="3753873"/>
            <a:ext cx="3763051" cy="7414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17372A-1340-390A-BA5F-DBB10AD41991}"/>
              </a:ext>
            </a:extLst>
          </p:cNvPr>
          <p:cNvSpPr txBox="1"/>
          <p:nvPr/>
        </p:nvSpPr>
        <p:spPr>
          <a:xfrm>
            <a:off x="9566774" y="2375913"/>
            <a:ext cx="12354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Metabolic outcomes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65E54B8-CE21-E27B-89F7-6EFE60F5B933}"/>
              </a:ext>
            </a:extLst>
          </p:cNvPr>
          <p:cNvSpPr txBox="1"/>
          <p:nvPr/>
        </p:nvSpPr>
        <p:spPr>
          <a:xfrm>
            <a:off x="9591073" y="3253142"/>
            <a:ext cx="12354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Improved cognition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F9F476-16C2-C114-CCA2-D05C472AD227}"/>
              </a:ext>
            </a:extLst>
          </p:cNvPr>
          <p:cNvSpPr txBox="1"/>
          <p:nvPr/>
        </p:nvSpPr>
        <p:spPr>
          <a:xfrm>
            <a:off x="9624042" y="4066989"/>
            <a:ext cx="12354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Increased Neurogenesis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926F626-394D-F9EE-559A-9CDE4356EE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241477">
            <a:off x="871491" y="4216933"/>
            <a:ext cx="1316647" cy="67549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D32F388-B8A5-17A7-C092-635C0B480B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0924" y="4836309"/>
            <a:ext cx="409575" cy="5238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1719A9F-7D0A-C4FE-3091-E02CD2DA7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795" y="4648469"/>
            <a:ext cx="392741" cy="79021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7DC8B9D-94ED-DF34-0CF3-3588A32E5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9261" y="4696759"/>
            <a:ext cx="432149" cy="723485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8FF6966C-A7F0-FB85-C0C2-B7F82EAA24C9}"/>
              </a:ext>
            </a:extLst>
          </p:cNvPr>
          <p:cNvSpPr txBox="1"/>
          <p:nvPr/>
        </p:nvSpPr>
        <p:spPr>
          <a:xfrm>
            <a:off x="3374623" y="4868179"/>
            <a:ext cx="12354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Organ mass changes</a:t>
            </a:r>
          </a:p>
        </p:txBody>
      </p:sp>
      <p:pic>
        <p:nvPicPr>
          <p:cNvPr id="69" name="Graphic 68" descr="Lightning bolt with solid fill">
            <a:extLst>
              <a:ext uri="{FF2B5EF4-FFF2-40B4-BE49-F238E27FC236}">
                <a16:creationId xmlns:a16="http://schemas.microsoft.com/office/drawing/2014/main" id="{4291A50D-0DA7-DD31-32EA-A6B4804281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531705">
            <a:off x="5131850" y="4932526"/>
            <a:ext cx="572466" cy="57246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853D1CF-E10F-A518-7BF5-AEA94790DB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54702" y="4766093"/>
            <a:ext cx="426118" cy="68231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B77936A-7609-44C5-C8FA-F8CDD143A4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241477">
            <a:off x="7209364" y="4233858"/>
            <a:ext cx="1316647" cy="675497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B46C76B8-0B23-02CA-8C1E-3A1F3882A754}"/>
              </a:ext>
            </a:extLst>
          </p:cNvPr>
          <p:cNvSpPr txBox="1"/>
          <p:nvPr/>
        </p:nvSpPr>
        <p:spPr>
          <a:xfrm>
            <a:off x="9708010" y="4964547"/>
            <a:ext cx="12354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No organ        mass changes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21304FF-C777-4CEB-0146-084347D42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550" y="4765178"/>
            <a:ext cx="438150" cy="88157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FC8DB3B-3C10-BFBA-9A08-16DAC4CE75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9398" y="4810672"/>
            <a:ext cx="472007" cy="79021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CBD1916-EDC5-C576-51DE-10260A7DB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586" y="4950951"/>
            <a:ext cx="4381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4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" grpId="0"/>
      <p:bldP spid="24" grpId="0" animBg="1"/>
      <p:bldP spid="25" grpId="0" animBg="1"/>
      <p:bldP spid="28" grpId="0" animBg="1"/>
      <p:bldP spid="40" grpId="0" animBg="1"/>
      <p:bldP spid="55" grpId="0" animBg="1"/>
      <p:bldP spid="56" grpId="0" animBg="1"/>
      <p:bldP spid="57" grpId="0" animBg="1"/>
      <p:bldP spid="54" grpId="0"/>
      <p:bldP spid="58" grpId="0"/>
      <p:bldP spid="59" grpId="0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1"/>
          <p:cNvSpPr txBox="1">
            <a:spLocks noGrp="1"/>
          </p:cNvSpPr>
          <p:nvPr>
            <p:ph type="title"/>
          </p:nvPr>
        </p:nvSpPr>
        <p:spPr>
          <a:xfrm>
            <a:off x="265553" y="185675"/>
            <a:ext cx="5257800" cy="24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Calibri"/>
              <a:buNone/>
            </a:pPr>
            <a:r>
              <a:rPr lang="en-US" sz="5100" dirty="0"/>
              <a:t>Acknowledgments </a:t>
            </a:r>
            <a:endParaRPr dirty="0"/>
          </a:p>
        </p:txBody>
      </p:sp>
      <p:sp>
        <p:nvSpPr>
          <p:cNvPr id="472" name="Google Shape;472;p41"/>
          <p:cNvSpPr txBox="1">
            <a:spLocks noGrp="1"/>
          </p:cNvSpPr>
          <p:nvPr>
            <p:ph sz="half" idx="1"/>
          </p:nvPr>
        </p:nvSpPr>
        <p:spPr>
          <a:xfrm>
            <a:off x="399182" y="1739777"/>
            <a:ext cx="5064300" cy="3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000" u="sng" dirty="0"/>
              <a:t>Robison Lab</a:t>
            </a:r>
            <a:endParaRPr sz="2000" dirty="0"/>
          </a:p>
          <a:p>
            <a:pPr marL="0" indent="0">
              <a:lnSpc>
                <a:spcPct val="104166"/>
              </a:lnSpc>
              <a:spcBef>
                <a:spcPts val="0"/>
              </a:spcBef>
              <a:buClr>
                <a:srgbClr val="FC9CE9"/>
              </a:buClr>
              <a:buSzPts val="2400"/>
              <a:buNone/>
            </a:pPr>
            <a:r>
              <a:rPr lang="en-US" sz="2000" dirty="0"/>
              <a:t>Zachary Lawrence</a:t>
            </a:r>
          </a:p>
          <a:p>
            <a:pPr marL="0" indent="0">
              <a:lnSpc>
                <a:spcPct val="104166"/>
              </a:lnSpc>
              <a:spcBef>
                <a:spcPts val="0"/>
              </a:spcBef>
              <a:buClr>
                <a:srgbClr val="FC9CE9"/>
              </a:buClr>
              <a:buSzPts val="2400"/>
              <a:buNone/>
            </a:pPr>
            <a:r>
              <a:rPr lang="en-US" sz="2000" dirty="0" err="1"/>
              <a:t>Shalet</a:t>
            </a:r>
            <a:r>
              <a:rPr lang="en-US" sz="2000" dirty="0"/>
              <a:t> James</a:t>
            </a:r>
          </a:p>
          <a:p>
            <a:pPr marL="0" indent="0">
              <a:lnSpc>
                <a:spcPct val="104166"/>
              </a:lnSpc>
              <a:spcBef>
                <a:spcPts val="0"/>
              </a:spcBef>
              <a:buClr>
                <a:srgbClr val="FC9CE9"/>
              </a:buClr>
              <a:buSzPts val="2400"/>
              <a:buNone/>
            </a:pPr>
            <a:r>
              <a:rPr lang="en-US" sz="2000" dirty="0" err="1"/>
              <a:t>Anshika</a:t>
            </a:r>
            <a:r>
              <a:rPr lang="en-US" sz="2000" dirty="0"/>
              <a:t> </a:t>
            </a:r>
            <a:r>
              <a:rPr lang="en-US" sz="2000" dirty="0" err="1"/>
              <a:t>Motiani</a:t>
            </a:r>
            <a:endParaRPr lang="en-US" sz="2000" dirty="0"/>
          </a:p>
          <a:p>
            <a:pPr marL="0" indent="0">
              <a:lnSpc>
                <a:spcPct val="104166"/>
              </a:lnSpc>
              <a:spcBef>
                <a:spcPts val="0"/>
              </a:spcBef>
              <a:buClr>
                <a:srgbClr val="FC9CE9"/>
              </a:buClr>
              <a:buSzPts val="2400"/>
              <a:buNone/>
            </a:pPr>
            <a:r>
              <a:rPr lang="en-US" sz="2000" dirty="0" err="1"/>
              <a:t>Divya</a:t>
            </a:r>
            <a:r>
              <a:rPr lang="en-US" sz="2000" dirty="0"/>
              <a:t> </a:t>
            </a:r>
            <a:r>
              <a:rPr lang="en-US" sz="2000" dirty="0" err="1"/>
              <a:t>Komandooru</a:t>
            </a:r>
            <a:endParaRPr lang="en-US" sz="2000" dirty="0"/>
          </a:p>
          <a:p>
            <a:pPr marL="0" indent="0">
              <a:lnSpc>
                <a:spcPct val="104166"/>
              </a:lnSpc>
              <a:spcBef>
                <a:spcPts val="0"/>
              </a:spcBef>
              <a:buClr>
                <a:srgbClr val="FC9CE9"/>
              </a:buClr>
              <a:buSzPts val="2400"/>
              <a:buNone/>
            </a:pPr>
            <a:r>
              <a:rPr lang="en-US" sz="2000" dirty="0" err="1"/>
              <a:t>Divya</a:t>
            </a:r>
            <a:r>
              <a:rPr lang="en-US" sz="2000" dirty="0"/>
              <a:t> </a:t>
            </a:r>
            <a:r>
              <a:rPr lang="en-US" sz="2000" dirty="0" err="1"/>
              <a:t>Papaiya</a:t>
            </a:r>
            <a:endParaRPr lang="en-US" sz="2000" dirty="0"/>
          </a:p>
          <a:p>
            <a:pPr marL="0" indent="0">
              <a:lnSpc>
                <a:spcPct val="104166"/>
              </a:lnSpc>
              <a:spcBef>
                <a:spcPts val="0"/>
              </a:spcBef>
              <a:buClr>
                <a:srgbClr val="FC9CE9"/>
              </a:buClr>
              <a:buSzPts val="2400"/>
              <a:buNone/>
            </a:pPr>
            <a:r>
              <a:rPr lang="en-US" sz="2000" dirty="0"/>
              <a:t>Ellie Wind</a:t>
            </a:r>
          </a:p>
          <a:p>
            <a:pPr marL="0" indent="0">
              <a:lnSpc>
                <a:spcPct val="104166"/>
              </a:lnSpc>
              <a:spcBef>
                <a:spcPts val="0"/>
              </a:spcBef>
              <a:buClr>
                <a:srgbClr val="FC9CE9"/>
              </a:buClr>
              <a:buSzPts val="2400"/>
              <a:buNone/>
            </a:pPr>
            <a:r>
              <a:rPr lang="en-US" sz="2000" dirty="0" err="1"/>
              <a:t>Maheen</a:t>
            </a:r>
            <a:r>
              <a:rPr lang="en-US" sz="2000" dirty="0"/>
              <a:t> Khan</a:t>
            </a:r>
          </a:p>
          <a:p>
            <a:pPr marL="0" indent="0">
              <a:lnSpc>
                <a:spcPct val="104166"/>
              </a:lnSpc>
              <a:spcBef>
                <a:spcPts val="0"/>
              </a:spcBef>
              <a:buClr>
                <a:srgbClr val="FC9CE9"/>
              </a:buClr>
              <a:buSzPts val="2400"/>
              <a:buNone/>
            </a:pPr>
            <a:r>
              <a:rPr lang="en-US" sz="2000" dirty="0"/>
              <a:t>Nitish </a:t>
            </a:r>
            <a:r>
              <a:rPr lang="en-US" sz="2000" dirty="0" err="1"/>
              <a:t>Dundigalla</a:t>
            </a:r>
            <a:endParaRPr lang="en-US" sz="2000" dirty="0"/>
          </a:p>
          <a:p>
            <a:pPr marL="0" indent="0">
              <a:lnSpc>
                <a:spcPct val="104166"/>
              </a:lnSpc>
              <a:spcBef>
                <a:spcPts val="0"/>
              </a:spcBef>
              <a:buClr>
                <a:srgbClr val="FC9CE9"/>
              </a:buClr>
              <a:buSzPts val="2400"/>
              <a:buNone/>
            </a:pPr>
            <a:r>
              <a:rPr lang="en-US" sz="2000" dirty="0"/>
              <a:t>Priyanka Prasanna</a:t>
            </a:r>
          </a:p>
          <a:p>
            <a:pPr marL="0" indent="0">
              <a:lnSpc>
                <a:spcPct val="104166"/>
              </a:lnSpc>
              <a:spcBef>
                <a:spcPts val="0"/>
              </a:spcBef>
              <a:buClr>
                <a:srgbClr val="FC9CE9"/>
              </a:buClr>
              <a:buSzPts val="2400"/>
              <a:buNone/>
            </a:pPr>
            <a:r>
              <a:rPr lang="en-US" sz="2000" dirty="0" err="1"/>
              <a:t>Smrithi</a:t>
            </a:r>
            <a:r>
              <a:rPr lang="en-US" sz="2000" dirty="0"/>
              <a:t> Mukund</a:t>
            </a:r>
          </a:p>
          <a:p>
            <a:pPr marL="0" indent="0">
              <a:lnSpc>
                <a:spcPct val="104166"/>
              </a:lnSpc>
              <a:spcBef>
                <a:spcPts val="0"/>
              </a:spcBef>
              <a:buClr>
                <a:srgbClr val="FC9CE9"/>
              </a:buClr>
              <a:buSzPts val="2400"/>
              <a:buNone/>
            </a:pPr>
            <a:r>
              <a:rPr lang="en-US" sz="2000" dirty="0" err="1"/>
              <a:t>Meha</a:t>
            </a:r>
            <a:r>
              <a:rPr lang="en-US" sz="2000" dirty="0"/>
              <a:t> </a:t>
            </a:r>
            <a:r>
              <a:rPr lang="en-US" sz="2000" dirty="0" err="1"/>
              <a:t>Pandaya</a:t>
            </a:r>
            <a:endParaRPr sz="2000" dirty="0"/>
          </a:p>
          <a:p>
            <a:pPr marL="0" lvl="0" indent="0" algn="l" rtl="0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2000" dirty="0">
              <a:highlight>
                <a:srgbClr val="FFFF00"/>
              </a:highlight>
            </a:endParaRPr>
          </a:p>
        </p:txBody>
      </p:sp>
      <p:sp>
        <p:nvSpPr>
          <p:cNvPr id="474" name="Google Shape;474;p41"/>
          <p:cNvSpPr txBox="1"/>
          <p:nvPr/>
        </p:nvSpPr>
        <p:spPr>
          <a:xfrm>
            <a:off x="8578696" y="1043867"/>
            <a:ext cx="3488381" cy="419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Collaborators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Robert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Speth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Benedict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Albensi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Narasimman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Gurusamy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Robert Smith</a:t>
            </a: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endParaRPr lang="en-US" sz="2000" kern="0" noProof="0" dirty="0">
              <a:solidFill>
                <a:srgbClr val="FFFFFF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NSU Vivarium staff</a:t>
            </a: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lang="en-US" sz="2000" kern="0" noProof="0" dirty="0">
                <a:solidFill>
                  <a:srgbClr val="FFFFFF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Dominique Ouimet</a:t>
            </a: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t>Sophia Gallus</a:t>
            </a: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lang="en-US" sz="2000" kern="0" noProof="0" dirty="0">
                <a:solidFill>
                  <a:srgbClr val="FFFFFF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Ale</a:t>
            </a:r>
            <a:r>
              <a:rPr lang="en-US" sz="2000" kern="0" dirty="0" err="1">
                <a:solidFill>
                  <a:srgbClr val="FFFFFF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xia</a:t>
            </a:r>
            <a:r>
              <a:rPr lang="en-US" sz="2000" kern="0" dirty="0">
                <a:solidFill>
                  <a:srgbClr val="FFFFFF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 </a:t>
            </a:r>
            <a:r>
              <a:rPr lang="en-US" sz="2000" kern="0" dirty="0" err="1">
                <a:solidFill>
                  <a:srgbClr val="FFFFFF"/>
                </a:solidFill>
                <a:latin typeface="Calibri" panose="020F0502020204030204"/>
                <a:ea typeface="Calibri"/>
                <a:cs typeface="Calibri"/>
                <a:sym typeface="Calibri"/>
              </a:rPr>
              <a:t>Hilber</a:t>
            </a:r>
            <a:endParaRPr lang="en-US" sz="2000" kern="0" dirty="0">
              <a:solidFill>
                <a:srgbClr val="FFFFFF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Calibri"/>
            </a:endParaRPr>
          </a:p>
        </p:txBody>
      </p:sp>
      <p:pic>
        <p:nvPicPr>
          <p:cNvPr id="475" name="Google Shape;475;p41" descr="AHA_LIW_K+R.jpg"/>
          <p:cNvPicPr preferRelativeResize="0"/>
          <p:nvPr/>
        </p:nvPicPr>
        <p:blipFill rotWithShape="1">
          <a:blip r:embed="rId3" cstate="print">
            <a:alphaModFix/>
          </a:blip>
          <a:srcRect b="21981"/>
          <a:stretch/>
        </p:blipFill>
        <p:spPr>
          <a:xfrm>
            <a:off x="5335075" y="5529296"/>
            <a:ext cx="1521850" cy="711691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1"/>
          <p:cNvSpPr txBox="1"/>
          <p:nvPr/>
        </p:nvSpPr>
        <p:spPr>
          <a:xfrm>
            <a:off x="444344" y="5529296"/>
            <a:ext cx="4191099" cy="1688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Funding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NSU – Startup Funds</a:t>
            </a: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NSU – PFRDG</a:t>
            </a: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NSU – COP Faculty Development Award</a:t>
            </a: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Am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erican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Heart Association</a:t>
            </a: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472;p41">
            <a:extLst>
              <a:ext uri="{FF2B5EF4-FFF2-40B4-BE49-F238E27FC236}">
                <a16:creationId xmlns:a16="http://schemas.microsoft.com/office/drawing/2014/main" id="{A1B9D374-3DF3-635A-9212-D9C85DE62206}"/>
              </a:ext>
            </a:extLst>
          </p:cNvPr>
          <p:cNvSpPr txBox="1">
            <a:spLocks/>
          </p:cNvSpPr>
          <p:nvPr/>
        </p:nvSpPr>
        <p:spPr>
          <a:xfrm>
            <a:off x="8578696" y="-1780333"/>
            <a:ext cx="5064300" cy="340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Speth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Lab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C9CE9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Natalia Noto (PhD Student)</a:t>
            </a: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C9CE9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Yazmin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Restropo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(Technician)</a:t>
            </a: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472;p41">
            <a:extLst>
              <a:ext uri="{FF2B5EF4-FFF2-40B4-BE49-F238E27FC236}">
                <a16:creationId xmlns:a16="http://schemas.microsoft.com/office/drawing/2014/main" id="{7C5880D3-441B-EA12-3BE3-684848525D4A}"/>
              </a:ext>
            </a:extLst>
          </p:cNvPr>
          <p:cNvSpPr txBox="1">
            <a:spLocks/>
          </p:cNvSpPr>
          <p:nvPr/>
        </p:nvSpPr>
        <p:spPr>
          <a:xfrm>
            <a:off x="4560888" y="3401765"/>
            <a:ext cx="3409099" cy="2427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Robison Lab (</a:t>
            </a: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contd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C9CE9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Vogel</a:t>
            </a: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C9CE9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Aishwarya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Muppoor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C9CE9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Blanche Tamiya</a:t>
            </a: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C9CE9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Kenania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Tisselin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C9CE9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Melanie Rojas</a:t>
            </a: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C9CE9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Victoria Pulido-Correa</a:t>
            </a: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C9CE9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Roshini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Bodicherla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C9CE9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Ariana Hernandez</a:t>
            </a: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C9CE9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Iliana Uribe</a:t>
            </a: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C9CE9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Nikhila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Paleati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C9CE9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Valeria Cohen</a:t>
            </a: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C9CE9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C9CE9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AFC19-6B7E-51E3-3B5A-50D0285A4AAE}"/>
              </a:ext>
            </a:extLst>
          </p:cNvPr>
          <p:cNvSpPr txBox="1"/>
          <p:nvPr/>
        </p:nvSpPr>
        <p:spPr>
          <a:xfrm>
            <a:off x="8518825" y="5167285"/>
            <a:ext cx="3409099" cy="1361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Calibri"/>
              </a:rPr>
              <a:t>Follow Me!!!:</a:t>
            </a: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Calibri"/>
              </a:rPr>
              <a:t>@LisaRobison86</a:t>
            </a: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endParaRPr kumimoji="0" lang="en-US" sz="800" b="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Calibri"/>
              </a:rPr>
              <a:t>Email:</a:t>
            </a:r>
          </a:p>
          <a:p>
            <a:pPr marL="0" marR="0" lvl="0" indent="0" algn="l" defTabSz="914400" rtl="0" eaLnBrk="1" fontAlgn="auto" latinLnBrk="0" hangingPunct="1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Calibri"/>
              </a:rPr>
              <a:t>lrobiso1@nsu.edu</a:t>
            </a:r>
          </a:p>
        </p:txBody>
      </p:sp>
    </p:spTree>
    <p:extLst>
      <p:ext uri="{BB962C8B-B14F-4D97-AF65-F5344CB8AC3E}">
        <p14:creationId xmlns:p14="http://schemas.microsoft.com/office/powerpoint/2010/main" val="122814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43"/>
          <p:cNvGrpSpPr/>
          <p:nvPr/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498" name="Google Shape;498;p43"/>
            <p:cNvSpPr/>
            <p:nvPr/>
          </p:nvSpPr>
          <p:spPr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43"/>
            <p:cNvSpPr/>
            <p:nvPr/>
          </p:nvSpPr>
          <p:spPr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490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" name="Google Shape;500;p43"/>
            <p:cNvSpPr/>
            <p:nvPr/>
          </p:nvSpPr>
          <p:spPr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01" name="Google Shape;501;p43"/>
          <p:cNvSpPr/>
          <p:nvPr/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02" name="Google Shape;502;p43"/>
          <p:cNvSpPr txBox="1"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alibri"/>
              <a:buNone/>
            </a:pPr>
            <a:r>
              <a:rPr lang="en-US" sz="8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419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686165D-AD70-0659-4D14-E638DF9B30AB}"/>
              </a:ext>
            </a:extLst>
          </p:cNvPr>
          <p:cNvSpPr/>
          <p:nvPr/>
        </p:nvSpPr>
        <p:spPr>
          <a:xfrm>
            <a:off x="264607" y="365405"/>
            <a:ext cx="3483792" cy="2978815"/>
          </a:xfrm>
          <a:prstGeom prst="roundRect">
            <a:avLst/>
          </a:prstGeom>
          <a:solidFill>
            <a:srgbClr val="0D04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C16A6-95BE-F945-CEFC-968FCE1099DE}"/>
              </a:ext>
            </a:extLst>
          </p:cNvPr>
          <p:cNvSpPr txBox="1"/>
          <p:nvPr/>
        </p:nvSpPr>
        <p:spPr>
          <a:xfrm>
            <a:off x="237801" y="359268"/>
            <a:ext cx="345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OUR TEAM</a:t>
            </a:r>
          </a:p>
        </p:txBody>
      </p:sp>
      <p:pic>
        <p:nvPicPr>
          <p:cNvPr id="1026" name="Picture 2" descr="Robert Speth and Michael Bader – Retraction Watch">
            <a:extLst>
              <a:ext uri="{FF2B5EF4-FFF2-40B4-BE49-F238E27FC236}">
                <a16:creationId xmlns:a16="http://schemas.microsoft.com/office/drawing/2014/main" id="{94D2D6A6-DD87-182C-FFD0-17D3BF576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2" r="10325" b="24900"/>
          <a:stretch/>
        </p:blipFill>
        <p:spPr bwMode="auto">
          <a:xfrm>
            <a:off x="4193784" y="3747297"/>
            <a:ext cx="1855076" cy="229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DD71E9-4FCB-8C40-BC1D-E0E9C2C8C2BE}"/>
              </a:ext>
            </a:extLst>
          </p:cNvPr>
          <p:cNvSpPr txBox="1"/>
          <p:nvPr/>
        </p:nvSpPr>
        <p:spPr>
          <a:xfrm>
            <a:off x="3977559" y="6077665"/>
            <a:ext cx="2184482" cy="603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Dr. Robert </a:t>
            </a:r>
            <a:r>
              <a:rPr lang="en-US" sz="1600" dirty="0" err="1"/>
              <a:t>Speth</a:t>
            </a:r>
            <a:endParaRPr lang="en-US" sz="1600" dirty="0"/>
          </a:p>
          <a:p>
            <a:pPr algn="ctr"/>
            <a:r>
              <a:rPr lang="en-US" sz="1600" dirty="0"/>
              <a:t>College of Pharmacy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97A2B5-EDD5-04F7-1F14-AA397A2DA2B7}"/>
              </a:ext>
            </a:extLst>
          </p:cNvPr>
          <p:cNvSpPr txBox="1"/>
          <p:nvPr/>
        </p:nvSpPr>
        <p:spPr>
          <a:xfrm>
            <a:off x="6124607" y="3697817"/>
            <a:ext cx="2002872" cy="2634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Neuroscience, Pharmacology, Cardiovascular </a:t>
            </a:r>
          </a:p>
          <a:p>
            <a:endParaRPr lang="en-US" sz="1600" dirty="0"/>
          </a:p>
          <a:p>
            <a:r>
              <a:rPr lang="en-US" sz="1600" dirty="0"/>
              <a:t>Renin-angiotensin system</a:t>
            </a:r>
          </a:p>
          <a:p>
            <a:endParaRPr lang="en-US" sz="1600" dirty="0"/>
          </a:p>
          <a:p>
            <a:r>
              <a:rPr lang="en-US" sz="1600" dirty="0"/>
              <a:t>Neurodegenerative diseases</a:t>
            </a:r>
          </a:p>
          <a:p>
            <a:endParaRPr lang="en-U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492E92-F963-26C1-C7EB-5CE279EDE952}"/>
              </a:ext>
            </a:extLst>
          </p:cNvPr>
          <p:cNvSpPr/>
          <p:nvPr/>
        </p:nvSpPr>
        <p:spPr>
          <a:xfrm>
            <a:off x="3995109" y="3549695"/>
            <a:ext cx="4077312" cy="3159246"/>
          </a:xfrm>
          <a:prstGeom prst="rect">
            <a:avLst/>
          </a:prstGeom>
          <a:noFill/>
          <a:ln>
            <a:solidFill>
              <a:srgbClr val="FF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028" name="Picture 4" descr="Dr. Benedict Albensi, PhD., BCMAS, CRQM - Intracell Research Group">
            <a:extLst>
              <a:ext uri="{FF2B5EF4-FFF2-40B4-BE49-F238E27FC236}">
                <a16:creationId xmlns:a16="http://schemas.microsoft.com/office/drawing/2014/main" id="{43D4F980-A68B-F896-861A-01E9A4028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r="7093"/>
          <a:stretch/>
        </p:blipFill>
        <p:spPr bwMode="auto">
          <a:xfrm>
            <a:off x="8311952" y="3762486"/>
            <a:ext cx="1962625" cy="224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17D6DB-7B3A-BA28-08A3-9AF49DAFD0CC}"/>
              </a:ext>
            </a:extLst>
          </p:cNvPr>
          <p:cNvSpPr txBox="1"/>
          <p:nvPr/>
        </p:nvSpPr>
        <p:spPr>
          <a:xfrm>
            <a:off x="8311952" y="6057616"/>
            <a:ext cx="1962625" cy="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Dr. Benedict </a:t>
            </a:r>
            <a:r>
              <a:rPr lang="en-US" sz="1600" dirty="0" err="1"/>
              <a:t>Albensi</a:t>
            </a:r>
            <a:endParaRPr lang="en-US" sz="1600" dirty="0"/>
          </a:p>
          <a:p>
            <a:pPr algn="ctr"/>
            <a:r>
              <a:rPr lang="en-US" sz="1600" dirty="0"/>
              <a:t>College of Pharmacy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1EBDF2-9BAA-758E-833A-F3AFF27987D9}"/>
              </a:ext>
            </a:extLst>
          </p:cNvPr>
          <p:cNvSpPr txBox="1"/>
          <p:nvPr/>
        </p:nvSpPr>
        <p:spPr>
          <a:xfrm>
            <a:off x="10402136" y="3608918"/>
            <a:ext cx="16425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/>
              <a:t>Neuroscience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Inflammation &amp; mitochondrial dysfunction in Alzheimer’s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Diet &amp; nutritional supplements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Sex differences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1E829C-9E03-7BB9-2052-C082D220B666}"/>
              </a:ext>
            </a:extLst>
          </p:cNvPr>
          <p:cNvSpPr/>
          <p:nvPr/>
        </p:nvSpPr>
        <p:spPr>
          <a:xfrm>
            <a:off x="8214788" y="3546572"/>
            <a:ext cx="3844574" cy="3159245"/>
          </a:xfrm>
          <a:prstGeom prst="rect">
            <a:avLst/>
          </a:prstGeom>
          <a:noFill/>
          <a:ln>
            <a:solidFill>
              <a:srgbClr val="0D0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032" name="Picture 8" descr="Microbial Cooperation Lab">
            <a:extLst>
              <a:ext uri="{FF2B5EF4-FFF2-40B4-BE49-F238E27FC236}">
                <a16:creationId xmlns:a16="http://schemas.microsoft.com/office/drawing/2014/main" id="{81FBA1F4-8193-5E0A-9A82-D5C7C002E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1" r="11799" b="21936"/>
          <a:stretch/>
        </p:blipFill>
        <p:spPr bwMode="auto">
          <a:xfrm>
            <a:off x="8334728" y="509153"/>
            <a:ext cx="1841488" cy="223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04B419-08D3-9624-2066-A97212E5FA9C}"/>
              </a:ext>
            </a:extLst>
          </p:cNvPr>
          <p:cNvSpPr txBox="1"/>
          <p:nvPr/>
        </p:nvSpPr>
        <p:spPr>
          <a:xfrm>
            <a:off x="8159605" y="2784547"/>
            <a:ext cx="2181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Dr. Robert Smith</a:t>
            </a:r>
          </a:p>
          <a:p>
            <a:pPr algn="ctr"/>
            <a:r>
              <a:rPr lang="en-US" sz="1600" dirty="0"/>
              <a:t>KPCOM (NSU MD)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46C440-85A2-5AD6-CCD5-B1DAD13FCAF4}"/>
              </a:ext>
            </a:extLst>
          </p:cNvPr>
          <p:cNvSpPr txBox="1"/>
          <p:nvPr/>
        </p:nvSpPr>
        <p:spPr>
          <a:xfrm>
            <a:off x="10320152" y="481240"/>
            <a:ext cx="173920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Microbiology</a:t>
            </a:r>
          </a:p>
          <a:p>
            <a:endParaRPr lang="en-US" sz="1600" dirty="0"/>
          </a:p>
          <a:p>
            <a:r>
              <a:rPr lang="en-US" sz="1600" dirty="0"/>
              <a:t>Microbial cooperation </a:t>
            </a:r>
          </a:p>
          <a:p>
            <a:endParaRPr lang="en-US" sz="1600" dirty="0"/>
          </a:p>
          <a:p>
            <a:r>
              <a:rPr lang="en-US" sz="1600" dirty="0"/>
              <a:t>Antibiotic resistance</a:t>
            </a:r>
          </a:p>
          <a:p>
            <a:endParaRPr lang="en-US" sz="1600" dirty="0"/>
          </a:p>
          <a:p>
            <a:r>
              <a:rPr lang="en-US" sz="1600" dirty="0"/>
              <a:t>Pathogenesis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8CF293-5C19-BE29-D787-D7774C887EE7}"/>
              </a:ext>
            </a:extLst>
          </p:cNvPr>
          <p:cNvSpPr/>
          <p:nvPr/>
        </p:nvSpPr>
        <p:spPr>
          <a:xfrm>
            <a:off x="8214787" y="314181"/>
            <a:ext cx="3829859" cy="3090193"/>
          </a:xfrm>
          <a:prstGeom prst="rect">
            <a:avLst/>
          </a:prstGeom>
          <a:noFill/>
          <a:ln>
            <a:solidFill>
              <a:srgbClr val="FFA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inkfong's Baby Shark Joins the Nickelodeon Family | Business Wire">
            <a:extLst>
              <a:ext uri="{FF2B5EF4-FFF2-40B4-BE49-F238E27FC236}">
                <a16:creationId xmlns:a16="http://schemas.microsoft.com/office/drawing/2014/main" id="{102DA438-4044-9375-712A-193F5C6EE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t="10506" r="17774" b="8500"/>
          <a:stretch/>
        </p:blipFill>
        <p:spPr bwMode="auto">
          <a:xfrm flipH="1">
            <a:off x="608937" y="821512"/>
            <a:ext cx="2854341" cy="23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phic 25" descr="Glasses with solid fill">
            <a:extLst>
              <a:ext uri="{FF2B5EF4-FFF2-40B4-BE49-F238E27FC236}">
                <a16:creationId xmlns:a16="http://schemas.microsoft.com/office/drawing/2014/main" id="{085EF9A7-0E00-914C-35A2-9AFEAF8405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55307" y="1665427"/>
            <a:ext cx="703898" cy="703898"/>
          </a:xfrm>
          <a:prstGeom prst="rect">
            <a:avLst/>
          </a:prstGeom>
        </p:spPr>
      </p:pic>
      <p:pic>
        <p:nvPicPr>
          <p:cNvPr id="27" name="Graphic 26" descr="Glasses with solid fill">
            <a:extLst>
              <a:ext uri="{FF2B5EF4-FFF2-40B4-BE49-F238E27FC236}">
                <a16:creationId xmlns:a16="http://schemas.microsoft.com/office/drawing/2014/main" id="{8B6A3C8B-6916-0371-E93A-5BA0F82166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339750">
            <a:off x="1997928" y="967182"/>
            <a:ext cx="803165" cy="803165"/>
          </a:xfrm>
          <a:prstGeom prst="rect">
            <a:avLst/>
          </a:prstGeom>
        </p:spPr>
      </p:pic>
      <p:pic>
        <p:nvPicPr>
          <p:cNvPr id="29" name="Graphic 28" descr="Moustache with solid fill">
            <a:extLst>
              <a:ext uri="{FF2B5EF4-FFF2-40B4-BE49-F238E27FC236}">
                <a16:creationId xmlns:a16="http://schemas.microsoft.com/office/drawing/2014/main" id="{7F740E12-FA8C-86DC-7812-F9281C6A7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3312" y="1152271"/>
            <a:ext cx="825640" cy="82564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E292849-DF12-CCE1-0471-1CF9E1367D68}"/>
              </a:ext>
            </a:extLst>
          </p:cNvPr>
          <p:cNvSpPr/>
          <p:nvPr/>
        </p:nvSpPr>
        <p:spPr>
          <a:xfrm>
            <a:off x="628991" y="818354"/>
            <a:ext cx="404130" cy="544188"/>
          </a:xfrm>
          <a:prstGeom prst="rect">
            <a:avLst/>
          </a:prstGeom>
          <a:solidFill>
            <a:srgbClr val="66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Narasimman Gurusamy - Assistant Professor - Nova Southeastern University-  College of Pharmacy | LinkedIn">
            <a:extLst>
              <a:ext uri="{FF2B5EF4-FFF2-40B4-BE49-F238E27FC236}">
                <a16:creationId xmlns:a16="http://schemas.microsoft.com/office/drawing/2014/main" id="{7BB76E16-C299-C4D6-7CB1-A78777E05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3" r="10584" b="572"/>
          <a:stretch/>
        </p:blipFill>
        <p:spPr bwMode="auto">
          <a:xfrm>
            <a:off x="4161286" y="398219"/>
            <a:ext cx="1923089" cy="234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7BF5B4-A2D8-067C-194B-52119F9A7CD5}"/>
              </a:ext>
            </a:extLst>
          </p:cNvPr>
          <p:cNvSpPr txBox="1"/>
          <p:nvPr/>
        </p:nvSpPr>
        <p:spPr>
          <a:xfrm>
            <a:off x="4003450" y="2755945"/>
            <a:ext cx="245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Dr. </a:t>
            </a:r>
            <a:r>
              <a:rPr lang="en-US" sz="1600" dirty="0" err="1"/>
              <a:t>Narasimman</a:t>
            </a:r>
            <a:r>
              <a:rPr lang="en-US" sz="1600" dirty="0"/>
              <a:t> </a:t>
            </a:r>
            <a:r>
              <a:rPr lang="en-US" sz="1600" dirty="0" err="1"/>
              <a:t>Gurusamy</a:t>
            </a:r>
            <a:endParaRPr lang="en-US" sz="1600" dirty="0"/>
          </a:p>
          <a:p>
            <a:pPr algn="ctr"/>
            <a:r>
              <a:rPr lang="en-US" sz="1600" dirty="0"/>
              <a:t>College of Pharmacy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E0C572-0898-C0A6-1C02-24DB5FD1E370}"/>
              </a:ext>
            </a:extLst>
          </p:cNvPr>
          <p:cNvSpPr txBox="1"/>
          <p:nvPr/>
        </p:nvSpPr>
        <p:spPr>
          <a:xfrm>
            <a:off x="6227744" y="542080"/>
            <a:ext cx="18420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Cardiovascular Science</a:t>
            </a:r>
          </a:p>
          <a:p>
            <a:endParaRPr lang="en-US" sz="1600" dirty="0"/>
          </a:p>
          <a:p>
            <a:r>
              <a:rPr lang="en-US" sz="1600" dirty="0"/>
              <a:t>Cardiac diseases</a:t>
            </a:r>
          </a:p>
          <a:p>
            <a:endParaRPr lang="en-US" sz="1600" dirty="0"/>
          </a:p>
          <a:p>
            <a:r>
              <a:rPr lang="en-US" sz="1600" dirty="0"/>
              <a:t>Epigenetics</a:t>
            </a:r>
          </a:p>
          <a:p>
            <a:endParaRPr lang="en-US" sz="1600" dirty="0"/>
          </a:p>
          <a:p>
            <a:r>
              <a:rPr lang="en-US" sz="1600" dirty="0"/>
              <a:t>Autophagy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7CADF0-1CB7-64D3-AF77-FB7F00538A9B}"/>
              </a:ext>
            </a:extLst>
          </p:cNvPr>
          <p:cNvSpPr/>
          <p:nvPr/>
        </p:nvSpPr>
        <p:spPr>
          <a:xfrm>
            <a:off x="3994297" y="307347"/>
            <a:ext cx="4056339" cy="3090193"/>
          </a:xfrm>
          <a:prstGeom prst="rect">
            <a:avLst/>
          </a:prstGeom>
          <a:noFill/>
          <a:ln>
            <a:solidFill>
              <a:srgbClr val="A6D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Explosion: 14 Points 30">
            <a:extLst>
              <a:ext uri="{FF2B5EF4-FFF2-40B4-BE49-F238E27FC236}">
                <a16:creationId xmlns:a16="http://schemas.microsoft.com/office/drawing/2014/main" id="{1473CE9F-AA0D-9B8D-511A-2A5C480C6BD7}"/>
              </a:ext>
            </a:extLst>
          </p:cNvPr>
          <p:cNvSpPr/>
          <p:nvPr/>
        </p:nvSpPr>
        <p:spPr>
          <a:xfrm rot="1528077">
            <a:off x="7038161" y="2621685"/>
            <a:ext cx="876033" cy="740645"/>
          </a:xfrm>
          <a:prstGeom prst="irregularSeal2">
            <a:avLst/>
          </a:prstGeom>
          <a:solidFill>
            <a:srgbClr val="0D04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860537-1482-4854-F7A2-37E3A68A2322}"/>
              </a:ext>
            </a:extLst>
          </p:cNvPr>
          <p:cNvSpPr txBox="1"/>
          <p:nvPr/>
        </p:nvSpPr>
        <p:spPr>
          <a:xfrm>
            <a:off x="6972882" y="2758023"/>
            <a:ext cx="884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UP </a:t>
            </a:r>
          </a:p>
          <a:p>
            <a:pPr algn="ctr"/>
            <a:r>
              <a:rPr lang="en-US" sz="1200" b="1" dirty="0"/>
              <a:t>NEXT!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672672-E6C0-916E-AC2F-0E6ACEC30095}"/>
              </a:ext>
            </a:extLst>
          </p:cNvPr>
          <p:cNvSpPr txBox="1"/>
          <p:nvPr/>
        </p:nvSpPr>
        <p:spPr>
          <a:xfrm>
            <a:off x="1739620" y="2280989"/>
            <a:ext cx="65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Bob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265D8C-7348-C41B-EF8B-8C0E61E255E6}"/>
              </a:ext>
            </a:extLst>
          </p:cNvPr>
          <p:cNvSpPr txBox="1"/>
          <p:nvPr/>
        </p:nvSpPr>
        <p:spPr>
          <a:xfrm>
            <a:off x="983218" y="2339044"/>
            <a:ext cx="65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Lisa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CEDCA1-A9D1-F337-1DEB-D78B11686507}"/>
              </a:ext>
            </a:extLst>
          </p:cNvPr>
          <p:cNvSpPr txBox="1"/>
          <p:nvPr/>
        </p:nvSpPr>
        <p:spPr>
          <a:xfrm>
            <a:off x="2496022" y="2344029"/>
            <a:ext cx="65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Ben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FDDAE2-3C52-2184-0307-86D402CB3E53}"/>
              </a:ext>
            </a:extLst>
          </p:cNvPr>
          <p:cNvSpPr txBox="1"/>
          <p:nvPr/>
        </p:nvSpPr>
        <p:spPr>
          <a:xfrm>
            <a:off x="2715959" y="907556"/>
            <a:ext cx="65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Rob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8AF5DC-DC33-2CC3-DEA2-E662012892B0}"/>
              </a:ext>
            </a:extLst>
          </p:cNvPr>
          <p:cNvSpPr txBox="1"/>
          <p:nvPr/>
        </p:nvSpPr>
        <p:spPr>
          <a:xfrm>
            <a:off x="565709" y="895522"/>
            <a:ext cx="77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Naras</a:t>
            </a:r>
          </a:p>
        </p:txBody>
      </p:sp>
      <p:pic>
        <p:nvPicPr>
          <p:cNvPr id="6" name="Picture 5" descr="A picture containing person, person, window&#10;&#10;Description automatically generated">
            <a:extLst>
              <a:ext uri="{FF2B5EF4-FFF2-40B4-BE49-F238E27FC236}">
                <a16:creationId xmlns:a16="http://schemas.microsoft.com/office/drawing/2014/main" id="{DFD52A48-FC2D-D3F6-A5C6-B4082CD7DF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/>
        </p:blipFill>
        <p:spPr>
          <a:xfrm>
            <a:off x="316350" y="3670931"/>
            <a:ext cx="1876899" cy="2323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EE39D0-775E-60FF-1988-87A038899016}"/>
              </a:ext>
            </a:extLst>
          </p:cNvPr>
          <p:cNvSpPr txBox="1"/>
          <p:nvPr/>
        </p:nvSpPr>
        <p:spPr>
          <a:xfrm>
            <a:off x="258583" y="6066326"/>
            <a:ext cx="1972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Dr. Lisa Robison</a:t>
            </a:r>
          </a:p>
          <a:p>
            <a:pPr algn="ctr"/>
            <a:r>
              <a:rPr lang="en-US" sz="1600" dirty="0"/>
              <a:t>College of Psychology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785044-0DE8-82B2-6E27-173C237F3616}"/>
              </a:ext>
            </a:extLst>
          </p:cNvPr>
          <p:cNvSpPr txBox="1"/>
          <p:nvPr/>
        </p:nvSpPr>
        <p:spPr>
          <a:xfrm>
            <a:off x="2168676" y="3749609"/>
            <a:ext cx="17624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Behavioral Neuroscience</a:t>
            </a:r>
          </a:p>
          <a:p>
            <a:endParaRPr lang="en-US" sz="1600" dirty="0"/>
          </a:p>
          <a:p>
            <a:r>
              <a:rPr lang="en-US" sz="1600" dirty="0"/>
              <a:t>Lifestyle factors + repurposing drugs for dementia</a:t>
            </a:r>
          </a:p>
          <a:p>
            <a:endParaRPr lang="en-US" sz="1600" dirty="0"/>
          </a:p>
          <a:p>
            <a:r>
              <a:rPr lang="en-US" sz="1600" dirty="0"/>
              <a:t>Sex differences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1E62C6-BCE2-7E1E-4C4D-67E114E26B35}"/>
              </a:ext>
            </a:extLst>
          </p:cNvPr>
          <p:cNvSpPr/>
          <p:nvPr/>
        </p:nvSpPr>
        <p:spPr>
          <a:xfrm>
            <a:off x="206260" y="3552180"/>
            <a:ext cx="3621708" cy="3159246"/>
          </a:xfrm>
          <a:prstGeom prst="rect">
            <a:avLst/>
          </a:prstGeom>
          <a:noFill/>
          <a:ln>
            <a:solidFill>
              <a:srgbClr val="FF4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4312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20" grpId="0"/>
      <p:bldP spid="19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0EFBD-6527-0519-72FE-497028BB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Dementia risk factors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8E6672-3690-4701-AFD6-5AB3B9370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651" y="1965256"/>
            <a:ext cx="6242149" cy="4375219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5D979AB-88F7-8E44-03B5-1607AD801C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150504"/>
              </p:ext>
            </p:extLst>
          </p:nvPr>
        </p:nvGraphicFramePr>
        <p:xfrm>
          <a:off x="-949570" y="1953534"/>
          <a:ext cx="7045569" cy="452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669642-7BD3-727F-5D67-B45B70D6BF24}"/>
              </a:ext>
            </a:extLst>
          </p:cNvPr>
          <p:cNvCxnSpPr/>
          <p:nvPr/>
        </p:nvCxnSpPr>
        <p:spPr>
          <a:xfrm>
            <a:off x="926123" y="1477107"/>
            <a:ext cx="10427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F896803-EB58-1BAE-038F-428A2B0D1234}"/>
              </a:ext>
            </a:extLst>
          </p:cNvPr>
          <p:cNvSpPr/>
          <p:nvPr/>
        </p:nvSpPr>
        <p:spPr>
          <a:xfrm>
            <a:off x="6611815" y="4712676"/>
            <a:ext cx="1711570" cy="118403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E86CC6B-6CFA-D4D8-DE27-D66594EADD53}"/>
              </a:ext>
            </a:extLst>
          </p:cNvPr>
          <p:cNvSpPr/>
          <p:nvPr/>
        </p:nvSpPr>
        <p:spPr>
          <a:xfrm>
            <a:off x="9642230" y="3798276"/>
            <a:ext cx="1711570" cy="118403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AC2DA1-8C42-E5FD-3FD2-A635CF246178}"/>
              </a:ext>
            </a:extLst>
          </p:cNvPr>
          <p:cNvSpPr/>
          <p:nvPr/>
        </p:nvSpPr>
        <p:spPr>
          <a:xfrm>
            <a:off x="8094252" y="1953534"/>
            <a:ext cx="1711570" cy="118403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2FE815-471F-4861-7FEA-9538D98A83AE}"/>
              </a:ext>
            </a:extLst>
          </p:cNvPr>
          <p:cNvSpPr/>
          <p:nvPr/>
        </p:nvSpPr>
        <p:spPr>
          <a:xfrm>
            <a:off x="5111651" y="1874007"/>
            <a:ext cx="1711570" cy="118403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27BD254-CCE9-668F-93C3-56E9561B2446}"/>
              </a:ext>
            </a:extLst>
          </p:cNvPr>
          <p:cNvSpPr/>
          <p:nvPr/>
        </p:nvSpPr>
        <p:spPr>
          <a:xfrm>
            <a:off x="5090870" y="2890047"/>
            <a:ext cx="1711570" cy="118403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8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22867-F0DD-4AA8-BA2F-19B04EB7C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842" y="1469559"/>
            <a:ext cx="6350805" cy="3851742"/>
          </a:xfrm>
        </p:spPr>
        <p:txBody>
          <a:bodyPr>
            <a:noAutofit/>
          </a:bodyPr>
          <a:lstStyle/>
          <a:p>
            <a:r>
              <a:rPr lang="en-US" sz="10600" dirty="0">
                <a:solidFill>
                  <a:schemeClr val="tx2"/>
                </a:solidFill>
              </a:rPr>
              <a:t>~2/3 </a:t>
            </a:r>
            <a:br>
              <a:rPr lang="en-US" sz="10600" dirty="0">
                <a:solidFill>
                  <a:schemeClr val="tx2"/>
                </a:solidFill>
              </a:rPr>
            </a:br>
            <a:r>
              <a:rPr lang="en-US" sz="3200" dirty="0">
                <a:solidFill>
                  <a:schemeClr val="tx2"/>
                </a:solidFill>
              </a:rPr>
              <a:t>of AD patients are women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sz="3200" dirty="0">
                <a:solidFill>
                  <a:schemeClr val="tx2"/>
                </a:solidFill>
              </a:rPr>
              <a:t>	</a:t>
            </a:r>
            <a:br>
              <a:rPr lang="en-US" sz="2400" i="1" dirty="0">
                <a:solidFill>
                  <a:schemeClr val="tx2"/>
                </a:solidFill>
              </a:rPr>
            </a:br>
            <a:br>
              <a:rPr lang="en-US" sz="2000" dirty="0">
                <a:solidFill>
                  <a:srgbClr val="7030A0"/>
                </a:solidFill>
              </a:rPr>
            </a:b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1" y="6427113"/>
            <a:ext cx="70031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Alzheimer's disease Facts and Figures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2018, 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Brun et al (1986)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Annals of Neurology, </a:t>
            </a:r>
            <a:r>
              <a:rPr kumimoji="0" lang="en-US" sz="11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Fernando et al (2004)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 of Neurological Sciences,  </a:t>
            </a:r>
            <a:r>
              <a:rPr kumimoji="0" lang="en-US" sz="11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Beam, et al (2018) 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Journal of Alzheimer's disease, 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Nebel et al (2018)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Alzheimer’s &amp; Dementia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EE21DCD-7C48-4F23-A3B0-9FF913F47D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8801517"/>
              </p:ext>
            </p:extLst>
          </p:nvPr>
        </p:nvGraphicFramePr>
        <p:xfrm>
          <a:off x="-487119" y="1710024"/>
          <a:ext cx="7003142" cy="432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2293E64-F5FC-4C77-8BD3-DAFB4409D91B}"/>
              </a:ext>
            </a:extLst>
          </p:cNvPr>
          <p:cNvSpPr txBox="1"/>
          <p:nvPr/>
        </p:nvSpPr>
        <p:spPr>
          <a:xfrm>
            <a:off x="1843430" y="4568139"/>
            <a:ext cx="1709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Women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37920-EA29-4F20-959C-6A777AFA68C8}"/>
              </a:ext>
            </a:extLst>
          </p:cNvPr>
          <p:cNvSpPr txBox="1"/>
          <p:nvPr/>
        </p:nvSpPr>
        <p:spPr>
          <a:xfrm>
            <a:off x="3552487" y="3040732"/>
            <a:ext cx="1357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7C64B8-867D-4098-866B-70ACE53D546A}"/>
              </a:ext>
            </a:extLst>
          </p:cNvPr>
          <p:cNvSpPr txBox="1">
            <a:spLocks/>
          </p:cNvSpPr>
          <p:nvPr/>
        </p:nvSpPr>
        <p:spPr>
          <a:xfrm>
            <a:off x="699603" y="2445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Importance of sex as a biological variable in dementia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53B902-AB6C-4301-BEC3-B77D97320C6B}"/>
              </a:ext>
            </a:extLst>
          </p:cNvPr>
          <p:cNvCxnSpPr>
            <a:cxnSpLocks/>
          </p:cNvCxnSpPr>
          <p:nvPr/>
        </p:nvCxnSpPr>
        <p:spPr>
          <a:xfrm>
            <a:off x="889281" y="1441629"/>
            <a:ext cx="1031996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DF9895A-A0B0-49DE-AE8E-2EF48DD745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61" t="22475" r="33296" b="22895"/>
          <a:stretch/>
        </p:blipFill>
        <p:spPr>
          <a:xfrm>
            <a:off x="5970103" y="4132005"/>
            <a:ext cx="2438400" cy="19993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CBA9B7-BAED-4A27-B0A9-1588399B2CC4}"/>
              </a:ext>
            </a:extLst>
          </p:cNvPr>
          <p:cNvSpPr txBox="1"/>
          <p:nvPr/>
        </p:nvSpPr>
        <p:spPr>
          <a:xfrm>
            <a:off x="8505244" y="4341835"/>
            <a:ext cx="33130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↑ risk factors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Incidence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vs. Influence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55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4C364-706B-5695-B5A0-9EC24D2C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HF diet/ metabolic disease impairs the brain and behavior</a:t>
            </a:r>
          </a:p>
        </p:txBody>
      </p:sp>
      <p:pic>
        <p:nvPicPr>
          <p:cNvPr id="7" name="Picture 6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904D67F9-AFC4-170E-73CA-5E8F0877D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249535"/>
            <a:ext cx="6780700" cy="435660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DB047DC1-EC8B-2311-F0AB-BEC145EE1176}"/>
              </a:ext>
            </a:extLst>
          </p:cNvPr>
          <p:cNvSpPr/>
          <p:nvPr/>
        </p:nvSpPr>
        <p:spPr>
          <a:xfrm rot="18022432">
            <a:off x="5320999" y="4258326"/>
            <a:ext cx="1279981" cy="322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Gender with solid fill">
            <a:extLst>
              <a:ext uri="{FF2B5EF4-FFF2-40B4-BE49-F238E27FC236}">
                <a16:creationId xmlns:a16="http://schemas.microsoft.com/office/drawing/2014/main" id="{C6DC478E-0C92-3CC9-4231-BA55B78F5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1029" y="51489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8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0C00D-3F88-52B4-DDE5-1C3624D6D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980" y="1971326"/>
            <a:ext cx="29845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Sex differences in response to HF diet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72CFCB-5C47-F818-1FE1-4590E8B56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450" y="774958"/>
            <a:ext cx="7474120" cy="52318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CE51B4-80D6-C7BB-100B-0025FE06BDB5}"/>
              </a:ext>
            </a:extLst>
          </p:cNvPr>
          <p:cNvSpPr txBox="1"/>
          <p:nvPr/>
        </p:nvSpPr>
        <p:spPr>
          <a:xfrm>
            <a:off x="9357360" y="1772501"/>
            <a:ext cx="223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(Robison et al., 2019)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200A7B-FEDE-6F2A-426C-D287388461EB}"/>
              </a:ext>
            </a:extLst>
          </p:cNvPr>
          <p:cNvSpPr txBox="1"/>
          <p:nvPr/>
        </p:nvSpPr>
        <p:spPr>
          <a:xfrm>
            <a:off x="9326880" y="3048313"/>
            <a:ext cx="223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(Robison et al., 2022)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67E1A-DE39-2333-AF87-C002045E8D70}"/>
              </a:ext>
            </a:extLst>
          </p:cNvPr>
          <p:cNvSpPr txBox="1"/>
          <p:nvPr/>
        </p:nvSpPr>
        <p:spPr>
          <a:xfrm>
            <a:off x="9367520" y="4154510"/>
            <a:ext cx="223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(Robison et al., 2019)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96A573-D988-9AFD-2A73-1C3952156A9A}"/>
              </a:ext>
            </a:extLst>
          </p:cNvPr>
          <p:cNvSpPr txBox="1"/>
          <p:nvPr/>
        </p:nvSpPr>
        <p:spPr>
          <a:xfrm>
            <a:off x="9357360" y="5312778"/>
            <a:ext cx="223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(Robison et al., 2019)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8EBF6-95C2-1B90-4F7A-C5DF72030155}"/>
              </a:ext>
            </a:extLst>
          </p:cNvPr>
          <p:cNvSpPr txBox="1"/>
          <p:nvPr/>
        </p:nvSpPr>
        <p:spPr>
          <a:xfrm>
            <a:off x="9357360" y="5499661"/>
            <a:ext cx="1483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</a:schemeClr>
                </a:solidFill>
              </a:rPr>
              <a:t>(unpublished data)</a:t>
            </a:r>
          </a:p>
        </p:txBody>
      </p:sp>
    </p:spTree>
    <p:extLst>
      <p:ext uri="{BB962C8B-B14F-4D97-AF65-F5344CB8AC3E}">
        <p14:creationId xmlns:p14="http://schemas.microsoft.com/office/powerpoint/2010/main" val="98849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F96F5-2155-EB1E-34B8-8980DAA6B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Ketogenic diet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54C51-F9C5-D120-9A45-891418C2A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876" y="444660"/>
            <a:ext cx="3889967" cy="3101180"/>
          </a:xfrm>
          <a:prstGeom prst="rect">
            <a:avLst/>
          </a:prstGeom>
        </p:spPr>
      </p:pic>
      <p:pic>
        <p:nvPicPr>
          <p:cNvPr id="4102" name="Picture 6" descr="What Is The Keto Diet? - Sweet As Honey">
            <a:extLst>
              <a:ext uri="{FF2B5EF4-FFF2-40B4-BE49-F238E27FC236}">
                <a16:creationId xmlns:a16="http://schemas.microsoft.com/office/drawing/2014/main" id="{8C65CCF6-CD35-00F6-CB7B-A70C3F223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6"/>
          <a:stretch/>
        </p:blipFill>
        <p:spPr bwMode="auto">
          <a:xfrm>
            <a:off x="4206240" y="3917986"/>
            <a:ext cx="1838960" cy="235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What Is The Keto Diet? - Sweet As Honey">
            <a:extLst>
              <a:ext uri="{FF2B5EF4-FFF2-40B4-BE49-F238E27FC236}">
                <a16:creationId xmlns:a16="http://schemas.microsoft.com/office/drawing/2014/main" id="{830404DC-6C4E-0AE0-C1EF-BAF55378C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334"/>
          <a:stretch/>
        </p:blipFill>
        <p:spPr bwMode="auto">
          <a:xfrm>
            <a:off x="6188773" y="3917986"/>
            <a:ext cx="1674941" cy="235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493ECDE9-8487-76CF-5C7B-808C0827D8F5}"/>
              </a:ext>
            </a:extLst>
          </p:cNvPr>
          <p:cNvSpPr/>
          <p:nvPr/>
        </p:nvSpPr>
        <p:spPr>
          <a:xfrm rot="14547190">
            <a:off x="6958212" y="4307564"/>
            <a:ext cx="1202176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72AE5278-7EA0-48A4-889D-C6AB69709FAC}"/>
              </a:ext>
            </a:extLst>
          </p:cNvPr>
          <p:cNvSpPr/>
          <p:nvPr/>
        </p:nvSpPr>
        <p:spPr>
          <a:xfrm rot="14547190">
            <a:off x="5029826" y="4198061"/>
            <a:ext cx="955170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33F2D66-6963-5674-B799-CE05D4C73B78}"/>
              </a:ext>
            </a:extLst>
          </p:cNvPr>
          <p:cNvSpPr/>
          <p:nvPr/>
        </p:nvSpPr>
        <p:spPr>
          <a:xfrm>
            <a:off x="7849915" y="1676644"/>
            <a:ext cx="1054425" cy="581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3AABAD-860A-522F-18A9-14C90D91CA33}"/>
              </a:ext>
            </a:extLst>
          </p:cNvPr>
          <p:cNvSpPr txBox="1"/>
          <p:nvPr/>
        </p:nvSpPr>
        <p:spPr>
          <a:xfrm>
            <a:off x="9160925" y="1384368"/>
            <a:ext cx="33130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Metabolic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disease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CADCC67-19E2-7A1E-07A4-A3B6D2CC8F2C}"/>
              </a:ext>
            </a:extLst>
          </p:cNvPr>
          <p:cNvSpPr/>
          <p:nvPr/>
        </p:nvSpPr>
        <p:spPr>
          <a:xfrm rot="5400000">
            <a:off x="8896395" y="1676642"/>
            <a:ext cx="1054425" cy="581244"/>
          </a:xfrm>
          <a:prstGeom prst="rightArrow">
            <a:avLst/>
          </a:prstGeom>
          <a:solidFill>
            <a:srgbClr val="6B6A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2B3FABC5-3BA2-CF33-9660-B2DF23582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724" y="3917986"/>
            <a:ext cx="3127768" cy="235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3CCFCAAA-7A6D-CA92-A3D8-86B69B7A1146}"/>
              </a:ext>
            </a:extLst>
          </p:cNvPr>
          <p:cNvSpPr/>
          <p:nvPr/>
        </p:nvSpPr>
        <p:spPr>
          <a:xfrm>
            <a:off x="7992695" y="4847456"/>
            <a:ext cx="731955" cy="423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7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0C00D-3F88-52B4-DDE5-1C3624D6D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980" y="1971326"/>
            <a:ext cx="29845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Experiment overview + timeline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76C34-0DDC-E25C-1BCB-72983D2E9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084" y="838719"/>
            <a:ext cx="5350025" cy="2102806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Objective: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To compare the effects of long-term consumption of a high-fat and translationally relevant ketogenic diet to a low-fat control diet in adult male and female mice.</a:t>
            </a:r>
          </a:p>
        </p:txBody>
      </p:sp>
      <p:pic>
        <p:nvPicPr>
          <p:cNvPr id="4" name="Picture 178" descr="A picture containing text, mammal&#10;&#10;Description automatically generated">
            <a:extLst>
              <a:ext uri="{FF2B5EF4-FFF2-40B4-BE49-F238E27FC236}">
                <a16:creationId xmlns:a16="http://schemas.microsoft.com/office/drawing/2014/main" id="{4E867E4E-E89E-447F-D90B-5D965EA4A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505" y="838717"/>
            <a:ext cx="2006328" cy="2102807"/>
          </a:xfrm>
          <a:prstGeom prst="rect">
            <a:avLst/>
          </a:prstGeom>
        </p:spPr>
      </p:pic>
      <p:pic>
        <p:nvPicPr>
          <p:cNvPr id="5" name="Picture 47" descr="Chart, pie chart&#10;&#10;Description automatically generated">
            <a:extLst>
              <a:ext uri="{FF2B5EF4-FFF2-40B4-BE49-F238E27FC236}">
                <a16:creationId xmlns:a16="http://schemas.microsoft.com/office/drawing/2014/main" id="{A356A3B7-4DE0-BDA3-BD5E-622CA0011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084" y="3439391"/>
            <a:ext cx="7630749" cy="2842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9D401C-ABE0-8CE8-78A9-381CB8DF0D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9" t="13297" r="10607"/>
          <a:stretch/>
        </p:blipFill>
        <p:spPr>
          <a:xfrm>
            <a:off x="1211672" y="4161474"/>
            <a:ext cx="2186155" cy="1723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C524C6-FE8D-5D2E-7009-AC57435B02B8}"/>
              </a:ext>
            </a:extLst>
          </p:cNvPr>
          <p:cNvSpPr txBox="1"/>
          <p:nvPr/>
        </p:nvSpPr>
        <p:spPr>
          <a:xfrm>
            <a:off x="577896" y="5885393"/>
            <a:ext cx="3499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Shalet</a:t>
            </a:r>
            <a:r>
              <a:rPr lang="en-US" dirty="0"/>
              <a:t> James &amp; Zachary Lawrence</a:t>
            </a:r>
          </a:p>
          <a:p>
            <a:pPr algn="ctr"/>
            <a:r>
              <a:rPr lang="en-US" dirty="0"/>
              <a:t>Honors thesis students</a:t>
            </a:r>
          </a:p>
        </p:txBody>
      </p:sp>
    </p:spTree>
    <p:extLst>
      <p:ext uri="{BB962C8B-B14F-4D97-AF65-F5344CB8AC3E}">
        <p14:creationId xmlns:p14="http://schemas.microsoft.com/office/powerpoint/2010/main" val="419279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0C00D-3F88-52B4-DDE5-1C3624D6D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980" y="1971326"/>
            <a:ext cx="29845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Experiment overview + timeline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76C34-0DDC-E25C-1BCB-72983D2E9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084" y="838719"/>
            <a:ext cx="5350025" cy="2102806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Objective: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To compare the effects of long-term consumption of a high-fat and translationally relevant ketogenic diet to a low-fat control diet in adult male and female mice.</a:t>
            </a:r>
          </a:p>
        </p:txBody>
      </p:sp>
      <p:pic>
        <p:nvPicPr>
          <p:cNvPr id="4" name="Picture 178" descr="A picture containing text, mammal&#10;&#10;Description automatically generated">
            <a:extLst>
              <a:ext uri="{FF2B5EF4-FFF2-40B4-BE49-F238E27FC236}">
                <a16:creationId xmlns:a16="http://schemas.microsoft.com/office/drawing/2014/main" id="{4E867E4E-E89E-447F-D90B-5D965EA4A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505" y="838717"/>
            <a:ext cx="2006328" cy="2102807"/>
          </a:xfrm>
          <a:prstGeom prst="rect">
            <a:avLst/>
          </a:prstGeom>
        </p:spPr>
      </p:pic>
      <p:pic>
        <p:nvPicPr>
          <p:cNvPr id="6" name="Picture 58" descr="Timeline&#10;&#10;Description automatically generated">
            <a:extLst>
              <a:ext uri="{FF2B5EF4-FFF2-40B4-BE49-F238E27FC236}">
                <a16:creationId xmlns:a16="http://schemas.microsoft.com/office/drawing/2014/main" id="{7B31EC0A-76BB-B895-9F8C-0EFFF5803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084" y="3466435"/>
            <a:ext cx="7642760" cy="2861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EFDD4C-6053-FB43-EB50-C740D3E20A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9" t="13297" r="10607"/>
          <a:stretch/>
        </p:blipFill>
        <p:spPr>
          <a:xfrm>
            <a:off x="1211672" y="4161474"/>
            <a:ext cx="2186155" cy="1723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3AC6CC-D39F-C215-4A5A-DDE764545921}"/>
              </a:ext>
            </a:extLst>
          </p:cNvPr>
          <p:cNvSpPr txBox="1"/>
          <p:nvPr/>
        </p:nvSpPr>
        <p:spPr>
          <a:xfrm>
            <a:off x="577896" y="5885393"/>
            <a:ext cx="3499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Shalet</a:t>
            </a:r>
            <a:r>
              <a:rPr lang="en-US" dirty="0"/>
              <a:t> James &amp; Zachary Lawrence</a:t>
            </a:r>
          </a:p>
          <a:p>
            <a:pPr algn="ctr"/>
            <a:r>
              <a:rPr lang="en-US" dirty="0"/>
              <a:t>Honors thesis students</a:t>
            </a:r>
          </a:p>
        </p:txBody>
      </p:sp>
    </p:spTree>
    <p:extLst>
      <p:ext uri="{BB962C8B-B14F-4D97-AF65-F5344CB8AC3E}">
        <p14:creationId xmlns:p14="http://schemas.microsoft.com/office/powerpoint/2010/main" val="33308174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2_Office Theme">
  <a:themeElements>
    <a:clrScheme name="Fun colors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1CADE4"/>
      </a:accent1>
      <a:accent2>
        <a:srgbClr val="F60ECA"/>
      </a:accent2>
      <a:accent3>
        <a:srgbClr val="27CED7"/>
      </a:accent3>
      <a:accent4>
        <a:srgbClr val="FB8815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742</Words>
  <Application>Microsoft Office PowerPoint</Application>
  <PresentationFormat>Widescreen</PresentationFormat>
  <Paragraphs>169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1_Office Theme</vt:lpstr>
      <vt:lpstr>2_Office Theme</vt:lpstr>
      <vt:lpstr>8_Office Theme</vt:lpstr>
      <vt:lpstr>Sex differences in the physiological and cognitive-behavioral  effects of high fat and ketogenic diets in mice</vt:lpstr>
      <vt:lpstr>PowerPoint Presentation</vt:lpstr>
      <vt:lpstr>Dementia risk factors</vt:lpstr>
      <vt:lpstr>~2/3  of AD patients are women    </vt:lpstr>
      <vt:lpstr>HF diet/ metabolic disease impairs the brain and behavior</vt:lpstr>
      <vt:lpstr>Sex differences in response to HF diet</vt:lpstr>
      <vt:lpstr>Ketogenic diet</vt:lpstr>
      <vt:lpstr>Experiment overview + timeline</vt:lpstr>
      <vt:lpstr>Experiment overview + timeline</vt:lpstr>
      <vt:lpstr>Ketogenic diet induces mild ketosis</vt:lpstr>
      <vt:lpstr>Physiological data</vt:lpstr>
      <vt:lpstr>OBJECT PLACE TEST (SPATIAL MEMORY)</vt:lpstr>
      <vt:lpstr>BARNES MAZE  (SPATIAL MEMORY)</vt:lpstr>
      <vt:lpstr>BARNES MAZE  (SPATIAL MEMORY)</vt:lpstr>
      <vt:lpstr>Effects of HF vs. keto diet on neurogenesis varies by sex</vt:lpstr>
      <vt:lpstr>Conclusions</vt:lpstr>
      <vt:lpstr>Acknowledgments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 differences in the physiological and cognitive-behavioral  effects of high fat and ketogenic diets in mice</dc:title>
  <dc:creator>Lisa Robison</dc:creator>
  <cp:lastModifiedBy>Lisa Robison</cp:lastModifiedBy>
  <cp:revision>2</cp:revision>
  <dcterms:created xsi:type="dcterms:W3CDTF">2023-04-05T03:01:13Z</dcterms:created>
  <dcterms:modified xsi:type="dcterms:W3CDTF">2023-04-07T15:25:20Z</dcterms:modified>
</cp:coreProperties>
</file>