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AAE4"/>
    <a:srgbClr val="003893"/>
    <a:srgbClr val="0070CD"/>
    <a:srgbClr val="C3C6C8"/>
    <a:srgbClr val="7D8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01" autoAdjust="0"/>
    <p:restoredTop sz="94717"/>
  </p:normalViewPr>
  <p:slideViewPr>
    <p:cSldViewPr snapToGrid="0">
      <p:cViewPr varScale="1">
        <p:scale>
          <a:sx n="22" d="100"/>
          <a:sy n="22" d="100"/>
        </p:scale>
        <p:origin x="1656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Pre-SDM</c:v>
                </c:pt>
              </c:strCache>
            </c:strRef>
          </c:tx>
          <c:spPr>
            <a:solidFill>
              <a:srgbClr val="6CAAE4"/>
            </a:solidFill>
            <a:ln>
              <a:solidFill>
                <a:srgbClr val="00389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bg1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SDM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1-2C46-B963-C4656ED1A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Post-SDM</c:v>
                </c:pt>
              </c:strCache>
            </c:strRef>
          </c:tx>
          <c:spPr>
            <a:solidFill>
              <a:srgbClr val="003893"/>
            </a:solidFill>
            <a:ln>
              <a:solidFill>
                <a:srgbClr val="003893"/>
              </a:solidFill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41-2C46-B963-C4656ED1A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bg1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SDM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41-2C46-B963-C4656ED1A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4708032"/>
        <c:axId val="424709760"/>
      </c:barChart>
      <c:catAx>
        <c:axId val="424708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4709760"/>
        <c:crosses val="autoZero"/>
        <c:auto val="1"/>
        <c:lblAlgn val="ctr"/>
        <c:lblOffset val="100"/>
        <c:noMultiLvlLbl val="0"/>
      </c:catAx>
      <c:valAx>
        <c:axId val="424709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42470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500" b="0" i="0" u="none" strike="noStrike" kern="1200" baseline="0">
              <a:solidFill>
                <a:schemeClr val="tx1"/>
              </a:solidFill>
              <a:latin typeface="Montserrat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86D40-DB04-0A4D-9677-00226DFD3869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A6779A2A-E5DF-0040-914C-C92C39060256}">
      <dgm:prSet phldrT="[Text]" custT="1"/>
      <dgm:spPr/>
      <dgm:t>
        <a:bodyPr/>
        <a:lstStyle/>
        <a:p>
          <a:r>
            <a:rPr lang="en-US" sz="4000" dirty="0"/>
            <a:t>Clinical recommendation for feeding tube placement</a:t>
          </a:r>
        </a:p>
      </dgm:t>
    </dgm:pt>
    <dgm:pt modelId="{94B4E9D5-532D-EC49-9645-26F4A9D72CE3}" type="parTrans" cxnId="{9047D8F5-1784-FF48-AECB-93BC212E42A0}">
      <dgm:prSet/>
      <dgm:spPr/>
      <dgm:t>
        <a:bodyPr/>
        <a:lstStyle/>
        <a:p>
          <a:endParaRPr lang="en-US"/>
        </a:p>
      </dgm:t>
    </dgm:pt>
    <dgm:pt modelId="{ED8BA422-BD30-2B44-A933-20AFE35C0F8C}" type="sibTrans" cxnId="{9047D8F5-1784-FF48-AECB-93BC212E42A0}">
      <dgm:prSet/>
      <dgm:spPr/>
      <dgm:t>
        <a:bodyPr/>
        <a:lstStyle/>
        <a:p>
          <a:endParaRPr lang="en-US"/>
        </a:p>
      </dgm:t>
    </dgm:pt>
    <dgm:pt modelId="{AC874692-F9D7-BF4A-A684-9823A7D003F6}">
      <dgm:prSet phldrT="[Text]"/>
      <dgm:spPr/>
      <dgm:t>
        <a:bodyPr/>
        <a:lstStyle/>
        <a:p>
          <a:r>
            <a:rPr lang="en-US" dirty="0"/>
            <a:t>60-minute telehealth education and SDM discussion</a:t>
          </a:r>
        </a:p>
      </dgm:t>
    </dgm:pt>
    <dgm:pt modelId="{DEE6B688-A554-D340-9840-A9A630A699FF}" type="parTrans" cxnId="{E6D47AB8-0387-704D-8C21-8A926DD82062}">
      <dgm:prSet/>
      <dgm:spPr/>
      <dgm:t>
        <a:bodyPr/>
        <a:lstStyle/>
        <a:p>
          <a:endParaRPr lang="en-US"/>
        </a:p>
      </dgm:t>
    </dgm:pt>
    <dgm:pt modelId="{B5034A95-B7AF-7F43-971D-9CF2234214AE}" type="sibTrans" cxnId="{E6D47AB8-0387-704D-8C21-8A926DD82062}">
      <dgm:prSet/>
      <dgm:spPr/>
      <dgm:t>
        <a:bodyPr/>
        <a:lstStyle/>
        <a:p>
          <a:endParaRPr lang="en-US"/>
        </a:p>
      </dgm:t>
    </dgm:pt>
    <dgm:pt modelId="{C1F57774-35DB-6A44-9FA7-84A7DCEE7B26}">
      <dgm:prSet phldrT="[Text]" custT="1"/>
      <dgm:spPr/>
      <dgm:t>
        <a:bodyPr/>
        <a:lstStyle/>
        <a:p>
          <a:r>
            <a:rPr lang="en-US" sz="4000" dirty="0"/>
            <a:t>SDM-Q-9 Administered post </a:t>
          </a:r>
        </a:p>
      </dgm:t>
    </dgm:pt>
    <dgm:pt modelId="{DE39BCDE-AC5E-B140-BF40-74555245E0B6}" type="parTrans" cxnId="{49C8BD20-24AC-4A48-ACE5-2F2A6CFA5111}">
      <dgm:prSet/>
      <dgm:spPr/>
      <dgm:t>
        <a:bodyPr/>
        <a:lstStyle/>
        <a:p>
          <a:endParaRPr lang="en-US"/>
        </a:p>
      </dgm:t>
    </dgm:pt>
    <dgm:pt modelId="{EFE953FD-D106-F04E-B05E-2C14B3AE2719}" type="sibTrans" cxnId="{49C8BD20-24AC-4A48-ACE5-2F2A6CFA5111}">
      <dgm:prSet/>
      <dgm:spPr/>
      <dgm:t>
        <a:bodyPr/>
        <a:lstStyle/>
        <a:p>
          <a:endParaRPr lang="en-US"/>
        </a:p>
      </dgm:t>
    </dgm:pt>
    <dgm:pt modelId="{A4557884-EF4D-E34F-A4C5-9E3F79E0A114}">
      <dgm:prSet custT="1"/>
      <dgm:spPr/>
      <dgm:t>
        <a:bodyPr/>
        <a:lstStyle/>
        <a:p>
          <a:r>
            <a:rPr lang="en-US" sz="4000" dirty="0"/>
            <a:t>Study Enrollment SDM-Q-9 administered</a:t>
          </a:r>
        </a:p>
      </dgm:t>
    </dgm:pt>
    <dgm:pt modelId="{8B8C6996-F8B1-BA46-8214-9CB71681F8A0}" type="parTrans" cxnId="{14A1BD56-15C9-AF42-9C0A-DB5857618EE9}">
      <dgm:prSet/>
      <dgm:spPr/>
      <dgm:t>
        <a:bodyPr/>
        <a:lstStyle/>
        <a:p>
          <a:endParaRPr lang="en-US"/>
        </a:p>
      </dgm:t>
    </dgm:pt>
    <dgm:pt modelId="{3B1DC8BC-1614-0347-8137-D57413FD9347}" type="sibTrans" cxnId="{14A1BD56-15C9-AF42-9C0A-DB5857618EE9}">
      <dgm:prSet/>
      <dgm:spPr/>
      <dgm:t>
        <a:bodyPr/>
        <a:lstStyle/>
        <a:p>
          <a:endParaRPr lang="en-US"/>
        </a:p>
      </dgm:t>
    </dgm:pt>
    <dgm:pt modelId="{B7BF592A-977A-7847-890F-6E50CFCCB212}" type="pres">
      <dgm:prSet presAssocID="{3E686D40-DB04-0A4D-9677-00226DFD3869}" presName="CompostProcess" presStyleCnt="0">
        <dgm:presLayoutVars>
          <dgm:dir/>
          <dgm:resizeHandles val="exact"/>
        </dgm:presLayoutVars>
      </dgm:prSet>
      <dgm:spPr/>
    </dgm:pt>
    <dgm:pt modelId="{B350276E-B2FE-4241-926B-BCEF0183D2F1}" type="pres">
      <dgm:prSet presAssocID="{3E686D40-DB04-0A4D-9677-00226DFD3869}" presName="arrow" presStyleLbl="bgShp" presStyleIdx="0" presStyleCnt="1"/>
      <dgm:spPr/>
    </dgm:pt>
    <dgm:pt modelId="{898DD5A9-851B-0441-A491-E44A46550D83}" type="pres">
      <dgm:prSet presAssocID="{3E686D40-DB04-0A4D-9677-00226DFD3869}" presName="linearProcess" presStyleCnt="0"/>
      <dgm:spPr/>
    </dgm:pt>
    <dgm:pt modelId="{23071566-C384-7544-8CEE-54F317868277}" type="pres">
      <dgm:prSet presAssocID="{A6779A2A-E5DF-0040-914C-C92C39060256}" presName="textNode" presStyleLbl="node1" presStyleIdx="0" presStyleCnt="4">
        <dgm:presLayoutVars>
          <dgm:bulletEnabled val="1"/>
        </dgm:presLayoutVars>
      </dgm:prSet>
      <dgm:spPr/>
    </dgm:pt>
    <dgm:pt modelId="{D50642DE-EA3A-B043-9890-AE8835D9BE47}" type="pres">
      <dgm:prSet presAssocID="{ED8BA422-BD30-2B44-A933-20AFE35C0F8C}" presName="sibTrans" presStyleCnt="0"/>
      <dgm:spPr/>
    </dgm:pt>
    <dgm:pt modelId="{146639E3-219D-9A4D-AFF0-265646B88C2B}" type="pres">
      <dgm:prSet presAssocID="{A4557884-EF4D-E34F-A4C5-9E3F79E0A114}" presName="textNode" presStyleLbl="node1" presStyleIdx="1" presStyleCnt="4">
        <dgm:presLayoutVars>
          <dgm:bulletEnabled val="1"/>
        </dgm:presLayoutVars>
      </dgm:prSet>
      <dgm:spPr/>
    </dgm:pt>
    <dgm:pt modelId="{3BA38DBA-66D0-C744-AC8E-34DF1F605742}" type="pres">
      <dgm:prSet presAssocID="{3B1DC8BC-1614-0347-8137-D57413FD9347}" presName="sibTrans" presStyleCnt="0"/>
      <dgm:spPr/>
    </dgm:pt>
    <dgm:pt modelId="{6DE6FBEF-D323-9841-B3C1-787CB2CF4B6E}" type="pres">
      <dgm:prSet presAssocID="{AC874692-F9D7-BF4A-A684-9823A7D003F6}" presName="textNode" presStyleLbl="node1" presStyleIdx="2" presStyleCnt="4">
        <dgm:presLayoutVars>
          <dgm:bulletEnabled val="1"/>
        </dgm:presLayoutVars>
      </dgm:prSet>
      <dgm:spPr/>
    </dgm:pt>
    <dgm:pt modelId="{C719989F-1EC7-774A-A97A-8017531BC702}" type="pres">
      <dgm:prSet presAssocID="{B5034A95-B7AF-7F43-971D-9CF2234214AE}" presName="sibTrans" presStyleCnt="0"/>
      <dgm:spPr/>
    </dgm:pt>
    <dgm:pt modelId="{DF67441C-1D33-214D-AD1F-0CC4F917CF8D}" type="pres">
      <dgm:prSet presAssocID="{C1F57774-35DB-6A44-9FA7-84A7DCEE7B2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0652616-CCD8-D441-A087-EE35E0C99391}" type="presOf" srcId="{3E686D40-DB04-0A4D-9677-00226DFD3869}" destId="{B7BF592A-977A-7847-890F-6E50CFCCB212}" srcOrd="0" destOrd="0" presId="urn:microsoft.com/office/officeart/2005/8/layout/hProcess9"/>
    <dgm:cxn modelId="{49C8BD20-24AC-4A48-ACE5-2F2A6CFA5111}" srcId="{3E686D40-DB04-0A4D-9677-00226DFD3869}" destId="{C1F57774-35DB-6A44-9FA7-84A7DCEE7B26}" srcOrd="3" destOrd="0" parTransId="{DE39BCDE-AC5E-B140-BF40-74555245E0B6}" sibTransId="{EFE953FD-D106-F04E-B05E-2C14B3AE2719}"/>
    <dgm:cxn modelId="{A125312F-9FDA-2E41-98E4-C50922CEF004}" type="presOf" srcId="{C1F57774-35DB-6A44-9FA7-84A7DCEE7B26}" destId="{DF67441C-1D33-214D-AD1F-0CC4F917CF8D}" srcOrd="0" destOrd="0" presId="urn:microsoft.com/office/officeart/2005/8/layout/hProcess9"/>
    <dgm:cxn modelId="{14A1BD56-15C9-AF42-9C0A-DB5857618EE9}" srcId="{3E686D40-DB04-0A4D-9677-00226DFD3869}" destId="{A4557884-EF4D-E34F-A4C5-9E3F79E0A114}" srcOrd="1" destOrd="0" parTransId="{8B8C6996-F8B1-BA46-8214-9CB71681F8A0}" sibTransId="{3B1DC8BC-1614-0347-8137-D57413FD9347}"/>
    <dgm:cxn modelId="{C130CD7F-DB10-0B44-999B-7CDFB76C1A86}" type="presOf" srcId="{A4557884-EF4D-E34F-A4C5-9E3F79E0A114}" destId="{146639E3-219D-9A4D-AFF0-265646B88C2B}" srcOrd="0" destOrd="0" presId="urn:microsoft.com/office/officeart/2005/8/layout/hProcess9"/>
    <dgm:cxn modelId="{9E679085-7FCE-774C-95D8-5CE6B5D05520}" type="presOf" srcId="{A6779A2A-E5DF-0040-914C-C92C39060256}" destId="{23071566-C384-7544-8CEE-54F317868277}" srcOrd="0" destOrd="0" presId="urn:microsoft.com/office/officeart/2005/8/layout/hProcess9"/>
    <dgm:cxn modelId="{E24575A9-EA1C-CF47-84BC-AA66E196CBE9}" type="presOf" srcId="{AC874692-F9D7-BF4A-A684-9823A7D003F6}" destId="{6DE6FBEF-D323-9841-B3C1-787CB2CF4B6E}" srcOrd="0" destOrd="0" presId="urn:microsoft.com/office/officeart/2005/8/layout/hProcess9"/>
    <dgm:cxn modelId="{E6D47AB8-0387-704D-8C21-8A926DD82062}" srcId="{3E686D40-DB04-0A4D-9677-00226DFD3869}" destId="{AC874692-F9D7-BF4A-A684-9823A7D003F6}" srcOrd="2" destOrd="0" parTransId="{DEE6B688-A554-D340-9840-A9A630A699FF}" sibTransId="{B5034A95-B7AF-7F43-971D-9CF2234214AE}"/>
    <dgm:cxn modelId="{9047D8F5-1784-FF48-AECB-93BC212E42A0}" srcId="{3E686D40-DB04-0A4D-9677-00226DFD3869}" destId="{A6779A2A-E5DF-0040-914C-C92C39060256}" srcOrd="0" destOrd="0" parTransId="{94B4E9D5-532D-EC49-9645-26F4A9D72CE3}" sibTransId="{ED8BA422-BD30-2B44-A933-20AFE35C0F8C}"/>
    <dgm:cxn modelId="{6E6DBC70-9440-214D-870E-CBDD3F346E36}" type="presParOf" srcId="{B7BF592A-977A-7847-890F-6E50CFCCB212}" destId="{B350276E-B2FE-4241-926B-BCEF0183D2F1}" srcOrd="0" destOrd="0" presId="urn:microsoft.com/office/officeart/2005/8/layout/hProcess9"/>
    <dgm:cxn modelId="{178C4E45-289E-0542-B007-8641011422C8}" type="presParOf" srcId="{B7BF592A-977A-7847-890F-6E50CFCCB212}" destId="{898DD5A9-851B-0441-A491-E44A46550D83}" srcOrd="1" destOrd="0" presId="urn:microsoft.com/office/officeart/2005/8/layout/hProcess9"/>
    <dgm:cxn modelId="{166C62B9-16F7-3E44-9468-9F4B0D498F76}" type="presParOf" srcId="{898DD5A9-851B-0441-A491-E44A46550D83}" destId="{23071566-C384-7544-8CEE-54F317868277}" srcOrd="0" destOrd="0" presId="urn:microsoft.com/office/officeart/2005/8/layout/hProcess9"/>
    <dgm:cxn modelId="{7B217BB1-690F-C146-A847-8669353B5B04}" type="presParOf" srcId="{898DD5A9-851B-0441-A491-E44A46550D83}" destId="{D50642DE-EA3A-B043-9890-AE8835D9BE47}" srcOrd="1" destOrd="0" presId="urn:microsoft.com/office/officeart/2005/8/layout/hProcess9"/>
    <dgm:cxn modelId="{A110E5DA-D9A7-DE4B-ABE9-374966CF19DE}" type="presParOf" srcId="{898DD5A9-851B-0441-A491-E44A46550D83}" destId="{146639E3-219D-9A4D-AFF0-265646B88C2B}" srcOrd="2" destOrd="0" presId="urn:microsoft.com/office/officeart/2005/8/layout/hProcess9"/>
    <dgm:cxn modelId="{FD373FE3-8F0B-7648-8CB0-4A0872C74B74}" type="presParOf" srcId="{898DD5A9-851B-0441-A491-E44A46550D83}" destId="{3BA38DBA-66D0-C744-AC8E-34DF1F605742}" srcOrd="3" destOrd="0" presId="urn:microsoft.com/office/officeart/2005/8/layout/hProcess9"/>
    <dgm:cxn modelId="{8CA15F30-83E4-634D-9600-B4383FFA9FDD}" type="presParOf" srcId="{898DD5A9-851B-0441-A491-E44A46550D83}" destId="{6DE6FBEF-D323-9841-B3C1-787CB2CF4B6E}" srcOrd="4" destOrd="0" presId="urn:microsoft.com/office/officeart/2005/8/layout/hProcess9"/>
    <dgm:cxn modelId="{C53A5593-EC7D-BF4A-987D-E4455AECD5E8}" type="presParOf" srcId="{898DD5A9-851B-0441-A491-E44A46550D83}" destId="{C719989F-1EC7-774A-A97A-8017531BC702}" srcOrd="5" destOrd="0" presId="urn:microsoft.com/office/officeart/2005/8/layout/hProcess9"/>
    <dgm:cxn modelId="{DAE6C7AA-B24E-F84C-8560-C9F17A9B14A7}" type="presParOf" srcId="{898DD5A9-851B-0441-A491-E44A46550D83}" destId="{DF67441C-1D33-214D-AD1F-0CC4F917CF8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0276E-B2FE-4241-926B-BCEF0183D2F1}">
      <dsp:nvSpPr>
        <dsp:cNvPr id="0" name=""/>
        <dsp:cNvSpPr/>
      </dsp:nvSpPr>
      <dsp:spPr>
        <a:xfrm>
          <a:off x="1444992" y="0"/>
          <a:ext cx="16376582" cy="73902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71566-C384-7544-8CEE-54F317868277}">
      <dsp:nvSpPr>
        <dsp:cNvPr id="0" name=""/>
        <dsp:cNvSpPr/>
      </dsp:nvSpPr>
      <dsp:spPr>
        <a:xfrm>
          <a:off x="3704" y="2217085"/>
          <a:ext cx="4524450" cy="2956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Clinical recommendation for feeding tube placement</a:t>
          </a:r>
        </a:p>
      </dsp:txBody>
      <dsp:txXfrm>
        <a:off x="148010" y="2361391"/>
        <a:ext cx="4235838" cy="2667501"/>
      </dsp:txXfrm>
    </dsp:sp>
    <dsp:sp modelId="{146639E3-219D-9A4D-AFF0-265646B88C2B}">
      <dsp:nvSpPr>
        <dsp:cNvPr id="0" name=""/>
        <dsp:cNvSpPr/>
      </dsp:nvSpPr>
      <dsp:spPr>
        <a:xfrm>
          <a:off x="4915273" y="2217085"/>
          <a:ext cx="4524450" cy="2956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Study Enrollment SDM-Q-9 administered</a:t>
          </a:r>
        </a:p>
      </dsp:txBody>
      <dsp:txXfrm>
        <a:off x="5059579" y="2361391"/>
        <a:ext cx="4235838" cy="2667501"/>
      </dsp:txXfrm>
    </dsp:sp>
    <dsp:sp modelId="{6DE6FBEF-D323-9841-B3C1-787CB2CF4B6E}">
      <dsp:nvSpPr>
        <dsp:cNvPr id="0" name=""/>
        <dsp:cNvSpPr/>
      </dsp:nvSpPr>
      <dsp:spPr>
        <a:xfrm>
          <a:off x="9826843" y="2217085"/>
          <a:ext cx="4524450" cy="2956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60-minute telehealth education and SDM discussion</a:t>
          </a:r>
        </a:p>
      </dsp:txBody>
      <dsp:txXfrm>
        <a:off x="9971149" y="2361391"/>
        <a:ext cx="4235838" cy="2667501"/>
      </dsp:txXfrm>
    </dsp:sp>
    <dsp:sp modelId="{DF67441C-1D33-214D-AD1F-0CC4F917CF8D}">
      <dsp:nvSpPr>
        <dsp:cNvPr id="0" name=""/>
        <dsp:cNvSpPr/>
      </dsp:nvSpPr>
      <dsp:spPr>
        <a:xfrm>
          <a:off x="14738412" y="2217085"/>
          <a:ext cx="4524450" cy="2956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SDM-Q-9 Administered post </a:t>
          </a:r>
        </a:p>
      </dsp:txBody>
      <dsp:txXfrm>
        <a:off x="14882718" y="2361391"/>
        <a:ext cx="4235838" cy="2667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41FE5-7268-4AD0-9F55-F19E72E88614}" type="datetimeFigureOut">
              <a:rPr lang="en-US" smtClean="0"/>
              <a:t>4/7/23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F6B7C-7047-471F-A7A5-70B7433DA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9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0AD57-FA8C-500F-3675-596BE4152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1" t="-20023" r="10856" b="-1"/>
          <a:stretch/>
        </p:blipFill>
        <p:spPr>
          <a:xfrm>
            <a:off x="0" y="30088114"/>
            <a:ext cx="43891200" cy="24066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3C61D6-B1AC-C889-8C9A-9D0B4123AD58}"/>
              </a:ext>
            </a:extLst>
          </p:cNvPr>
          <p:cNvSpPr/>
          <p:nvPr userDrawn="1"/>
        </p:nvSpPr>
        <p:spPr>
          <a:xfrm>
            <a:off x="0" y="0"/>
            <a:ext cx="43891200" cy="5527964"/>
          </a:xfrm>
          <a:prstGeom prst="rect">
            <a:avLst/>
          </a:prstGeom>
          <a:solidFill>
            <a:srgbClr val="003893"/>
          </a:solidFill>
          <a:ln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B75B4A86-06E1-9DDA-F03B-87D3177BA7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62" y="783997"/>
            <a:ext cx="4814864" cy="415188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2C4BA7EB-A107-09EB-2170-6951652CF2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590" y="1136980"/>
            <a:ext cx="7773448" cy="325400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F2F1210-567B-9349-E36A-AFB3DC89B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7188" y="423658"/>
            <a:ext cx="27938240" cy="3020965"/>
          </a:xfrm>
        </p:spPr>
        <p:txBody>
          <a:bodyPr>
            <a:normAutofit/>
          </a:bodyPr>
          <a:lstStyle>
            <a:lvl1pPr algn="ctr">
              <a:defRPr sz="9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319567B-8890-21CF-F312-52AF7B59E3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97188" y="3801978"/>
            <a:ext cx="27938240" cy="1133899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Authors and Affiliations</a:t>
            </a:r>
          </a:p>
        </p:txBody>
      </p:sp>
    </p:spTree>
    <p:extLst>
      <p:ext uri="{BB962C8B-B14F-4D97-AF65-F5344CB8AC3E}">
        <p14:creationId xmlns:p14="http://schemas.microsoft.com/office/powerpoint/2010/main" val="190794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7AA73-46E6-4901-AD93-9BDB7E486B2F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B3A1E-F35C-4CD5-ACA2-B0ED2BA3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2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5BC7-57E7-B1ED-264D-B314EB55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110" y="544329"/>
            <a:ext cx="26617241" cy="3020965"/>
          </a:xfrm>
        </p:spPr>
        <p:txBody>
          <a:bodyPr>
            <a:noAutofit/>
          </a:bodyPr>
          <a:lstStyle/>
          <a:p>
            <a:r>
              <a:rPr lang="en-US" sz="7300" b="0" dirty="0">
                <a:effectLst/>
                <a:latin typeface="Montserrat" pitchFamily="2" charset="77"/>
                <a:ea typeface="Times New Roman" panose="02020603050405020304" pitchFamily="18" charset="0"/>
              </a:rPr>
              <a:t>A Multidisciplinary Collaboration to </a:t>
            </a:r>
            <a:r>
              <a:rPr lang="en-US" sz="7300" b="0" dirty="0">
                <a:latin typeface="Montserrat" pitchFamily="2" charset="77"/>
                <a:ea typeface="Times New Roman" panose="02020603050405020304" pitchFamily="18" charset="0"/>
              </a:rPr>
              <a:t>Improve Decision-Making for Feeding Tube Insertion for Patients with ALS</a:t>
            </a:r>
            <a:r>
              <a:rPr lang="en-US" sz="7200" dirty="0">
                <a:solidFill>
                  <a:srgbClr val="0C0F19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 </a:t>
            </a:r>
            <a:endParaRPr lang="en-US" sz="7200" b="0" dirty="0">
              <a:latin typeface="Montserrat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32BC5-7804-F643-DF16-27CE44D8D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5800" y="4157580"/>
            <a:ext cx="28573862" cy="1611934"/>
          </a:xfrm>
        </p:spPr>
        <p:txBody>
          <a:bodyPr>
            <a:normAutofit/>
          </a:bodyPr>
          <a:lstStyle/>
          <a:p>
            <a:r>
              <a:rPr lang="en-US" sz="4500" dirty="0"/>
              <a:t>Gabriela Lopes, MSN, FNP-BC, Eduardo Locatelli, MD, MPH, Lauren Tabor Gray, PhD, CCC-SLP, </a:t>
            </a:r>
            <a:br>
              <a:rPr lang="en-US" sz="4500" dirty="0"/>
            </a:br>
            <a:r>
              <a:rPr lang="en-US" sz="4500" dirty="0"/>
              <a:t>Andrea </a:t>
            </a:r>
            <a:r>
              <a:rPr lang="en-US" sz="4500" dirty="0" err="1"/>
              <a:t>Charvet</a:t>
            </a:r>
            <a:r>
              <a:rPr lang="en-US" sz="4500" dirty="0"/>
              <a:t>, PhD, RDN, LDN, Donovan Mott, CCRC, Vicki Montoya , PhD , APRN, FNP-BC</a:t>
            </a:r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8106A0A-698D-AC1D-96EA-C996857DEA23}"/>
              </a:ext>
            </a:extLst>
          </p:cNvPr>
          <p:cNvSpPr txBox="1">
            <a:spLocks/>
          </p:cNvSpPr>
          <p:nvPr/>
        </p:nvSpPr>
        <p:spPr>
          <a:xfrm>
            <a:off x="0" y="6277512"/>
            <a:ext cx="11531600" cy="1234045"/>
          </a:xfrm>
          <a:prstGeom prst="rect">
            <a:avLst/>
          </a:prstGeom>
          <a:solidFill>
            <a:srgbClr val="6CAAE4"/>
          </a:solidFill>
          <a:ln>
            <a:solidFill>
              <a:srgbClr val="003893"/>
            </a:solidFill>
          </a:ln>
        </p:spPr>
        <p:txBody>
          <a:bodyPr anchor="ctr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5A6CED0-47F1-D539-122D-41CEAB4DB0E7}"/>
              </a:ext>
            </a:extLst>
          </p:cNvPr>
          <p:cNvSpPr txBox="1">
            <a:spLocks/>
          </p:cNvSpPr>
          <p:nvPr/>
        </p:nvSpPr>
        <p:spPr>
          <a:xfrm>
            <a:off x="-29990" y="19165768"/>
            <a:ext cx="11969327" cy="1234045"/>
          </a:xfrm>
          <a:prstGeom prst="rect">
            <a:avLst/>
          </a:prstGeom>
          <a:solidFill>
            <a:srgbClr val="6CAAE4"/>
          </a:solidFill>
          <a:ln>
            <a:solidFill>
              <a:srgbClr val="003893"/>
            </a:solidFill>
          </a:ln>
        </p:spPr>
        <p:txBody>
          <a:bodyPr anchor="ctr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Methods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D6A035-40A5-D8A2-9605-365229D19FD0}"/>
              </a:ext>
            </a:extLst>
          </p:cNvPr>
          <p:cNvSpPr txBox="1">
            <a:spLocks/>
          </p:cNvSpPr>
          <p:nvPr/>
        </p:nvSpPr>
        <p:spPr>
          <a:xfrm>
            <a:off x="32359600" y="6277512"/>
            <a:ext cx="11531600" cy="1184571"/>
          </a:xfrm>
          <a:prstGeom prst="rect">
            <a:avLst/>
          </a:prstGeom>
          <a:solidFill>
            <a:srgbClr val="6CAAE4"/>
          </a:solidFill>
          <a:ln>
            <a:solidFill>
              <a:srgbClr val="003893"/>
            </a:solidFill>
          </a:ln>
        </p:spPr>
        <p:txBody>
          <a:bodyPr anchor="ctr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3B8E586-BC0F-5808-15F1-6796CEBC57CF}"/>
              </a:ext>
            </a:extLst>
          </p:cNvPr>
          <p:cNvSpPr txBox="1">
            <a:spLocks/>
          </p:cNvSpPr>
          <p:nvPr/>
        </p:nvSpPr>
        <p:spPr>
          <a:xfrm>
            <a:off x="32367621" y="19183386"/>
            <a:ext cx="11523579" cy="1152655"/>
          </a:xfrm>
          <a:prstGeom prst="rect">
            <a:avLst/>
          </a:prstGeom>
          <a:solidFill>
            <a:srgbClr val="6CAAE4"/>
          </a:solidFill>
          <a:ln>
            <a:solidFill>
              <a:srgbClr val="003893"/>
            </a:solidFill>
          </a:ln>
        </p:spPr>
        <p:txBody>
          <a:bodyPr anchor="ctr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Research Team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42D943-0721-5A68-9310-814B427DA10D}"/>
              </a:ext>
            </a:extLst>
          </p:cNvPr>
          <p:cNvSpPr txBox="1">
            <a:spLocks/>
          </p:cNvSpPr>
          <p:nvPr/>
        </p:nvSpPr>
        <p:spPr>
          <a:xfrm>
            <a:off x="32275446" y="26678405"/>
            <a:ext cx="11523579" cy="1152655"/>
          </a:xfrm>
          <a:prstGeom prst="rect">
            <a:avLst/>
          </a:prstGeom>
          <a:solidFill>
            <a:srgbClr val="6CAAE4"/>
          </a:solidFill>
          <a:ln>
            <a:solidFill>
              <a:srgbClr val="003893"/>
            </a:solidFill>
          </a:ln>
        </p:spPr>
        <p:txBody>
          <a:bodyPr anchor="ctr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References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80D5867-D609-CE26-49AE-E3FC4005E786}"/>
              </a:ext>
            </a:extLst>
          </p:cNvPr>
          <p:cNvSpPr txBox="1">
            <a:spLocks/>
          </p:cNvSpPr>
          <p:nvPr/>
        </p:nvSpPr>
        <p:spPr>
          <a:xfrm>
            <a:off x="11939337" y="6277512"/>
            <a:ext cx="20012526" cy="1203159"/>
          </a:xfrm>
          <a:prstGeom prst="rect">
            <a:avLst/>
          </a:prstGeom>
          <a:solidFill>
            <a:srgbClr val="6CAAE4"/>
          </a:solidFill>
          <a:ln>
            <a:solidFill>
              <a:srgbClr val="003893"/>
            </a:solidFill>
          </a:ln>
        </p:spPr>
        <p:txBody>
          <a:bodyPr anchor="ctr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Methods cont.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7172517-FE56-4993-013E-D05C9E6EE96F}"/>
              </a:ext>
            </a:extLst>
          </p:cNvPr>
          <p:cNvSpPr txBox="1">
            <a:spLocks/>
          </p:cNvSpPr>
          <p:nvPr/>
        </p:nvSpPr>
        <p:spPr>
          <a:xfrm>
            <a:off x="0" y="7511557"/>
            <a:ext cx="11710738" cy="11113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5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" pitchFamily="2" charset="77"/>
                <a:cs typeface="Times New Roman" panose="02020603050405020304" pitchFamily="18" charset="0"/>
              </a:rPr>
              <a:t>Amyotrophic</a:t>
            </a:r>
            <a:r>
              <a:rPr lang="en-US" sz="4400" dirty="0"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Lateral Sclerosis (ALS) is a progressive neuromuscular disease with no cure and poor prognosis.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Difficulty swallowing is a common symptom experienced by patients with ALS (pALS) and </a:t>
            </a:r>
            <a:r>
              <a:rPr lang="en-US" sz="4400" dirty="0">
                <a:solidFill>
                  <a:srgbClr val="0C0F19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dirty="0">
                <a:solidFill>
                  <a:srgbClr val="0C0F19"/>
                </a:solidFill>
                <a:effectLst/>
                <a:latin typeface="Montserrat" pitchFamily="2" charset="77"/>
              </a:rPr>
              <a:t>feeding tube is recommended when patients can no longer safely maintain caloric intake. </a:t>
            </a:r>
            <a:endParaRPr lang="en-US" sz="4400" dirty="0">
              <a:solidFill>
                <a:srgbClr val="0C0F19"/>
              </a:solidFill>
              <a:latin typeface="Montserrat" pitchFamily="2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C0F19"/>
                </a:solidFill>
                <a:effectLst/>
                <a:latin typeface="Montserrat" pitchFamily="2" charset="77"/>
              </a:rPr>
              <a:t>Currently, there exist no interventions to aide in pALS/caregiver education and decision making for feeding tube placement.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" pitchFamily="2" charset="77"/>
                <a:cs typeface="Times New Roman" panose="02020603050405020304" pitchFamily="18" charset="0"/>
              </a:rPr>
              <a:t>Shared decision-making (SDM) is a process where clinicians, patients, and caregivers come together to develop a personalized plan.</a:t>
            </a:r>
            <a:endParaRPr lang="en-US" sz="4400" dirty="0">
              <a:latin typeface="Montserrat" pitchFamily="2" charset="77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D8DBEFF-1106-9E46-3034-C52921BB3E26}"/>
              </a:ext>
            </a:extLst>
          </p:cNvPr>
          <p:cNvSpPr txBox="1">
            <a:spLocks/>
          </p:cNvSpPr>
          <p:nvPr/>
        </p:nvSpPr>
        <p:spPr>
          <a:xfrm>
            <a:off x="206542" y="20674414"/>
            <a:ext cx="12700000" cy="12478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5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lnSpc>
                <a:spcPts val="432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" pitchFamily="2" charset="77"/>
                <a:cs typeface="Times New Roman" panose="02020603050405020304" pitchFamily="18" charset="0"/>
              </a:rPr>
              <a:t>Patients were assessed for eligibility during their multidisciplinary ALS clinic appointment.</a:t>
            </a:r>
          </a:p>
          <a:p>
            <a:pPr marL="685800" indent="-685800">
              <a:lnSpc>
                <a:spcPts val="432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" pitchFamily="2" charset="77"/>
                <a:cs typeface="Times New Roman" panose="02020603050405020304" pitchFamily="18" charset="0"/>
              </a:rPr>
              <a:t>Inclusion criteria: ALS patients who reported difficulty swallowing, had  10% weight loss or more, and had a significant drop in vital capacity (50 %). </a:t>
            </a:r>
          </a:p>
          <a:p>
            <a:pPr marL="685800" indent="-685800">
              <a:lnSpc>
                <a:spcPts val="432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" pitchFamily="2" charset="77"/>
                <a:cs typeface="Times New Roman" panose="02020603050405020304" pitchFamily="18" charset="0"/>
              </a:rPr>
              <a:t>Exclusion criteria:  ALS Patients who had an existing feeding tube, did not speak English or were younger than 18 years old.</a:t>
            </a:r>
          </a:p>
          <a:p>
            <a:pPr marL="685800" indent="-685800">
              <a:lnSpc>
                <a:spcPts val="432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" pitchFamily="2" charset="77"/>
                <a:cs typeface="Times New Roman" panose="02020603050405020304" pitchFamily="18" charset="0"/>
              </a:rPr>
              <a:t>The Shared Decision Making Questionnaire (SDM-Q--9), a 9-item patient reported tool </a:t>
            </a:r>
            <a:r>
              <a:rPr lang="en-US" sz="4400" b="0" i="0" dirty="0">
                <a:solidFill>
                  <a:srgbClr val="212121"/>
                </a:solidFill>
                <a:effectLst/>
                <a:latin typeface="Montserrat" pitchFamily="2" charset="77"/>
              </a:rPr>
              <a:t>measuring patients’ perceived level of involvement in decision-making related to their own care</a:t>
            </a:r>
            <a:r>
              <a:rPr lang="en-US" sz="4400" dirty="0">
                <a:latin typeface="Montserrat" pitchFamily="2" charset="77"/>
                <a:cs typeface="Times New Roman" panose="02020603050405020304" pitchFamily="18" charset="0"/>
              </a:rPr>
              <a:t>, was administered before and after intervention (Figure 1).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2104735-A2A0-7176-EF99-B66149C16115}"/>
              </a:ext>
            </a:extLst>
          </p:cNvPr>
          <p:cNvSpPr txBox="1">
            <a:spLocks/>
          </p:cNvSpPr>
          <p:nvPr/>
        </p:nvSpPr>
        <p:spPr>
          <a:xfrm>
            <a:off x="12112626" y="16353557"/>
            <a:ext cx="20372805" cy="77388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5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ts val="398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" pitchFamily="2" charset="77"/>
                <a:cs typeface="Times New Roman" panose="02020603050405020304" pitchFamily="18" charset="0"/>
              </a:rPr>
              <a:t>6 pALS were enrolled and completed in the intervention.</a:t>
            </a:r>
          </a:p>
          <a:p>
            <a:pPr marL="685800" indent="-685800" algn="l">
              <a:lnSpc>
                <a:spcPts val="398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" pitchFamily="2" charset="77"/>
                <a:cs typeface="Times New Roman" panose="02020603050405020304" pitchFamily="18" charset="0"/>
              </a:rPr>
              <a:t>The average SDM-Q-9 score improved from pre-intervention (mean: 27, Range:  ) to post-intervention (Mean: 40, Range: ), indicating pALS agree that the SDM intervention was helpful.</a:t>
            </a:r>
          </a:p>
          <a:p>
            <a:pPr marL="685800" indent="-685800">
              <a:lnSpc>
                <a:spcPts val="398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" pitchFamily="2" charset="77"/>
                <a:cs typeface="Times New Roman" panose="02020603050405020304" pitchFamily="18" charset="0"/>
              </a:rPr>
              <a:t>The mean SDM-Q-9 score increased by 48% and all participants ’completely agree’ that this intervention helped them understand all information. </a:t>
            </a:r>
          </a:p>
          <a:p>
            <a:pPr marL="685800" indent="-685800" algn="l">
              <a:lnSpc>
                <a:spcPts val="398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" pitchFamily="2" charset="77"/>
                <a:cs typeface="Times New Roman" panose="02020603050405020304" pitchFamily="18" charset="0"/>
              </a:rPr>
              <a:t>Following SDM intervention, 5 pALS decided to have the feeding tube inserted and 1 patient decided not to. </a:t>
            </a:r>
          </a:p>
          <a:p>
            <a:pPr algn="l">
              <a:lnSpc>
                <a:spcPts val="3680"/>
              </a:lnSpc>
            </a:pPr>
            <a:endParaRPr lang="en-US" sz="4400" dirty="0">
              <a:latin typeface="Montserrat" pitchFamily="2" charset="77"/>
              <a:cs typeface="Times New Roman" panose="02020603050405020304" pitchFamily="18" charset="0"/>
            </a:endParaRPr>
          </a:p>
          <a:p>
            <a:pPr algn="l">
              <a:lnSpc>
                <a:spcPts val="3680"/>
              </a:lnSpc>
            </a:pPr>
            <a:endParaRPr lang="en-US" sz="4400" dirty="0">
              <a:latin typeface="Montserrat" pitchFamily="2" charset="77"/>
              <a:cs typeface="Times New Roman" panose="02020603050405020304" pitchFamily="18" charset="0"/>
            </a:endParaRPr>
          </a:p>
          <a:p>
            <a:pPr>
              <a:lnSpc>
                <a:spcPts val="3680"/>
              </a:lnSpc>
            </a:pPr>
            <a:endParaRPr lang="en-US" sz="4400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AA10919-F8A3-EF2F-0086-7BFAADD72F59}"/>
              </a:ext>
            </a:extLst>
          </p:cNvPr>
          <p:cNvSpPr txBox="1">
            <a:spLocks/>
          </p:cNvSpPr>
          <p:nvPr/>
        </p:nvSpPr>
        <p:spPr>
          <a:xfrm>
            <a:off x="32359600" y="7462083"/>
            <a:ext cx="11539621" cy="11113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5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C0F19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All pALS will require a feeding tube at some point in the disease process.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C0F19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The burden of this complex decision can be </a:t>
            </a:r>
            <a:r>
              <a:rPr lang="en-US" sz="4400" dirty="0">
                <a:solidFill>
                  <a:srgbClr val="0C0F19"/>
                </a:solidFill>
                <a:latin typeface="Montserrat" pitchFamily="2" charset="77"/>
                <a:ea typeface="Times New Roman" panose="02020603050405020304" pitchFamily="18" charset="0"/>
              </a:rPr>
              <a:t>decreased </a:t>
            </a:r>
            <a:r>
              <a:rPr lang="en-US" sz="4400" dirty="0">
                <a:solidFill>
                  <a:srgbClr val="0C0F19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when providers and patients work together through shared decision-making.</a:t>
            </a:r>
            <a:endParaRPr lang="en-US" sz="4400" dirty="0">
              <a:solidFill>
                <a:srgbClr val="0E101A"/>
              </a:solidFill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E101A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This quality improvement project could be tailored for use in other settings and </a:t>
            </a:r>
            <a:r>
              <a:rPr lang="en-US" sz="4400" dirty="0">
                <a:latin typeface="Montserrat" pitchFamily="2" charset="77"/>
                <a:cs typeface="Times New Roman" panose="02020603050405020304" pitchFamily="18" charset="0"/>
              </a:rPr>
              <a:t>other decisions that are sensitive to the pALS preference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" pitchFamily="2" charset="77"/>
                <a:cs typeface="Times New Roman" panose="02020603050405020304" pitchFamily="18" charset="0"/>
              </a:rPr>
              <a:t>Future research will focus on the benefit of SDM for: tracheostomy placement, clinical trial participation, transition to palliative/hospice care.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25962DF-62B5-CDE8-E819-A750D873F588}"/>
              </a:ext>
            </a:extLst>
          </p:cNvPr>
          <p:cNvSpPr txBox="1">
            <a:spLocks/>
          </p:cNvSpPr>
          <p:nvPr/>
        </p:nvSpPr>
        <p:spPr>
          <a:xfrm>
            <a:off x="32974547" y="20439840"/>
            <a:ext cx="10924674" cy="557956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5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Ed</a:t>
            </a:r>
            <a:r>
              <a:rPr lang="en-US" dirty="0">
                <a:latin typeface="Montserrat" pitchFamily="2" charset="77"/>
              </a:rPr>
              <a:t>uardo Locatelli, MD, MPH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Montserrat" pitchFamily="2" charset="77"/>
              </a:rPr>
              <a:t>Lauren Tabor 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Montserrat" pitchFamily="2" charset="77"/>
              </a:rPr>
              <a:t> Gray, PhD, CCC-SLP</a:t>
            </a:r>
            <a:endParaRPr lang="en-US" dirty="0">
              <a:latin typeface="Montserrat" pitchFamily="2" charset="77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Montserrat" pitchFamily="2" charset="77"/>
              </a:rPr>
              <a:t>Donovan Mott, CCRC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Montserrat" pitchFamily="2" charset="77"/>
              </a:rPr>
              <a:t>Andrea </a:t>
            </a:r>
            <a:r>
              <a:rPr lang="en-US" dirty="0" err="1">
                <a:latin typeface="Montserrat" pitchFamily="2" charset="77"/>
              </a:rPr>
              <a:t>Charvet</a:t>
            </a:r>
            <a:r>
              <a:rPr lang="en-US" dirty="0">
                <a:latin typeface="Montserrat" pitchFamily="2" charset="77"/>
              </a:rPr>
              <a:t>, PhD, RDN, LDN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Montserrat" pitchFamily="2" charset="77"/>
              </a:rPr>
              <a:t>Vicki Montoya, PhD, APRN, FNP-BC</a:t>
            </a:r>
          </a:p>
          <a:p>
            <a:pPr>
              <a:lnSpc>
                <a:spcPct val="100000"/>
              </a:lnSpc>
            </a:pPr>
            <a:endParaRPr lang="en-US" dirty="0">
              <a:latin typeface="Montserrat" pitchFamily="2" charset="77"/>
            </a:endParaRPr>
          </a:p>
          <a:p>
            <a:pPr>
              <a:lnSpc>
                <a:spcPct val="100000"/>
              </a:lnSpc>
            </a:pPr>
            <a:endParaRPr lang="en-US" dirty="0">
              <a:latin typeface="Montserrat" pitchFamily="2" charset="77"/>
            </a:endParaRPr>
          </a:p>
          <a:p>
            <a:pPr>
              <a:lnSpc>
                <a:spcPct val="100000"/>
              </a:lnSpc>
            </a:pPr>
            <a:endParaRPr lang="en-US" dirty="0">
              <a:latin typeface="Montserrat" pitchFamily="2" charset="77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112B2E2-DED0-63A6-8482-B4BF86392BC3}"/>
              </a:ext>
            </a:extLst>
          </p:cNvPr>
          <p:cNvSpPr txBox="1">
            <a:spLocks/>
          </p:cNvSpPr>
          <p:nvPr/>
        </p:nvSpPr>
        <p:spPr>
          <a:xfrm>
            <a:off x="32974547" y="26678405"/>
            <a:ext cx="10924674" cy="3623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5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5674F07-E05D-A73D-EE55-60E48965D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74" y="28490063"/>
            <a:ext cx="3089910" cy="3089910"/>
          </a:xfrm>
          <a:prstGeom prst="rect">
            <a:avLst/>
          </a:prstGeom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00903ED1-4454-4796-02E7-60B98ED75D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187979"/>
              </p:ext>
            </p:extLst>
          </p:nvPr>
        </p:nvGraphicFramePr>
        <p:xfrm>
          <a:off x="12361780" y="7564286"/>
          <a:ext cx="19266568" cy="739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Table 20">
            <a:extLst>
              <a:ext uri="{FF2B5EF4-FFF2-40B4-BE49-F238E27FC236}">
                <a16:creationId xmlns:a16="http://schemas.microsoft.com/office/drawing/2014/main" id="{35AC444C-FA98-A060-F750-4689DF776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659190"/>
              </p:ext>
            </p:extLst>
          </p:nvPr>
        </p:nvGraphicFramePr>
        <p:xfrm>
          <a:off x="13039878" y="23710597"/>
          <a:ext cx="9656108" cy="656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8054">
                  <a:extLst>
                    <a:ext uri="{9D8B030D-6E8A-4147-A177-3AD203B41FA5}">
                      <a16:colId xmlns:a16="http://schemas.microsoft.com/office/drawing/2014/main" val="2380406128"/>
                    </a:ext>
                  </a:extLst>
                </a:gridCol>
                <a:gridCol w="4828054">
                  <a:extLst>
                    <a:ext uri="{9D8B030D-6E8A-4147-A177-3AD203B41FA5}">
                      <a16:colId xmlns:a16="http://schemas.microsoft.com/office/drawing/2014/main" val="2829536661"/>
                    </a:ext>
                  </a:extLst>
                </a:gridCol>
              </a:tblGrid>
              <a:tr h="12835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Montserrat" pitchFamily="2" charset="77"/>
                        </a:rPr>
                        <a:t>Demographics (Mean, SD)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885899"/>
                  </a:ext>
                </a:extLst>
              </a:tr>
              <a:tr h="12835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Montserrat" pitchFamily="2" charset="77"/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Montserrat" pitchFamily="2" charset="77"/>
                        </a:rPr>
                        <a:t>64.2 (6.4)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5997781"/>
                  </a:ext>
                </a:extLst>
              </a:tr>
              <a:tr h="12835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Montserrat" pitchFamily="2" charset="77"/>
                        </a:rPr>
                        <a:t>Slow Vital Capacity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Montserrat" pitchFamily="2" charset="77"/>
                        </a:rPr>
                        <a:t>67.0 (18.6)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7665990"/>
                  </a:ext>
                </a:extLst>
              </a:tr>
              <a:tr h="1402220"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Montserrat" pitchFamily="2" charset="77"/>
                        </a:rPr>
                        <a:t>ALSFRS-R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Montserrat" pitchFamily="2" charset="77"/>
                        </a:rPr>
                        <a:t>26.7 (7.2)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7471839"/>
                  </a:ext>
                </a:extLst>
              </a:tr>
              <a:tr h="12835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Montserrat" pitchFamily="2" charset="77"/>
                        </a:rPr>
                        <a:t>Sex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Montserrat" pitchFamily="2" charset="77"/>
                        </a:rPr>
                        <a:t>50% Female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521899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36E1FF7-8525-8671-2A59-2BB5029BF53C}"/>
              </a:ext>
            </a:extLst>
          </p:cNvPr>
          <p:cNvSpPr txBox="1"/>
          <p:nvPr/>
        </p:nvSpPr>
        <p:spPr>
          <a:xfrm>
            <a:off x="12906542" y="13493090"/>
            <a:ext cx="1335173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Montserrat" pitchFamily="2" charset="77"/>
              </a:rPr>
              <a:t>Figure 1. The Clinical intervention including 60- minutes of </a:t>
            </a:r>
          </a:p>
          <a:p>
            <a:r>
              <a:rPr lang="en-US" sz="3500" dirty="0">
                <a:latin typeface="Montserrat" pitchFamily="2" charset="77"/>
              </a:rPr>
              <a:t>education and SDM conducted via telehealth.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37EBB0E-64B8-47D8-2F8E-91D45EC28F05}"/>
              </a:ext>
            </a:extLst>
          </p:cNvPr>
          <p:cNvSpPr txBox="1">
            <a:spLocks/>
          </p:cNvSpPr>
          <p:nvPr/>
        </p:nvSpPr>
        <p:spPr>
          <a:xfrm>
            <a:off x="12028906" y="14953400"/>
            <a:ext cx="20012526" cy="1203159"/>
          </a:xfrm>
          <a:prstGeom prst="rect">
            <a:avLst/>
          </a:prstGeom>
          <a:solidFill>
            <a:srgbClr val="6CAAE4"/>
          </a:solidFill>
          <a:ln>
            <a:solidFill>
              <a:srgbClr val="003893"/>
            </a:solidFill>
          </a:ln>
        </p:spPr>
        <p:txBody>
          <a:bodyPr anchor="ctr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Results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E8A9C6-B96B-03ED-6EC0-1F8959E7E70E}"/>
              </a:ext>
            </a:extLst>
          </p:cNvPr>
          <p:cNvSpPr txBox="1"/>
          <p:nvPr/>
        </p:nvSpPr>
        <p:spPr>
          <a:xfrm>
            <a:off x="13079831" y="22998346"/>
            <a:ext cx="779732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Montserrat" pitchFamily="2" charset="77"/>
              </a:rPr>
              <a:t>Table 1. Participant demographics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5E147D4-7E97-94AD-06CF-1F5588274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55683"/>
              </p:ext>
            </p:extLst>
          </p:nvPr>
        </p:nvGraphicFramePr>
        <p:xfrm>
          <a:off x="23483052" y="23411916"/>
          <a:ext cx="8640011" cy="7781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7B5358-2522-1698-D280-614CCAD97C58}"/>
              </a:ext>
            </a:extLst>
          </p:cNvPr>
          <p:cNvCxnSpPr>
            <a:cxnSpLocks/>
          </p:cNvCxnSpPr>
          <p:nvPr/>
        </p:nvCxnSpPr>
        <p:spPr>
          <a:xfrm flipH="1">
            <a:off x="24710066" y="30111405"/>
            <a:ext cx="58691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37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537</Words>
  <Application>Microsoft Macintosh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Montserrat</vt:lpstr>
      <vt:lpstr>Office Theme</vt:lpstr>
      <vt:lpstr>A Multidisciplinary Collaboration to Improve Decision-Making for Feeding Tube Insertion for Patients with ALS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Merritt</dc:creator>
  <cp:lastModifiedBy>gabriela lopes</cp:lastModifiedBy>
  <cp:revision>17</cp:revision>
  <dcterms:created xsi:type="dcterms:W3CDTF">2022-11-29T16:12:56Z</dcterms:created>
  <dcterms:modified xsi:type="dcterms:W3CDTF">2023-04-07T17:20:58Z</dcterms:modified>
</cp:coreProperties>
</file>