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57" r:id="rId3"/>
    <p:sldId id="264" r:id="rId4"/>
    <p:sldId id="265" r:id="rId5"/>
    <p:sldId id="259" r:id="rId6"/>
    <p:sldId id="260" r:id="rId7"/>
    <p:sldId id="258" r:id="rId8"/>
    <p:sldId id="261" r:id="rId9"/>
    <p:sldId id="262" r:id="rId10"/>
    <p:sldId id="266" r:id="rId11"/>
    <p:sldId id="267" r:id="rId12"/>
    <p:sldId id="268" r:id="rId13"/>
    <p:sldId id="269" r:id="rId14"/>
    <p:sldId id="272" r:id="rId15"/>
    <p:sldId id="273" r:id="rId16"/>
    <p:sldId id="275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4954" autoAdjust="0"/>
  </p:normalViewPr>
  <p:slideViewPr>
    <p:cSldViewPr snapToGrid="0">
      <p:cViewPr varScale="1">
        <p:scale>
          <a:sx n="54" d="100"/>
          <a:sy n="54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14283-4B5B-407D-84EB-7DF54DE8C0F6}" type="datetimeFigureOut">
              <a:rPr lang="en-CA" smtClean="0"/>
              <a:t>04/04/2023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8F396-D6B6-4B19-A734-7F69E5868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972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8F396-D6B6-4B19-A734-7F69E58687B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835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8F396-D6B6-4B19-A734-7F69E58687B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48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8F396-D6B6-4B19-A734-7F69E58687B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6845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8F396-D6B6-4B19-A734-7F69E58687B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766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8F396-D6B6-4B19-A734-7F69E58687B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4130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8F396-D6B6-4B19-A734-7F69E58687B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56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DCBB-C935-4B6F-78D0-FFC8FD136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669BB-1C68-3797-A86D-397F9396F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CFEFC-49BA-6A7E-FAE1-34D95A2D6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2309-0D63-43F4-8969-E5A4AEA75AE1}" type="datetimeFigureOut">
              <a:rPr lang="en-CA" smtClean="0"/>
              <a:t>04/04/2023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CC7D5-449E-6DD6-8327-02D4CF4E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CD378-05F4-B490-CF65-DAB56A2B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0A56-787E-4476-A25E-0EDFA6242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588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C9349-CEB8-2FF2-E362-C8DCF053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340FD-533C-E6AA-6900-786DC7416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56998-F478-1F98-492B-68C0E013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2309-0D63-43F4-8969-E5A4AEA75AE1}" type="datetimeFigureOut">
              <a:rPr lang="en-CA" smtClean="0"/>
              <a:t>04/04/2023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266F1-FA0E-BDB2-6920-D8816185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245BB-CB09-BB12-203B-429F4A4B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0A56-787E-4476-A25E-0EDFA6242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686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DBA86F-211B-CC3B-63A5-E30343C17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B571A6-DA7E-E8AD-41D0-80FD31EC3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B73D8-FA37-3123-EBE4-BE0DA5FD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2309-0D63-43F4-8969-E5A4AEA75AE1}" type="datetimeFigureOut">
              <a:rPr lang="en-CA" smtClean="0"/>
              <a:t>04/04/2023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68A03-ECA6-D64B-478F-374322DF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4E5CD-DE46-1756-76AC-7A346B44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0A56-787E-4476-A25E-0EDFA6242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179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77E1-2ECE-DCDB-B0A0-4A3E053B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ADB19-D1FE-5B62-6EDF-FE6FA813A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D227D-2D37-D16D-FFF5-46DFCE9A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2309-0D63-43F4-8969-E5A4AEA75AE1}" type="datetimeFigureOut">
              <a:rPr lang="en-CA" smtClean="0"/>
              <a:t>04/04/2023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BCC66-E437-A952-5F1E-20E65F1A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A63F2-2B6E-6D5C-0FFB-ABB07E2E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0A56-787E-4476-A25E-0EDFA6242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639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B876-72B6-D011-F069-2803E1E7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6C484-E0D6-D325-76FC-3CB21B1D0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C4FD4-D58A-D692-923D-D515CAD67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2309-0D63-43F4-8969-E5A4AEA75AE1}" type="datetimeFigureOut">
              <a:rPr lang="en-CA" smtClean="0"/>
              <a:t>04/04/2023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C03B6-641B-7CFA-3C42-50ED7EE8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41668-47A9-92E6-3BC7-86DB3B0EE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0A56-787E-4476-A25E-0EDFA6242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407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2DD7-5F22-E773-BCB3-81832F01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A84F8-BABD-7F94-9EAF-8C418101B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53C7D-9B90-ED2F-1E96-A96355E53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EB2B6-B0B0-1297-0ECC-231A0F44A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2309-0D63-43F4-8969-E5A4AEA75AE1}" type="datetimeFigureOut">
              <a:rPr lang="en-CA" smtClean="0"/>
              <a:t>04/04/2023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DAC8F-D20F-7EBB-F6AC-527FAC34D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F40DF-F736-F1AD-254E-CAC16B39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0A56-787E-4476-A25E-0EDFA6242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469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9EE8-B925-4F1E-2AD8-3AC57191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67895-5F4F-3305-E398-B24A74354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DA1B1-8280-997C-A055-A9CB560C0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FF159-6F7E-3E1F-3069-3B7790776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94D148-61ED-7750-57DD-34BB063D3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443ECF-CBCA-63E4-B60C-208859D8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2309-0D63-43F4-8969-E5A4AEA75AE1}" type="datetimeFigureOut">
              <a:rPr lang="en-CA" smtClean="0"/>
              <a:t>04/04/2023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4EDBD8-B44A-2711-42FB-DED94FE5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DE50C-9620-2889-B565-B15A4F0E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0A56-787E-4476-A25E-0EDFA6242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22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D004-0D25-55BE-3C6B-BD0E681B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9F6054-79A9-09DD-67A4-31FDC111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2309-0D63-43F4-8969-E5A4AEA75AE1}" type="datetimeFigureOut">
              <a:rPr lang="en-CA" smtClean="0"/>
              <a:t>04/04/2023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532FF-BA3A-6D10-D50E-D9906FCC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D0C88-F476-A44F-9923-C5CC67FB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0A56-787E-4476-A25E-0EDFA6242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645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AC4A3E-682D-CA34-098E-C41593EB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2309-0D63-43F4-8969-E5A4AEA75AE1}" type="datetimeFigureOut">
              <a:rPr lang="en-CA" smtClean="0"/>
              <a:t>04/04/2023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50E813-1D7B-7A89-C923-5AC7B1B72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D104C-7EAD-25BC-E6D7-4221DA96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0A56-787E-4476-A25E-0EDFA6242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394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B4055-3EA4-7609-9DB1-60DBAAC94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F2693-D1AC-E7DD-A8A2-5565D9D2A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51919-44AC-F617-E1EF-A11CCA6F1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F0A18-FFB6-F2EE-7430-34D5267C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2309-0D63-43F4-8969-E5A4AEA75AE1}" type="datetimeFigureOut">
              <a:rPr lang="en-CA" smtClean="0"/>
              <a:t>04/04/2023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11090-5FE7-3C5B-4536-6081C38D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18AF3-A7DD-7101-AF5B-8396FBCD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0A56-787E-4476-A25E-0EDFA6242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262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645F-C3C3-4D5D-1219-171E26B50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D2F264-CA46-82F8-DCAA-BC9AF7F2F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EEF54-049B-7CD9-8FB7-08546063A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D1C93-F80B-AC09-179F-F01B625C4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2309-0D63-43F4-8969-E5A4AEA75AE1}" type="datetimeFigureOut">
              <a:rPr lang="en-CA" smtClean="0"/>
              <a:t>04/04/2023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F2925-40F5-A8E8-3B0F-E56A7C06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6E40F-E8FA-DD62-AE7A-15DF9110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0A56-787E-4476-A25E-0EDFA6242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958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CA79D-FEF5-3624-22FF-01A40C2A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9701E-4F3A-FDEF-E0E2-557E9D123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24C3C-3069-4B8A-85BC-2A141EBFC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D2309-0D63-43F4-8969-E5A4AEA75AE1}" type="datetimeFigureOut">
              <a:rPr lang="en-CA" smtClean="0"/>
              <a:t>04/04/2023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02B0-0738-15D7-EB7D-8D56A5780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B4DF4-92B0-C39A-BEDE-78C482896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0A56-787E-4476-A25E-0EDFA62428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69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E3B360-7410-6E3F-DE9B-112691D37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6" y="91340"/>
            <a:ext cx="2298192" cy="8688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95DBAD-F8B6-B51A-09A9-22990B8FD2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24"/>
          <a:stretch/>
        </p:blipFill>
        <p:spPr>
          <a:xfrm flipH="1">
            <a:off x="8409016" y="868093"/>
            <a:ext cx="3983309" cy="56585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D4261F-B419-C673-9C80-E4B12C4B55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1" y="288368"/>
            <a:ext cx="3693035" cy="5220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690C8E-6286-E015-5A07-56BE528C308A}"/>
              </a:ext>
            </a:extLst>
          </p:cNvPr>
          <p:cNvSpPr txBox="1"/>
          <p:nvPr/>
        </p:nvSpPr>
        <p:spPr>
          <a:xfrm>
            <a:off x="314818" y="3517174"/>
            <a:ext cx="8363018" cy="336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latin typeface="Georgia" panose="02040502050405020303" pitchFamily="18" charset="0"/>
              </a:rPr>
              <a:t>Mohammad </a:t>
            </a:r>
            <a:r>
              <a:rPr lang="en-CA" sz="3200" b="1" u="sng" dirty="0">
                <a:latin typeface="Georgia" panose="02040502050405020303" pitchFamily="18" charset="0"/>
              </a:rPr>
              <a:t>Sabbir, </a:t>
            </a:r>
            <a:r>
              <a:rPr lang="en-CA" sz="3200" b="1" dirty="0">
                <a:latin typeface="Georgia" panose="02040502050405020303" pitchFamily="18" charset="0"/>
              </a:rPr>
              <a:t>Ph.D. </a:t>
            </a:r>
            <a:r>
              <a:rPr lang="en-CA" sz="3200" b="1" baseline="30000" dirty="0">
                <a:latin typeface="Georgia" panose="02040502050405020303" pitchFamily="18" charset="0"/>
              </a:rPr>
              <a:t>1 </a:t>
            </a:r>
            <a:r>
              <a:rPr lang="en-CA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(Presenter)</a:t>
            </a:r>
          </a:p>
          <a:p>
            <a:r>
              <a:rPr lang="en-CA" sz="3200" b="1" i="0" dirty="0">
                <a:effectLst/>
                <a:latin typeface="Georgia" panose="02040502050405020303" pitchFamily="18" charset="0"/>
              </a:rPr>
              <a:t>Alexander </a:t>
            </a:r>
            <a:r>
              <a:rPr lang="en-CA" sz="3200" b="1" i="0" dirty="0" err="1">
                <a:effectLst/>
                <a:latin typeface="Georgia" panose="02040502050405020303" pitchFamily="18" charset="0"/>
              </a:rPr>
              <a:t>Bontempo</a:t>
            </a:r>
            <a:r>
              <a:rPr lang="en-CA" sz="3200" b="1" i="0" dirty="0">
                <a:effectLst/>
                <a:latin typeface="Georgia" panose="02040502050405020303" pitchFamily="18" charset="0"/>
              </a:rPr>
              <a:t>,</a:t>
            </a:r>
            <a:r>
              <a:rPr lang="en-CA" sz="3200" b="1" dirty="0">
                <a:latin typeface="Georgia" panose="02040502050405020303" pitchFamily="18" charset="0"/>
              </a:rPr>
              <a:t> Ph.D. </a:t>
            </a:r>
            <a:r>
              <a:rPr lang="en-CA" sz="3200" b="1" baseline="30000" dirty="0">
                <a:latin typeface="Georgia" panose="02040502050405020303" pitchFamily="18" charset="0"/>
              </a:rPr>
              <a:t>2</a:t>
            </a:r>
            <a:r>
              <a:rPr lang="en-CA" sz="3200" b="1" dirty="0">
                <a:latin typeface="Georgia" panose="02040502050405020303" pitchFamily="18" charset="0"/>
              </a:rPr>
              <a:t>,</a:t>
            </a:r>
            <a:r>
              <a:rPr lang="en-CA" sz="3200" b="1" i="0" dirty="0">
                <a:effectLst/>
                <a:latin typeface="Georgia" panose="02040502050405020303" pitchFamily="18" charset="0"/>
              </a:rPr>
              <a:t> and Mark Cayabyab</a:t>
            </a:r>
            <a:r>
              <a:rPr lang="en-CA" sz="3200" b="1" dirty="0">
                <a:latin typeface="Georgia" panose="02040502050405020303" pitchFamily="18" charset="0"/>
              </a:rPr>
              <a:t> Ph.D. </a:t>
            </a:r>
            <a:r>
              <a:rPr lang="en-CA" sz="3200" b="1" baseline="30000" dirty="0">
                <a:latin typeface="Georgia" panose="02040502050405020303" pitchFamily="18" charset="0"/>
              </a:rPr>
              <a:t>2</a:t>
            </a:r>
            <a:endParaRPr lang="en-CA" sz="3000" dirty="0">
              <a:latin typeface="Georgia" panose="02040502050405020303" pitchFamily="18" charset="0"/>
            </a:endParaRPr>
          </a:p>
          <a:p>
            <a:r>
              <a:rPr lang="en-CA" sz="3000" i="0" baseline="30000" dirty="0">
                <a:effectLst/>
                <a:latin typeface="Georgia" panose="02040502050405020303" pitchFamily="18" charset="0"/>
              </a:rPr>
              <a:t>1</a:t>
            </a:r>
            <a:r>
              <a:rPr lang="en-CA" sz="3000" i="0" dirty="0">
                <a:effectLst/>
                <a:latin typeface="Georgia" panose="02040502050405020303" pitchFamily="18" charset="0"/>
              </a:rPr>
              <a:t>NSU’s</a:t>
            </a:r>
            <a:r>
              <a:rPr lang="en-CA" sz="3000" i="0" baseline="30000" dirty="0">
                <a:effectLst/>
                <a:latin typeface="Georgia" panose="02040502050405020303" pitchFamily="18" charset="0"/>
              </a:rPr>
              <a:t> </a:t>
            </a:r>
            <a:r>
              <a:rPr lang="en-CA" sz="3000" i="0" dirty="0">
                <a:effectLst/>
                <a:latin typeface="Georgia" panose="02040502050405020303" pitchFamily="18" charset="0"/>
              </a:rPr>
              <a:t>Barry and Judy Silverman College of Pharmacy</a:t>
            </a:r>
          </a:p>
          <a:p>
            <a:r>
              <a:rPr lang="en-CA" sz="3000" i="0" baseline="30000" dirty="0">
                <a:effectLst/>
                <a:latin typeface="Georgia" panose="02040502050405020303" pitchFamily="18" charset="0"/>
              </a:rPr>
              <a:t>2</a:t>
            </a:r>
            <a:r>
              <a:rPr lang="en-CA" sz="3000" i="0" dirty="0">
                <a:effectLst/>
                <a:latin typeface="Georgia" panose="02040502050405020303" pitchFamily="18" charset="0"/>
              </a:rPr>
              <a:t>NSU’s</a:t>
            </a:r>
            <a:r>
              <a:rPr lang="en-CA" sz="3000" i="0" baseline="30000" dirty="0">
                <a:effectLst/>
                <a:latin typeface="Georgia" panose="02040502050405020303" pitchFamily="18" charset="0"/>
              </a:rPr>
              <a:t> </a:t>
            </a:r>
            <a:r>
              <a:rPr lang="en-CA" sz="3000" i="0" dirty="0">
                <a:effectLst/>
                <a:latin typeface="Georgia" panose="02040502050405020303" pitchFamily="18" charset="0"/>
              </a:rPr>
              <a:t>College of Dental Medicine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CA" sz="2000" b="1" u="sng" dirty="0">
              <a:latin typeface="Georgia" panose="0204050205040502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97DD9A-73AF-733B-59C6-EB4636A93F95}"/>
              </a:ext>
            </a:extLst>
          </p:cNvPr>
          <p:cNvSpPr txBox="1"/>
          <p:nvPr/>
        </p:nvSpPr>
        <p:spPr>
          <a:xfrm>
            <a:off x="330002" y="868093"/>
            <a:ext cx="92971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500" b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Highly antigenic novel soluble HIV-1 clade C 1086.c ENV trimer vaccine candidate</a:t>
            </a:r>
          </a:p>
          <a:p>
            <a:endParaRPr lang="en-CA" sz="45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F45D8A-E2CA-8693-72D0-23221D17AB27}"/>
              </a:ext>
            </a:extLst>
          </p:cNvPr>
          <p:cNvSpPr txBox="1"/>
          <p:nvPr/>
        </p:nvSpPr>
        <p:spPr>
          <a:xfrm>
            <a:off x="345187" y="902570"/>
            <a:ext cx="929712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500" b="1" dirty="0">
                <a:solidFill>
                  <a:schemeClr val="accent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Highly antigenic novel soluble HIV-1 clade C 1086.c ENV trimer vaccine candidate</a:t>
            </a:r>
          </a:p>
          <a:p>
            <a:endParaRPr lang="en-CA" sz="45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CA" sz="45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6E426-D506-B027-F419-CF44577E0D2A}"/>
              </a:ext>
            </a:extLst>
          </p:cNvPr>
          <p:cNvSpPr txBox="1"/>
          <p:nvPr/>
        </p:nvSpPr>
        <p:spPr>
          <a:xfrm>
            <a:off x="9320061" y="333250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  <a:effectLst/>
                <a:latin typeface="Helvetica Neue"/>
              </a:rPr>
              <a:t>The HIV capsid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92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9A5A4-B53D-8F50-7BFA-54F4D8B83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356" y="1312304"/>
            <a:ext cx="2981325" cy="3848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7FAF86-91BD-5B62-C5ED-A449BF262CF9}"/>
              </a:ext>
            </a:extLst>
          </p:cNvPr>
          <p:cNvSpPr txBox="1"/>
          <p:nvPr/>
        </p:nvSpPr>
        <p:spPr>
          <a:xfrm>
            <a:off x="823493" y="448052"/>
            <a:ext cx="1054501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500" b="1" i="0" u="none" strike="noStrike" baseline="0" dirty="0">
                <a:latin typeface="Georgia" panose="02040502050405020303" pitchFamily="18" charset="0"/>
              </a:rPr>
              <a:t>Biochemical and structural analysis of the 1086.c SOSIP trimer</a:t>
            </a:r>
            <a:endParaRPr lang="en-CA" sz="2500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EC54A0-6AC5-2917-D385-B5273D8192F1}"/>
              </a:ext>
            </a:extLst>
          </p:cNvPr>
          <p:cNvSpPr txBox="1"/>
          <p:nvPr/>
        </p:nvSpPr>
        <p:spPr>
          <a:xfrm>
            <a:off x="519952" y="5289303"/>
            <a:ext cx="7470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500" b="0" i="0" u="none" strike="noStrike" baseline="0" dirty="0">
                <a:latin typeface="Georgia" panose="02040502050405020303" pitchFamily="18" charset="0"/>
              </a:rPr>
              <a:t>Elution profile of 1086.c SOSIP trimer after SEC/DEAE chromatography</a:t>
            </a:r>
            <a:endParaRPr lang="en-CA" sz="2500" dirty="0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3A3CA-C9A0-6755-DD12-22B8EAC2C725}"/>
              </a:ext>
            </a:extLst>
          </p:cNvPr>
          <p:cNvSpPr txBox="1"/>
          <p:nvPr/>
        </p:nvSpPr>
        <p:spPr>
          <a:xfrm>
            <a:off x="8529356" y="5307169"/>
            <a:ext cx="3142691" cy="864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b="0" i="0" u="none" strike="noStrike" baseline="0" dirty="0">
                <a:latin typeface="Georgia" panose="02040502050405020303" pitchFamily="18" charset="0"/>
              </a:rPr>
              <a:t>Blue Native PAGE Analysis</a:t>
            </a:r>
            <a:endParaRPr lang="en-CA" sz="2500" dirty="0">
              <a:latin typeface="Georgia" panose="0204050205040502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65C13A-9431-ACEC-B4DC-00E758101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78" y="1312304"/>
            <a:ext cx="7580592" cy="3848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FD8D10-0BC3-2F56-7420-EB5A413030FD}"/>
              </a:ext>
            </a:extLst>
          </p:cNvPr>
          <p:cNvSpPr txBox="1"/>
          <p:nvPr/>
        </p:nvSpPr>
        <p:spPr>
          <a:xfrm>
            <a:off x="120535" y="6409948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A. </a:t>
            </a:r>
            <a:r>
              <a:rPr lang="en-CA" dirty="0" err="1"/>
              <a:t>Bontempo</a:t>
            </a:r>
            <a:r>
              <a:rPr lang="en-CA" dirty="0"/>
              <a:t> and M Cayabyab </a:t>
            </a:r>
          </a:p>
        </p:txBody>
      </p:sp>
    </p:spTree>
    <p:extLst>
      <p:ext uri="{BB962C8B-B14F-4D97-AF65-F5344CB8AC3E}">
        <p14:creationId xmlns:p14="http://schemas.microsoft.com/office/powerpoint/2010/main" val="160224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5E5BE6-FA3B-7C52-AE4D-246A8272624A}"/>
              </a:ext>
            </a:extLst>
          </p:cNvPr>
          <p:cNvSpPr txBox="1"/>
          <p:nvPr/>
        </p:nvSpPr>
        <p:spPr>
          <a:xfrm>
            <a:off x="3281082" y="6118633"/>
            <a:ext cx="52421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b="0" i="0" u="none" strike="noStrike" baseline="0" dirty="0">
                <a:latin typeface="Georgia" panose="02040502050405020303" pitchFamily="18" charset="0"/>
              </a:rPr>
              <a:t>Negative Stain Electron Microscopy</a:t>
            </a:r>
            <a:endParaRPr lang="en-CA" sz="2500" dirty="0"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7BA95-986E-C46B-16A3-BD0B3419F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76" y="350792"/>
            <a:ext cx="8928848" cy="5726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6E52A5-F81E-755A-4A5C-96971B88A6F3}"/>
              </a:ext>
            </a:extLst>
          </p:cNvPr>
          <p:cNvSpPr txBox="1"/>
          <p:nvPr/>
        </p:nvSpPr>
        <p:spPr>
          <a:xfrm>
            <a:off x="120535" y="6409948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A. </a:t>
            </a:r>
            <a:r>
              <a:rPr lang="en-CA" dirty="0" err="1"/>
              <a:t>Bontempo</a:t>
            </a:r>
            <a:r>
              <a:rPr lang="en-CA" dirty="0"/>
              <a:t> and M Cayabyab </a:t>
            </a:r>
          </a:p>
        </p:txBody>
      </p:sp>
    </p:spTree>
    <p:extLst>
      <p:ext uri="{BB962C8B-B14F-4D97-AF65-F5344CB8AC3E}">
        <p14:creationId xmlns:p14="http://schemas.microsoft.com/office/powerpoint/2010/main" val="110379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1BC262-1967-2B9D-3ADB-1F33D555A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5" y="80866"/>
            <a:ext cx="7757769" cy="6329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EF5081-D70C-C7F4-FEA7-3060F940205C}"/>
              </a:ext>
            </a:extLst>
          </p:cNvPr>
          <p:cNvSpPr txBox="1"/>
          <p:nvPr/>
        </p:nvSpPr>
        <p:spPr>
          <a:xfrm>
            <a:off x="7878305" y="1044804"/>
            <a:ext cx="419316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800" b="0" i="0" u="none" strike="noStrike" baseline="0" dirty="0">
                <a:latin typeface="Georgia" panose="02040502050405020303" pitchFamily="18" charset="0"/>
              </a:rPr>
              <a:t>Analysis of 2D averages of the 1086.c SOSIP trimer.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CA" sz="2800" b="0" i="0" u="none" strike="noStrike" baseline="0" dirty="0">
              <a:latin typeface="Georgia" panose="020405020504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800" b="0" i="0" u="none" strike="noStrike" baseline="0" dirty="0">
                <a:latin typeface="Georgia" panose="02040502050405020303" pitchFamily="18" charset="0"/>
              </a:rPr>
              <a:t>5680 single trimer particles were automatically picked with </a:t>
            </a:r>
            <a:r>
              <a:rPr lang="en-CA" sz="2800" b="0" i="0" u="none" strike="noStrike" baseline="0" dirty="0" err="1">
                <a:latin typeface="Georgia" panose="02040502050405020303" pitchFamily="18" charset="0"/>
              </a:rPr>
              <a:t>crYOLO</a:t>
            </a:r>
            <a:r>
              <a:rPr lang="en-CA" sz="2800" b="0" i="0" u="none" strike="noStrike" baseline="0" dirty="0">
                <a:latin typeface="Georgia" panose="02040502050405020303" pitchFamily="18" charset="0"/>
              </a:rPr>
              <a:t> and clustered in 120 average stacks using ISAC software</a:t>
            </a:r>
            <a:endParaRPr lang="en-CA" sz="2800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1B42F-0676-BE3A-6670-8561968E9D5E}"/>
              </a:ext>
            </a:extLst>
          </p:cNvPr>
          <p:cNvSpPr txBox="1"/>
          <p:nvPr/>
        </p:nvSpPr>
        <p:spPr>
          <a:xfrm>
            <a:off x="120535" y="6409948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A. </a:t>
            </a:r>
            <a:r>
              <a:rPr lang="en-CA" dirty="0" err="1"/>
              <a:t>Bontempo</a:t>
            </a:r>
            <a:r>
              <a:rPr lang="en-CA" dirty="0"/>
              <a:t> and M Cayabyab </a:t>
            </a:r>
          </a:p>
        </p:txBody>
      </p:sp>
    </p:spTree>
    <p:extLst>
      <p:ext uri="{BB962C8B-B14F-4D97-AF65-F5344CB8AC3E}">
        <p14:creationId xmlns:p14="http://schemas.microsoft.com/office/powerpoint/2010/main" val="32796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293783-7E34-F760-A132-1C36E4D371B7}"/>
              </a:ext>
            </a:extLst>
          </p:cNvPr>
          <p:cNvSpPr txBox="1"/>
          <p:nvPr/>
        </p:nvSpPr>
        <p:spPr>
          <a:xfrm>
            <a:off x="358588" y="290462"/>
            <a:ext cx="11689977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i="0" u="none" strike="noStrike" baseline="0" dirty="0">
                <a:latin typeface="Georgia" panose="02040502050405020303" pitchFamily="18" charset="0"/>
              </a:rPr>
              <a:t>Antigenicity study of 1086.c SOSIP trimer</a:t>
            </a:r>
          </a:p>
          <a:p>
            <a:endParaRPr lang="en-CA" sz="2800" b="1" i="0" u="none" strike="noStrike" baseline="0" dirty="0">
              <a:latin typeface="Georgia" panose="02040502050405020303" pitchFamily="18" charset="0"/>
            </a:endParaRPr>
          </a:p>
          <a:p>
            <a:pPr algn="l"/>
            <a:r>
              <a:rPr lang="en-CA" sz="2500" b="0" i="0" u="none" strike="noStrike" baseline="0" dirty="0">
                <a:latin typeface="Georgia" panose="02040502050405020303" pitchFamily="18" charset="0"/>
              </a:rPr>
              <a:t>Twenty-two anti-HIV-1 envelope glycoprotein antibodies were tested for assessing the antigenicity of 1086.c SOSIP trimer compared to BG505 SOSIP trimer construct.</a:t>
            </a:r>
            <a:endParaRPr lang="en-CA" sz="2500" dirty="0"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8B709-B602-DA55-8308-43120A1B5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52" y="2613884"/>
            <a:ext cx="11227295" cy="32848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6B301E-082F-C974-F301-CA45A2A937F2}"/>
              </a:ext>
            </a:extLst>
          </p:cNvPr>
          <p:cNvSpPr/>
          <p:nvPr/>
        </p:nvSpPr>
        <p:spPr>
          <a:xfrm>
            <a:off x="9958647" y="2398731"/>
            <a:ext cx="1751000" cy="35000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3838D-C6E0-9B60-2776-E8BC521057BB}"/>
              </a:ext>
            </a:extLst>
          </p:cNvPr>
          <p:cNvSpPr txBox="1"/>
          <p:nvPr/>
        </p:nvSpPr>
        <p:spPr>
          <a:xfrm>
            <a:off x="120535" y="6409948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A. </a:t>
            </a:r>
            <a:r>
              <a:rPr lang="en-CA" dirty="0" err="1"/>
              <a:t>Bontempo</a:t>
            </a:r>
            <a:r>
              <a:rPr lang="en-CA" dirty="0"/>
              <a:t> and M Cayabyab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1D6DF-6519-DDB3-D4FE-750BA5DFF131}"/>
              </a:ext>
            </a:extLst>
          </p:cNvPr>
          <p:cNvSpPr txBox="1"/>
          <p:nvPr/>
        </p:nvSpPr>
        <p:spPr>
          <a:xfrm>
            <a:off x="8458199" y="5955018"/>
            <a:ext cx="26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eorgia" panose="02040502050405020303" pitchFamily="18" charset="0"/>
              </a:rPr>
              <a:t>NB: No binding</a:t>
            </a:r>
          </a:p>
        </p:txBody>
      </p:sp>
    </p:spTree>
    <p:extLst>
      <p:ext uri="{BB962C8B-B14F-4D97-AF65-F5344CB8AC3E}">
        <p14:creationId xmlns:p14="http://schemas.microsoft.com/office/powerpoint/2010/main" val="986882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B939B6-D9B3-F0A0-E5AC-47571E9B6434}"/>
              </a:ext>
            </a:extLst>
          </p:cNvPr>
          <p:cNvSpPr txBox="1"/>
          <p:nvPr/>
        </p:nvSpPr>
        <p:spPr>
          <a:xfrm>
            <a:off x="543412" y="232761"/>
            <a:ext cx="11105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Georgia" panose="02040502050405020303" pitchFamily="18" charset="0"/>
              </a:rPr>
              <a:t>My role: </a:t>
            </a:r>
          </a:p>
          <a:p>
            <a:r>
              <a:rPr lang="en-CA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Addressing the question: does CH58 specifically bind </a:t>
            </a:r>
            <a:r>
              <a:rPr lang="en-CA" sz="2800" b="1" i="0" u="none" strike="noStrike" baseline="0" dirty="0">
                <a:solidFill>
                  <a:srgbClr val="C00000"/>
                </a:solidFill>
                <a:latin typeface="Georgia" panose="02040502050405020303" pitchFamily="18" charset="0"/>
              </a:rPr>
              <a:t>1086.c SOSIP trimer or monomers?</a:t>
            </a:r>
            <a:endParaRPr lang="en-CA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8805F-1B13-7B23-148E-0424929EF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49" y="1897217"/>
            <a:ext cx="7356147" cy="4543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CB89E2-EBF8-99AA-E239-FE444E1B00BB}"/>
              </a:ext>
            </a:extLst>
          </p:cNvPr>
          <p:cNvSpPr txBox="1"/>
          <p:nvPr/>
        </p:nvSpPr>
        <p:spPr>
          <a:xfrm>
            <a:off x="99769" y="6440573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Georgia" panose="02040502050405020303" pitchFamily="18" charset="0"/>
              </a:rPr>
              <a:t>M. Sabbir</a:t>
            </a:r>
          </a:p>
        </p:txBody>
      </p:sp>
    </p:spTree>
    <p:extLst>
      <p:ext uri="{BB962C8B-B14F-4D97-AF65-F5344CB8AC3E}">
        <p14:creationId xmlns:p14="http://schemas.microsoft.com/office/powerpoint/2010/main" val="2289008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71ABF-EECB-09B5-F57E-DBB848117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46" y="231726"/>
            <a:ext cx="8281238" cy="63945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E38BAA-64F2-4D36-8B12-07339C765C5A}"/>
              </a:ext>
            </a:extLst>
          </p:cNvPr>
          <p:cNvSpPr txBox="1"/>
          <p:nvPr/>
        </p:nvSpPr>
        <p:spPr>
          <a:xfrm>
            <a:off x="376516" y="1230212"/>
            <a:ext cx="27611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Georgia" panose="02040502050405020303" pitchFamily="18" charset="0"/>
              </a:rPr>
              <a:t>Addressing the question: does CH58 selectively binds 1086.c SOSIP trimer or monomeric forms? </a:t>
            </a:r>
          </a:p>
        </p:txBody>
      </p:sp>
    </p:spTree>
    <p:extLst>
      <p:ext uri="{BB962C8B-B14F-4D97-AF65-F5344CB8AC3E}">
        <p14:creationId xmlns:p14="http://schemas.microsoft.com/office/powerpoint/2010/main" val="132940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FE18EA-0586-3058-C378-8C3919499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6" y="91340"/>
            <a:ext cx="2298192" cy="868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D9CD1F-0581-ECE6-CD85-DC545AA5F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1" y="288368"/>
            <a:ext cx="3693035" cy="5220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602751-50A9-526C-A99E-B4636EC8E327}"/>
              </a:ext>
            </a:extLst>
          </p:cNvPr>
          <p:cNvSpPr txBox="1"/>
          <p:nvPr/>
        </p:nvSpPr>
        <p:spPr>
          <a:xfrm>
            <a:off x="260444" y="525780"/>
            <a:ext cx="77098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CA" sz="32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en-CA" sz="3200" b="0" i="0" u="none" strike="noStrike" baseline="0" dirty="0">
              <a:latin typeface="Georgia" panose="02040502050405020303" pitchFamily="18" charset="0"/>
            </a:endParaRPr>
          </a:p>
          <a:p>
            <a:pPr marR="0" algn="l"/>
            <a:r>
              <a:rPr lang="en-CA" sz="3200" b="1" i="0" u="none" strike="noStrike" baseline="0" dirty="0">
                <a:latin typeface="Georgia" panose="02040502050405020303" pitchFamily="18" charset="0"/>
              </a:rPr>
              <a:t>Future Studies:</a:t>
            </a:r>
            <a:endParaRPr lang="en-CA" sz="3200" b="0" i="0" u="none" strike="noStrike" baseline="0" dirty="0">
              <a:latin typeface="Georgia" panose="02040502050405020303" pitchFamily="18" charset="0"/>
            </a:endParaRPr>
          </a:p>
          <a:p>
            <a:pPr marR="0" algn="l"/>
            <a:endParaRPr lang="en-CA" sz="3200" b="0" i="0" u="none" strike="noStrike" baseline="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Georgia" panose="02040502050405020303" pitchFamily="18" charset="0"/>
              </a:rPr>
              <a:t>Preclinical studies to assess whether </a:t>
            </a:r>
            <a:r>
              <a:rPr lang="en-CA" sz="3200" b="1" u="sng" dirty="0">
                <a:latin typeface="Georgia" panose="02040502050405020303" pitchFamily="18" charset="0"/>
              </a:rPr>
              <a:t>1086.c SOSIP trimer immunogen </a:t>
            </a:r>
            <a:r>
              <a:rPr lang="en-CA" sz="3200" dirty="0">
                <a:latin typeface="Georgia" panose="02040502050405020303" pitchFamily="18" charset="0"/>
              </a:rPr>
              <a:t>is capable of eliciting protective </a:t>
            </a:r>
            <a:r>
              <a:rPr lang="en-CA" sz="3200" b="1" u="sng" dirty="0">
                <a:latin typeface="Georgia" panose="02040502050405020303" pitchFamily="18" charset="0"/>
              </a:rPr>
              <a:t>epitope family V2p  antibodies </a:t>
            </a:r>
            <a:r>
              <a:rPr lang="en-CA" sz="3200" dirty="0">
                <a:latin typeface="Georgia" panose="02040502050405020303" pitchFamily="18" charset="0"/>
              </a:rPr>
              <a:t>with broad antibody-dependent cellular cytotoxic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431C8-FC49-D8EF-2283-CFA0BE92C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292" y="1095872"/>
            <a:ext cx="3961263" cy="5674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95D14B-D280-27AB-8184-683D6DD914BE}"/>
              </a:ext>
            </a:extLst>
          </p:cNvPr>
          <p:cNvSpPr txBox="1"/>
          <p:nvPr/>
        </p:nvSpPr>
        <p:spPr>
          <a:xfrm>
            <a:off x="409433" y="6433736"/>
            <a:ext cx="7096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0" i="0" dirty="0">
                <a:solidFill>
                  <a:srgbClr val="5A5A5A"/>
                </a:solidFill>
                <a:effectLst/>
                <a:latin typeface="Helvetica Neue"/>
              </a:rPr>
              <a:t>Acknowledgement: David S. </a:t>
            </a:r>
            <a:r>
              <a:rPr lang="en-CA" sz="1400" b="0" i="0" dirty="0" err="1">
                <a:solidFill>
                  <a:srgbClr val="5A5A5A"/>
                </a:solidFill>
                <a:effectLst/>
                <a:latin typeface="Helvetica Neue"/>
              </a:rPr>
              <a:t>Goodsell</a:t>
            </a:r>
            <a:r>
              <a:rPr lang="en-CA" sz="1400" b="0" i="0" dirty="0">
                <a:solidFill>
                  <a:srgbClr val="5A5A5A"/>
                </a:solidFill>
                <a:effectLst/>
                <a:latin typeface="Helvetica Neue"/>
              </a:rPr>
              <a:t>, RCSB Protein Data Bank and Scripps Research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248825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0D8A81-2732-F188-5093-80EBDD7344BA}"/>
              </a:ext>
            </a:extLst>
          </p:cNvPr>
          <p:cNvSpPr txBox="1"/>
          <p:nvPr/>
        </p:nvSpPr>
        <p:spPr>
          <a:xfrm>
            <a:off x="185115" y="1298686"/>
            <a:ext cx="118422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>
                <a:latin typeface="Georgia" panose="02040502050405020303" pitchFamily="18" charset="0"/>
              </a:rPr>
              <a:t>Acknowledgments: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Georgia" panose="02040502050405020303" pitchFamily="18" charset="0"/>
              </a:rPr>
              <a:t>NIH/NIDCR grant R01 DE027249 (to M.J.C).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Georgia" panose="02040502050405020303" pitchFamily="18" charset="0"/>
              </a:rPr>
              <a:t>M.J.C. and A.B. are American Association of Immunologist Careers in Immunology fellowship recipients.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Georgia" panose="02040502050405020303" pitchFamily="18" charset="0"/>
              </a:rPr>
              <a:t>Zachary Edwards, </a:t>
            </a:r>
            <a:r>
              <a:rPr lang="en-CA" sz="2400" dirty="0" err="1">
                <a:latin typeface="Georgia" panose="02040502050405020303" pitchFamily="18" charset="0"/>
              </a:rPr>
              <a:t>Naylene</a:t>
            </a:r>
            <a:r>
              <a:rPr lang="en-CA" sz="2400" dirty="0">
                <a:latin typeface="Georgia" panose="02040502050405020303" pitchFamily="18" charset="0"/>
              </a:rPr>
              <a:t> Rivera, </a:t>
            </a:r>
            <a:r>
              <a:rPr lang="en-CA" sz="2400" b="0" i="0" dirty="0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Alexandra </a:t>
            </a:r>
            <a:r>
              <a:rPr lang="en-CA" sz="2400" b="0" i="0" dirty="0" err="1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Chirino</a:t>
            </a:r>
            <a:r>
              <a:rPr lang="en-CA" sz="2400" dirty="0">
                <a:solidFill>
                  <a:srgbClr val="242424"/>
                </a:solidFill>
                <a:latin typeface="Georgia" panose="02040502050405020303" pitchFamily="18" charset="0"/>
              </a:rPr>
              <a:t>, </a:t>
            </a:r>
            <a:r>
              <a:rPr lang="en-CA" sz="2400" dirty="0">
                <a:latin typeface="Georgia" panose="02040502050405020303" pitchFamily="18" charset="0"/>
              </a:rPr>
              <a:t>and Anthony </a:t>
            </a:r>
            <a:r>
              <a:rPr lang="en-CA" sz="2400" dirty="0" err="1">
                <a:latin typeface="Georgia" panose="02040502050405020303" pitchFamily="18" charset="0"/>
              </a:rPr>
              <a:t>Kushta</a:t>
            </a:r>
            <a:r>
              <a:rPr lang="en-CA" sz="2400" dirty="0">
                <a:latin typeface="Georgia" panose="02040502050405020303" pitchFamily="18" charset="0"/>
              </a:rPr>
              <a:t> for their technical support.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Georgia" panose="02040502050405020303" pitchFamily="18" charset="0"/>
              </a:rPr>
              <a:t>Dr. Kelly Arnett, Director of the Center for Macromolecular Interaction, Harvard Medical School, Boston for BLI and </a:t>
            </a:r>
            <a:r>
              <a:rPr lang="en-CA" sz="2400" dirty="0" err="1">
                <a:latin typeface="Georgia" panose="02040502050405020303" pitchFamily="18" charset="0"/>
              </a:rPr>
              <a:t>nanoDSF</a:t>
            </a:r>
            <a:r>
              <a:rPr lang="en-CA" sz="2400" dirty="0">
                <a:latin typeface="Georgia" panose="02040502050405020303" pitchFamily="18" charset="0"/>
              </a:rPr>
              <a:t> technical support and analysis.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Georgia" panose="02040502050405020303" pitchFamily="18" charset="0"/>
              </a:rPr>
              <a:t>Dr. Maria Ericsson, Director of the Electron Microscopy Facility, Department of Cell Biology, Harvard Medical School, Boston for technical assistance with electron microscopy. The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Georgia" panose="02040502050405020303" pitchFamily="18" charset="0"/>
              </a:rPr>
              <a:t>Dr. Benedict C </a:t>
            </a:r>
            <a:r>
              <a:rPr lang="en-CA" sz="2400" dirty="0" err="1">
                <a:latin typeface="Georgia" panose="02040502050405020303" pitchFamily="18" charset="0"/>
              </a:rPr>
              <a:t>Albensi</a:t>
            </a:r>
            <a:r>
              <a:rPr lang="en-CA" sz="2400" dirty="0">
                <a:latin typeface="Georgia" panose="02040502050405020303" pitchFamily="18" charset="0"/>
              </a:rPr>
              <a:t>, Bary and Judy Silverman College of Pharmacy, NSU for providing laboratory space for Dr. Sabbir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Georgia" panose="02040502050405020303" pitchFamily="18" charset="0"/>
              </a:rPr>
              <a:t>All authors declare no financial or other conflicts of interest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122E5-E329-0CF9-1B8E-25C7EB2E2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6" y="91340"/>
            <a:ext cx="2298192" cy="868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D7CC8C-785A-7CFF-EB28-947260B54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1" y="288368"/>
            <a:ext cx="3693035" cy="52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5A6FCD-ED26-546D-2C04-379BFD720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6" y="91340"/>
            <a:ext cx="2298192" cy="868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EA08C2-0A59-70B7-9AA5-F2905ED0C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1" y="288368"/>
            <a:ext cx="3693035" cy="5220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A0063E-BCB7-0ED7-F28A-3FE0D280CC47}"/>
              </a:ext>
            </a:extLst>
          </p:cNvPr>
          <p:cNvSpPr txBox="1"/>
          <p:nvPr/>
        </p:nvSpPr>
        <p:spPr>
          <a:xfrm>
            <a:off x="471762" y="5617984"/>
            <a:ext cx="11555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800" b="1" i="0" u="none" strike="noStrike" baseline="0" dirty="0">
                <a:latin typeface="Georgia" panose="02040502050405020303" pitchFamily="18" charset="0"/>
              </a:rPr>
              <a:t>with skills in </a:t>
            </a:r>
            <a:r>
              <a:rPr lang="en-CA" sz="2800" b="1" i="0" u="none" strike="noStrike" baseline="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CA" sz="2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immunology, crystallography and Structural bi0logy, and  cell and molecular biology.</a:t>
            </a:r>
          </a:p>
          <a:p>
            <a:endParaRPr lang="en-CA" sz="2800" b="1" dirty="0">
              <a:latin typeface="Georgia" panose="020405020504050203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A854D7-0E4B-9591-1140-46AF3959F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92" y="1499037"/>
            <a:ext cx="1873964" cy="2884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79E768-0B57-798F-3163-A994313AE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4170" y="1548890"/>
            <a:ext cx="2425636" cy="28842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38D056-4E8C-A27E-C4DF-40657AC67046}"/>
              </a:ext>
            </a:extLst>
          </p:cNvPr>
          <p:cNvSpPr txBox="1"/>
          <p:nvPr/>
        </p:nvSpPr>
        <p:spPr>
          <a:xfrm>
            <a:off x="1615708" y="4408918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Georgia" panose="02040502050405020303" pitchFamily="18" charset="0"/>
              </a:rPr>
              <a:t>Dr. M.G. Sabbir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0BB11-2321-0F96-B5B5-3E23D043EB3A}"/>
              </a:ext>
            </a:extLst>
          </p:cNvPr>
          <p:cNvSpPr txBox="1"/>
          <p:nvPr/>
        </p:nvSpPr>
        <p:spPr>
          <a:xfrm>
            <a:off x="5513902" y="4369402"/>
            <a:ext cx="569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Georgia" panose="02040502050405020303" pitchFamily="18" charset="0"/>
              </a:rPr>
              <a:t>Dr. A </a:t>
            </a:r>
            <a:r>
              <a:rPr lang="en-CA" b="1" dirty="0" err="1">
                <a:latin typeface="Georgia" panose="02040502050405020303" pitchFamily="18" charset="0"/>
              </a:rPr>
              <a:t>Bontempo</a:t>
            </a:r>
            <a:r>
              <a:rPr lang="en-CA" b="1" dirty="0">
                <a:latin typeface="Georgia" panose="02040502050405020303" pitchFamily="18" charset="0"/>
              </a:rPr>
              <a:t>                      Dr. Mark Cayabyab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D41DD0-B5A9-9829-386B-B74990B608BD}"/>
              </a:ext>
            </a:extLst>
          </p:cNvPr>
          <p:cNvSpPr txBox="1"/>
          <p:nvPr/>
        </p:nvSpPr>
        <p:spPr>
          <a:xfrm>
            <a:off x="133158" y="4738734"/>
            <a:ext cx="55857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CA" sz="2800" b="1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Barry and Judy Silverman College of Pharmacy </a:t>
            </a:r>
            <a:r>
              <a:rPr lang="en-CA" sz="2800" b="1" i="0" u="none" strike="noStrike" baseline="0" dirty="0">
                <a:solidFill>
                  <a:srgbClr val="C00000"/>
                </a:solidFill>
                <a:latin typeface="Georgia" panose="02040502050405020303" pitchFamily="18" charset="0"/>
              </a:rPr>
              <a:t>&amp;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EFEF8E-BEE0-D279-29C8-83821B653551}"/>
              </a:ext>
            </a:extLst>
          </p:cNvPr>
          <p:cNvSpPr txBox="1"/>
          <p:nvPr/>
        </p:nvSpPr>
        <p:spPr>
          <a:xfrm>
            <a:off x="5718953" y="4747079"/>
            <a:ext cx="68316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2. </a:t>
            </a:r>
            <a:r>
              <a:rPr lang="en-CA" sz="2800" b="1" i="0" u="none" strike="noStrike" baseline="0" dirty="0">
                <a:solidFill>
                  <a:srgbClr val="C00000"/>
                </a:solidFill>
                <a:latin typeface="Georgia" panose="02040502050405020303" pitchFamily="18" charset="0"/>
              </a:rPr>
              <a:t>College of Dental medicine</a:t>
            </a:r>
            <a:endParaRPr lang="en-CA" sz="28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71E3D7-58D3-A25B-0476-6309CFA6CEF9}"/>
              </a:ext>
            </a:extLst>
          </p:cNvPr>
          <p:cNvSpPr txBox="1"/>
          <p:nvPr/>
        </p:nvSpPr>
        <p:spPr>
          <a:xfrm>
            <a:off x="133158" y="960221"/>
            <a:ext cx="11711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2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interdisciplinary study involves a team of scientists </a:t>
            </a:r>
            <a:r>
              <a:rPr lang="en-CA" sz="2800" b="1" i="0" u="none" strike="noStrike" baseline="0" dirty="0">
                <a:latin typeface="Georgia" panose="02040502050405020303" pitchFamily="18" charset="0"/>
              </a:rPr>
              <a:t>from: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A93A0-EEA6-F755-38CF-F86E22D57C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4548" y="1411914"/>
            <a:ext cx="2440336" cy="29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3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977AC1-9ADD-4833-EC1A-94A0B751C8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618"/>
          <a:stretch/>
        </p:blipFill>
        <p:spPr>
          <a:xfrm>
            <a:off x="0" y="0"/>
            <a:ext cx="6728346" cy="6760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E3E41E-21D6-350A-03FE-6A0D814B0528}"/>
              </a:ext>
            </a:extLst>
          </p:cNvPr>
          <p:cNvSpPr txBox="1"/>
          <p:nvPr/>
        </p:nvSpPr>
        <p:spPr>
          <a:xfrm>
            <a:off x="6728346" y="288601"/>
            <a:ext cx="5463654" cy="6183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HIV: Human Immunodeficiency Virus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CA" sz="2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Attacks the body’s immune system</a:t>
            </a:r>
            <a:r>
              <a:rPr lang="en-CA" sz="2200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CA" sz="2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Lead to AIDS </a:t>
            </a:r>
            <a:r>
              <a:rPr lang="en-CA" sz="2200" dirty="0">
                <a:solidFill>
                  <a:srgbClr val="002060"/>
                </a:solidFill>
                <a:latin typeface="Georgia" panose="02040502050405020303" pitchFamily="18" charset="0"/>
              </a:rPr>
              <a:t>(Acquired Immunodeficiency Syndrome).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CA" sz="2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No effective cure</a:t>
            </a:r>
            <a:r>
              <a:rPr lang="en-CA" sz="2200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CA" sz="2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HIV can be controlled by </a:t>
            </a:r>
            <a:r>
              <a:rPr lang="en-CA" sz="2200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Museo Sans 100"/>
              </a:rPr>
              <a:t>antiretroviral therapy (ART)</a:t>
            </a:r>
            <a:r>
              <a:rPr lang="en-CA" sz="2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Museo Sans 100"/>
              </a:rPr>
              <a:t> 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CA" sz="2200" b="1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Museo Sans 100"/>
            </a:endParaRP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Museo Sans 100"/>
              </a:rPr>
              <a:t>Successful ART requires lifelong adherence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CA" sz="2200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 carries risks of long-term side effects and drug resistance.</a:t>
            </a:r>
            <a:endParaRPr lang="en-CA" sz="2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C01DFA-A529-14DF-2B34-E237700549CD}"/>
              </a:ext>
            </a:extLst>
          </p:cNvPr>
          <p:cNvSpPr txBox="1"/>
          <p:nvPr/>
        </p:nvSpPr>
        <p:spPr>
          <a:xfrm>
            <a:off x="251012" y="5934635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dirty="0">
                <a:effectLst/>
                <a:latin typeface="Helvetica Neue"/>
              </a:rPr>
              <a:t>HIV infected cell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C3A37-648A-F57A-50CD-E5565CC9C4EA}"/>
              </a:ext>
            </a:extLst>
          </p:cNvPr>
          <p:cNvSpPr txBox="1"/>
          <p:nvPr/>
        </p:nvSpPr>
        <p:spPr>
          <a:xfrm>
            <a:off x="1957387" y="2614613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HIV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02BCB-1107-F56B-CF56-DE2D714FA419}"/>
              </a:ext>
            </a:extLst>
          </p:cNvPr>
          <p:cNvSpPr txBox="1"/>
          <p:nvPr/>
        </p:nvSpPr>
        <p:spPr>
          <a:xfrm>
            <a:off x="4077499" y="481013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Cell: Cytosol</a:t>
            </a:r>
          </a:p>
        </p:txBody>
      </p:sp>
    </p:spTree>
    <p:extLst>
      <p:ext uri="{BB962C8B-B14F-4D97-AF65-F5344CB8AC3E}">
        <p14:creationId xmlns:p14="http://schemas.microsoft.com/office/powerpoint/2010/main" val="353813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49B41-3C64-4872-1849-D922804EAFD3}"/>
              </a:ext>
            </a:extLst>
          </p:cNvPr>
          <p:cNvSpPr txBox="1"/>
          <p:nvPr/>
        </p:nvSpPr>
        <p:spPr>
          <a:xfrm>
            <a:off x="306858" y="890179"/>
            <a:ext cx="116879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CA" sz="32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>
                <a:latin typeface="Georgia" panose="02040502050405020303" pitchFamily="18" charset="0"/>
              </a:rPr>
              <a:t>After 40+ years of trying, there is currently </a:t>
            </a:r>
            <a:r>
              <a:rPr lang="en-CA" sz="3200" b="1" u="sng" dirty="0">
                <a:latin typeface="Georgia" panose="02040502050405020303" pitchFamily="18" charset="0"/>
              </a:rPr>
              <a:t>no vaccine available.</a:t>
            </a:r>
            <a:endParaRPr lang="en-CA" sz="3200" dirty="0">
              <a:latin typeface="Georgia" panose="02040502050405020303" pitchFamily="18" charset="0"/>
            </a:endParaRPr>
          </a:p>
          <a:p>
            <a:endParaRPr lang="en-CA" sz="32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Developing </a:t>
            </a:r>
            <a:r>
              <a:rPr lang="en-CA" sz="3200" b="1" i="0" u="sng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safe, effective, and affordable vaccines </a:t>
            </a:r>
            <a:r>
              <a:rPr lang="en-CA" sz="320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is the highest HIV research priority given its </a:t>
            </a:r>
            <a:r>
              <a:rPr lang="en-CA" sz="3200" b="1" i="0" u="sng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game-changing potential for controlling and ultimately ending the HIV/AIDS pandemic</a:t>
            </a:r>
            <a:r>
              <a:rPr lang="en-CA" sz="320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>
                <a:latin typeface="Georgia" panose="02040502050405020303" pitchFamily="18" charset="0"/>
              </a:rPr>
              <a:t>Scientists are working to develop one and </a:t>
            </a:r>
            <a:r>
              <a:rPr lang="en-CA" sz="3200" b="1" u="sng" dirty="0">
                <a:solidFill>
                  <a:srgbClr val="C00000"/>
                </a:solidFill>
                <a:latin typeface="Georgia" panose="02040502050405020303" pitchFamily="18" charset="0"/>
              </a:rPr>
              <a:t>WE ARE A PART OF THAT INITIATIVE.</a:t>
            </a:r>
          </a:p>
          <a:p>
            <a:endParaRPr lang="en-CA" sz="3200" dirty="0"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4DE408-5388-71D2-E53C-1E1071846621}"/>
              </a:ext>
            </a:extLst>
          </p:cNvPr>
          <p:cNvSpPr txBox="1"/>
          <p:nvPr/>
        </p:nvSpPr>
        <p:spPr>
          <a:xfrm>
            <a:off x="2047349" y="259237"/>
            <a:ext cx="845928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500" b="1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Is There a Vaccine to Prevent HIV?</a:t>
            </a:r>
          </a:p>
        </p:txBody>
      </p:sp>
    </p:spTree>
    <p:extLst>
      <p:ext uri="{BB962C8B-B14F-4D97-AF65-F5344CB8AC3E}">
        <p14:creationId xmlns:p14="http://schemas.microsoft.com/office/powerpoint/2010/main" val="60033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D04A49-A899-C67D-A058-F1E79145D30C}"/>
              </a:ext>
            </a:extLst>
          </p:cNvPr>
          <p:cNvSpPr txBox="1"/>
          <p:nvPr/>
        </p:nvSpPr>
        <p:spPr>
          <a:xfrm>
            <a:off x="447068" y="1183371"/>
            <a:ext cx="5532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i="0" dirty="0">
                <a:effectLst/>
                <a:latin typeface="Georgia" panose="02040502050405020303" pitchFamily="18" charset="0"/>
              </a:rPr>
              <a:t>HIV is composed of</a:t>
            </a:r>
            <a:r>
              <a:rPr lang="en-CA" sz="3000" i="0" dirty="0">
                <a:effectLst/>
                <a:latin typeface="Georgia" panose="02040502050405020303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000" b="1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two strands of RNA</a:t>
            </a:r>
            <a:r>
              <a:rPr lang="en-CA" sz="300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,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000" b="1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15 types of viral proteins</a:t>
            </a:r>
            <a:r>
              <a:rPr lang="en-CA" sz="3000" i="0" dirty="0">
                <a:effectLst/>
                <a:latin typeface="Georgia" panose="02040502050405020303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00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a few </a:t>
            </a:r>
            <a:r>
              <a:rPr lang="en-CA" sz="3000" b="1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proteins from the last host cell </a:t>
            </a:r>
            <a:r>
              <a:rPr lang="en-CA" sz="300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it infected</a:t>
            </a:r>
            <a:r>
              <a:rPr lang="en-CA" sz="3000" i="0" dirty="0">
                <a:effectLst/>
                <a:latin typeface="Georgia" panose="02040502050405020303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000" i="0" dirty="0">
                <a:effectLst/>
                <a:latin typeface="Georgia" panose="02040502050405020303" pitchFamily="18" charset="0"/>
              </a:rPr>
              <a:t>all surrounded by </a:t>
            </a:r>
            <a:r>
              <a:rPr lang="en-CA" sz="3000" b="1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a lipid bilayer membrane</a:t>
            </a:r>
            <a:r>
              <a:rPr lang="en-CA" sz="3000" i="0" dirty="0">
                <a:effectLst/>
                <a:latin typeface="Georgia" panose="02040502050405020303" pitchFamily="18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CB838-6B1B-6365-1F97-9D3C09965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88" y="0"/>
            <a:ext cx="6163204" cy="6005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2ED5E5-F3B8-F829-536E-BE0ED94A928E}"/>
              </a:ext>
            </a:extLst>
          </p:cNvPr>
          <p:cNvSpPr txBox="1"/>
          <p:nvPr/>
        </p:nvSpPr>
        <p:spPr>
          <a:xfrm>
            <a:off x="3213532" y="6005980"/>
            <a:ext cx="90268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b="0" i="0" dirty="0">
                <a:effectLst/>
                <a:latin typeface="Georgia" panose="02040502050405020303" pitchFamily="18" charset="0"/>
              </a:rPr>
              <a:t>Integrase                   Reverse Transcriptase                     Protease</a:t>
            </a:r>
            <a:endParaRPr lang="en-CA" sz="2500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90F81-E1EE-91C5-69BB-FE47BC72C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770" y="5821994"/>
            <a:ext cx="1351966" cy="987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B43655-4340-4F43-6DCB-BD1BED19D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54" y="5251925"/>
            <a:ext cx="1129635" cy="1579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4AB453-689D-7C1B-418F-79D4E6C852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97" y="5665694"/>
            <a:ext cx="1033047" cy="103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9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D5D3CD-3A20-15D6-F355-02C87C1C5238}"/>
              </a:ext>
            </a:extLst>
          </p:cNvPr>
          <p:cNvSpPr txBox="1"/>
          <p:nvPr/>
        </p:nvSpPr>
        <p:spPr>
          <a:xfrm>
            <a:off x="6586857" y="572654"/>
            <a:ext cx="533086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Envelope proteins </a:t>
            </a:r>
            <a:r>
              <a:rPr lang="en-CA" sz="2800" b="1" i="0" u="sng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gp120 and gp41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i="0" u="sng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bind to receptors on the surface of cells </a:t>
            </a:r>
            <a:r>
              <a:rPr lang="en-CA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that HIV infects, and then </a:t>
            </a:r>
            <a:r>
              <a:rPr lang="en-CA" sz="2800" b="1" i="0" u="sng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penetrate the surface </a:t>
            </a:r>
            <a:r>
              <a:rPr lang="en-CA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to infect it with the viral RNA.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The </a:t>
            </a:r>
            <a:r>
              <a:rPr lang="en-CA" sz="2800" b="1" i="0" u="sng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spikes</a:t>
            </a:r>
            <a:r>
              <a:rPr lang="en-CA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formed by these proteins are highly decorated with carbohydrates, </a:t>
            </a:r>
            <a:r>
              <a:rPr lang="en-CA" sz="2800" b="1" i="0" u="sng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making them difficult to recognize by antibodies</a:t>
            </a:r>
            <a:r>
              <a:rPr lang="en-CA" sz="28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  <a:endParaRPr lang="en-CA" sz="2800" b="1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E5EE2F-BEED-8317-993A-135074F96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" y="903960"/>
            <a:ext cx="4729636" cy="460036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AD814EF-3048-30CA-2DE5-78C1DF6E2C3F}"/>
              </a:ext>
            </a:extLst>
          </p:cNvPr>
          <p:cNvSpPr/>
          <p:nvPr/>
        </p:nvSpPr>
        <p:spPr>
          <a:xfrm rot="2916176">
            <a:off x="4655582" y="2925068"/>
            <a:ext cx="723976" cy="68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453BA-4BC8-BAA8-68A8-25CC7A32E4B2}"/>
              </a:ext>
            </a:extLst>
          </p:cNvPr>
          <p:cNvSpPr txBox="1"/>
          <p:nvPr/>
        </p:nvSpPr>
        <p:spPr>
          <a:xfrm>
            <a:off x="2450070" y="5581000"/>
            <a:ext cx="22036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 dirty="0">
                <a:effectLst/>
                <a:latin typeface="Helvetica Neue"/>
              </a:rPr>
              <a:t>HIV envelope glycoprotein, with the membrane-spanning portion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5637DA-A42E-6CB7-272C-05626BD85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96" y="3762538"/>
            <a:ext cx="2719169" cy="309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5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F63954-E87C-E033-A01A-777EB4C2E0D0}"/>
              </a:ext>
            </a:extLst>
          </p:cNvPr>
          <p:cNvSpPr txBox="1"/>
          <p:nvPr/>
        </p:nvSpPr>
        <p:spPr>
          <a:xfrm>
            <a:off x="313899" y="248659"/>
            <a:ext cx="1187810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500" b="1" i="0" dirty="0">
                <a:solidFill>
                  <a:srgbClr val="C00000"/>
                </a:solidFill>
                <a:effectLst/>
                <a:latin typeface="Georiga"/>
              </a:rPr>
              <a:t>HIV hide itself from the immune cells in many ways</a:t>
            </a:r>
            <a:r>
              <a:rPr lang="en-CA" sz="3500" i="0" dirty="0">
                <a:solidFill>
                  <a:srgbClr val="C00000"/>
                </a:solidFill>
                <a:effectLst/>
                <a:latin typeface="Georig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000" i="0" dirty="0">
                <a:effectLst/>
                <a:latin typeface="Georiga"/>
              </a:rPr>
              <a:t>HIV </a:t>
            </a:r>
            <a:r>
              <a:rPr lang="en-CA" sz="3000" b="1" i="0" dirty="0">
                <a:effectLst/>
                <a:latin typeface="Georiga"/>
              </a:rPr>
              <a:t>surface glycoproteins</a:t>
            </a:r>
            <a:r>
              <a:rPr lang="en-CA" sz="3000" i="0" dirty="0">
                <a:effectLst/>
                <a:latin typeface="Georiga"/>
              </a:rPr>
              <a:t>, synthesized in infected cells, provides an </a:t>
            </a:r>
            <a:r>
              <a:rPr lang="en-CA" sz="3000" b="1" i="0" dirty="0">
                <a:effectLst/>
                <a:latin typeface="Georiga"/>
              </a:rPr>
              <a:t>effective camouflage</a:t>
            </a:r>
            <a:r>
              <a:rPr lang="en-CA" sz="3000" i="0" dirty="0">
                <a:solidFill>
                  <a:srgbClr val="5A5A5A"/>
                </a:solidFill>
                <a:effectLst/>
                <a:latin typeface="Georiga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B262E-8CB3-DFDC-BD79-84FC21FA21C9}"/>
              </a:ext>
            </a:extLst>
          </p:cNvPr>
          <p:cNvSpPr txBox="1"/>
          <p:nvPr/>
        </p:nvSpPr>
        <p:spPr>
          <a:xfrm>
            <a:off x="156949" y="2092881"/>
            <a:ext cx="865498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000" i="0" dirty="0">
                <a:effectLst/>
                <a:latin typeface="Georiga"/>
              </a:rPr>
              <a:t>The </a:t>
            </a:r>
            <a:r>
              <a:rPr lang="en-CA" sz="3000" b="1" i="0" dirty="0">
                <a:effectLst/>
                <a:latin typeface="Georiga"/>
              </a:rPr>
              <a:t>conserved functional sites </a:t>
            </a:r>
            <a:r>
              <a:rPr lang="en-CA" sz="3000" i="0" dirty="0">
                <a:effectLst/>
                <a:latin typeface="Georiga"/>
              </a:rPr>
              <a:t>of the viral protein are </a:t>
            </a:r>
            <a:r>
              <a:rPr lang="en-CA" sz="3000" b="1" i="0" dirty="0">
                <a:effectLst/>
                <a:latin typeface="Georiga"/>
              </a:rPr>
              <a:t>hidden deep in a pocket surrounded by these sugars</a:t>
            </a:r>
            <a:r>
              <a:rPr lang="en-CA" sz="3000" i="0" dirty="0">
                <a:effectLst/>
                <a:latin typeface="Georiga"/>
              </a:rPr>
              <a:t>, </a:t>
            </a:r>
            <a:r>
              <a:rPr lang="en-CA" sz="3000" b="1" i="0" dirty="0">
                <a:effectLst/>
                <a:latin typeface="Georiga"/>
              </a:rPr>
              <a:t>difficult for </a:t>
            </a:r>
            <a:r>
              <a:rPr lang="en-CA" sz="3000" b="1" i="0" u="sng" strike="noStrike" dirty="0">
                <a:solidFill>
                  <a:srgbClr val="337AC7"/>
                </a:solidFill>
                <a:effectLst/>
                <a:latin typeface="Georiga"/>
              </a:rPr>
              <a:t>antibodies</a:t>
            </a:r>
            <a:r>
              <a:rPr lang="en-CA" sz="3000" b="1" i="0" dirty="0">
                <a:solidFill>
                  <a:srgbClr val="5A5A5A"/>
                </a:solidFill>
                <a:effectLst/>
                <a:latin typeface="Georiga"/>
              </a:rPr>
              <a:t> </a:t>
            </a:r>
            <a:r>
              <a:rPr lang="en-CA" sz="3000" b="1" i="0" dirty="0">
                <a:effectLst/>
                <a:latin typeface="Georiga"/>
              </a:rPr>
              <a:t>to reach</a:t>
            </a:r>
            <a:r>
              <a:rPr lang="en-CA" sz="3000" i="0" dirty="0">
                <a:solidFill>
                  <a:srgbClr val="5A5A5A"/>
                </a:solidFill>
                <a:effectLst/>
                <a:latin typeface="Georiga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3000" i="0" dirty="0">
              <a:solidFill>
                <a:srgbClr val="5A5A5A"/>
              </a:solidFill>
              <a:effectLst/>
              <a:latin typeface="Georig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000" b="1" i="0" dirty="0">
                <a:effectLst/>
                <a:latin typeface="Georiga"/>
              </a:rPr>
              <a:t>Error-prone replication machinery</a:t>
            </a:r>
            <a:r>
              <a:rPr lang="en-CA" sz="3000" i="0" dirty="0">
                <a:effectLst/>
                <a:latin typeface="Georiga"/>
              </a:rPr>
              <a:t> </a:t>
            </a:r>
            <a:r>
              <a:rPr lang="en-CA" sz="3000" b="1" i="0" dirty="0">
                <a:effectLst/>
                <a:latin typeface="Georiga"/>
              </a:rPr>
              <a:t>creates a great diversity in the viral glycoproteins</a:t>
            </a:r>
            <a:r>
              <a:rPr lang="en-CA" sz="3000" i="0" dirty="0">
                <a:effectLst/>
                <a:latin typeface="Georiga"/>
              </a:rPr>
              <a:t>. So unfortunately, </a:t>
            </a:r>
            <a:r>
              <a:rPr lang="en-CA" sz="3000" b="1" i="0" dirty="0">
                <a:solidFill>
                  <a:srgbClr val="C00000"/>
                </a:solidFill>
                <a:effectLst/>
                <a:latin typeface="Georiga"/>
              </a:rPr>
              <a:t>once the immune system has found antibodies to recognize the infecting virus, other viruses rapidly mutate to change the site that is recognized</a:t>
            </a:r>
            <a:r>
              <a:rPr lang="en-CA" sz="3000" i="0" dirty="0">
                <a:solidFill>
                  <a:srgbClr val="C00000"/>
                </a:solidFill>
                <a:effectLst/>
                <a:latin typeface="Georiga"/>
              </a:rPr>
              <a:t>.</a:t>
            </a:r>
            <a:endParaRPr lang="en-CA" sz="3000" dirty="0">
              <a:solidFill>
                <a:srgbClr val="C00000"/>
              </a:solidFill>
              <a:latin typeface="Georig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213052-F5EF-E101-F9D5-6A3E72BB3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238" y="2434505"/>
            <a:ext cx="3885762" cy="4423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5F8866-5F63-536A-F23F-C346B9FF8A61}"/>
              </a:ext>
            </a:extLst>
          </p:cNvPr>
          <p:cNvSpPr txBox="1"/>
          <p:nvPr/>
        </p:nvSpPr>
        <p:spPr>
          <a:xfrm>
            <a:off x="8501001" y="5447013"/>
            <a:ext cx="3496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 dirty="0">
                <a:effectLst/>
                <a:latin typeface="Helvetica Neue"/>
              </a:rPr>
              <a:t>HIV envelope glycoprotein, with the membrane-spanning portion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345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40576D-9C56-8873-1637-137A6EFAD9FA}"/>
              </a:ext>
            </a:extLst>
          </p:cNvPr>
          <p:cNvSpPr txBox="1"/>
          <p:nvPr/>
        </p:nvSpPr>
        <p:spPr>
          <a:xfrm>
            <a:off x="2074510" y="167473"/>
            <a:ext cx="8313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000" b="1" i="0" dirty="0">
                <a:solidFill>
                  <a:srgbClr val="5A5A5A"/>
                </a:solidFill>
                <a:effectLst/>
                <a:latin typeface="Georgia" panose="02040502050405020303" pitchFamily="18" charset="0"/>
              </a:rPr>
              <a:t>Broadly Neutralizing Antibodies (</a:t>
            </a:r>
            <a:r>
              <a:rPr lang="en-CA" sz="3000" b="1" i="0" dirty="0" err="1">
                <a:solidFill>
                  <a:srgbClr val="5A5A5A"/>
                </a:solidFill>
                <a:effectLst/>
                <a:latin typeface="Georgia" panose="02040502050405020303" pitchFamily="18" charset="0"/>
              </a:rPr>
              <a:t>bnABs</a:t>
            </a:r>
            <a:r>
              <a:rPr lang="en-CA" sz="3000" b="1" i="0" dirty="0">
                <a:solidFill>
                  <a:srgbClr val="5A5A5A"/>
                </a:solidFill>
                <a:effectLst/>
                <a:latin typeface="Georgia" panose="02040502050405020303" pitchFamily="18" charset="0"/>
              </a:rPr>
              <a:t>)</a:t>
            </a:r>
          </a:p>
          <a:p>
            <a:endParaRPr lang="en-CA" sz="3000" b="1" dirty="0"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95C597-FBA4-AAEC-3D05-78F235CCB89B}"/>
              </a:ext>
            </a:extLst>
          </p:cNvPr>
          <p:cNvSpPr txBox="1"/>
          <p:nvPr/>
        </p:nvSpPr>
        <p:spPr>
          <a:xfrm>
            <a:off x="0" y="773596"/>
            <a:ext cx="79606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CA" sz="2800" b="0" i="0" dirty="0">
              <a:solidFill>
                <a:srgbClr val="5A5A5A"/>
              </a:solidFill>
              <a:effectLst/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0" i="0" dirty="0">
                <a:solidFill>
                  <a:srgbClr val="5A5A5A"/>
                </a:solidFill>
                <a:effectLst/>
                <a:latin typeface="Georgia" panose="02040502050405020303" pitchFamily="18" charset="0"/>
              </a:rPr>
              <a:t>After several years of battle with the infection, some people develop </a:t>
            </a:r>
            <a:r>
              <a:rPr lang="en-CA" sz="2800" b="1" i="0" u="sng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broadly neutralizing </a:t>
            </a:r>
            <a:r>
              <a:rPr lang="en-CA" sz="2800" b="1" i="0" u="sng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antibodies</a:t>
            </a:r>
            <a:r>
              <a:rPr lang="en-CA" sz="2800" b="0" i="0" dirty="0">
                <a:solidFill>
                  <a:srgbClr val="5A5A5A"/>
                </a:solidFill>
                <a:effectLst/>
                <a:latin typeface="Georgia" panose="02040502050405020303" pitchFamily="18" charset="0"/>
              </a:rPr>
              <a:t>. “</a:t>
            </a:r>
            <a:r>
              <a:rPr lang="en-CA" sz="2800" b="1" i="0" u="sng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Broadly</a:t>
            </a:r>
            <a:r>
              <a:rPr lang="en-CA" sz="2800" b="0" i="0" dirty="0">
                <a:solidFill>
                  <a:srgbClr val="5A5A5A"/>
                </a:solidFill>
                <a:effectLst/>
                <a:latin typeface="Georgia" panose="02040502050405020303" pitchFamily="18" charset="0"/>
              </a:rPr>
              <a:t>" because they attack many strains of the virus, and "</a:t>
            </a:r>
            <a:r>
              <a:rPr lang="en-CA" sz="2800" b="1" i="0" u="sng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neutralizing</a:t>
            </a:r>
            <a:r>
              <a:rPr lang="en-CA" sz="2800" b="0" i="0" dirty="0">
                <a:solidFill>
                  <a:srgbClr val="5A5A5A"/>
                </a:solidFill>
                <a:effectLst/>
                <a:latin typeface="Georgia" panose="02040502050405020303" pitchFamily="18" charset="0"/>
              </a:rPr>
              <a:t>" because they attack key functional sites in the virus and block infection.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b="0" i="0" dirty="0">
              <a:solidFill>
                <a:srgbClr val="5A5A5A"/>
              </a:solidFill>
              <a:effectLst/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We are studying these broadly neutralizing antibodies and trying to find ways to spur the immune system into creating them quickly with a vaccine. </a:t>
            </a:r>
            <a:endParaRPr lang="en-CA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699C4-B926-C2BA-0525-02C37A607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2425" y="1687167"/>
            <a:ext cx="3592718" cy="443384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530FEEB-1F1A-CF30-C4FB-0695F9D30975}"/>
              </a:ext>
            </a:extLst>
          </p:cNvPr>
          <p:cNvSpPr/>
          <p:nvPr/>
        </p:nvSpPr>
        <p:spPr>
          <a:xfrm rot="2539150">
            <a:off x="8892988" y="1804647"/>
            <a:ext cx="1326778" cy="392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4A340-E899-D540-837C-818575534E42}"/>
              </a:ext>
            </a:extLst>
          </p:cNvPr>
          <p:cNvSpPr txBox="1"/>
          <p:nvPr/>
        </p:nvSpPr>
        <p:spPr>
          <a:xfrm>
            <a:off x="8575919" y="954359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Antibody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800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75602D-D08C-CE2F-AB32-566E17789732}"/>
              </a:ext>
            </a:extLst>
          </p:cNvPr>
          <p:cNvSpPr txBox="1"/>
          <p:nvPr/>
        </p:nvSpPr>
        <p:spPr>
          <a:xfrm>
            <a:off x="171402" y="747079"/>
            <a:ext cx="829095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HIV-1 entry into </a:t>
            </a:r>
            <a:r>
              <a:rPr lang="en-CA" sz="2800" b="1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CD4+ </a:t>
            </a:r>
            <a:r>
              <a:rPr lang="en-CA" sz="28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target cells is mediated by cleaved envelope glycoprotein </a:t>
            </a:r>
            <a:r>
              <a:rPr lang="en-CA" sz="2800" b="1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(Env) trimers </a:t>
            </a:r>
            <a:r>
              <a:rPr lang="en-CA" sz="28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that have been challenging to characterize structurally.</a:t>
            </a:r>
          </a:p>
          <a:p>
            <a:endParaRPr lang="en-CA" sz="28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l"/>
            <a:r>
              <a:rPr lang="en-CA" sz="2800" b="0" i="0" u="none" strike="noStrike" baseline="0" dirty="0">
                <a:latin typeface="Georgia" panose="02040502050405020303" pitchFamily="18" charset="0"/>
              </a:rPr>
              <a:t>We </a:t>
            </a:r>
            <a:r>
              <a:rPr lang="en-CA" sz="2800" b="1" i="0" u="sng" strike="noStrike" baseline="0" dirty="0">
                <a:latin typeface="Georgia" panose="02040502050405020303" pitchFamily="18" charset="0"/>
              </a:rPr>
              <a:t>generated a novel HIV-1 Env trimer (1086.c ENV SOSIP gp140)</a:t>
            </a:r>
            <a:r>
              <a:rPr lang="en-CA" sz="2800" b="0" i="0" u="none" strike="noStrike" baseline="0" dirty="0">
                <a:latin typeface="Georgia" panose="02040502050405020303" pitchFamily="18" charset="0"/>
              </a:rPr>
              <a:t> that was </a:t>
            </a:r>
            <a:r>
              <a:rPr lang="en-CA" sz="2800" b="1" i="0" u="sng" strike="noStrike" baseline="0" dirty="0">
                <a:latin typeface="Georgia" panose="02040502050405020303" pitchFamily="18" charset="0"/>
              </a:rPr>
              <a:t>recognized by many </a:t>
            </a:r>
            <a:r>
              <a:rPr lang="en-CA" sz="2800" b="1" i="0" u="sng" strike="noStrike" baseline="0" dirty="0" err="1">
                <a:latin typeface="Georgia" panose="02040502050405020303" pitchFamily="18" charset="0"/>
              </a:rPr>
              <a:t>bnAbs</a:t>
            </a:r>
            <a:r>
              <a:rPr lang="en-CA" sz="2800" b="1" i="0" u="sng" strike="noStrike" baseline="0" dirty="0">
                <a:latin typeface="Georgia" panose="02040502050405020303" pitchFamily="18" charset="0"/>
              </a:rPr>
              <a:t> specific to conserved regions of Env protein including CD4 binding site.</a:t>
            </a:r>
          </a:p>
          <a:p>
            <a:pPr algn="l"/>
            <a:endParaRPr lang="en-CA" sz="2800" b="1" u="sng" dirty="0">
              <a:latin typeface="Georgia" panose="02040502050405020303" pitchFamily="18" charset="0"/>
            </a:endParaRPr>
          </a:p>
          <a:p>
            <a:pPr algn="l"/>
            <a:r>
              <a:rPr lang="en-CA" sz="2800" dirty="0">
                <a:latin typeface="Georgia" panose="02040502050405020303" pitchFamily="18" charset="0"/>
              </a:rPr>
              <a:t>Next, we </a:t>
            </a:r>
            <a:r>
              <a:rPr lang="en-CA" sz="2800" b="1" u="sng" dirty="0">
                <a:latin typeface="Georgia" panose="02040502050405020303" pitchFamily="18" charset="0"/>
              </a:rPr>
              <a:t>characterized </a:t>
            </a:r>
            <a:r>
              <a:rPr lang="en-CA" sz="2800" b="1" i="0" u="sng" strike="noStrike" baseline="0" dirty="0">
                <a:latin typeface="Georgia" panose="02040502050405020303" pitchFamily="18" charset="0"/>
              </a:rPr>
              <a:t>monoclonal antibodies isolated from RV144 trial vaccines </a:t>
            </a:r>
            <a:r>
              <a:rPr lang="en-CA" sz="2800" i="0" strike="noStrike" baseline="0" dirty="0">
                <a:latin typeface="Georgia" panose="02040502050405020303" pitchFamily="18" charset="0"/>
              </a:rPr>
              <a:t>for their </a:t>
            </a:r>
            <a:r>
              <a:rPr lang="en-CA" sz="2800" b="1" i="0" strike="noStrike" baseline="0" dirty="0">
                <a:latin typeface="Georgia" panose="02040502050405020303" pitchFamily="18" charset="0"/>
              </a:rPr>
              <a:t>binding to 1086.c ENV SOSIP</a:t>
            </a:r>
            <a:endParaRPr lang="en-CA" sz="2800" b="1" dirty="0"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9EC2F-0729-7D5F-85FD-A69D230E9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17" y="713636"/>
            <a:ext cx="3802071" cy="5631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6C6C8-5A80-A16F-8635-E00DEF6EBE63}"/>
              </a:ext>
            </a:extLst>
          </p:cNvPr>
          <p:cNvSpPr txBox="1"/>
          <p:nvPr/>
        </p:nvSpPr>
        <p:spPr>
          <a:xfrm>
            <a:off x="2348515" y="39193"/>
            <a:ext cx="4081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>
                <a:latin typeface="Georgia" panose="02040502050405020303" pitchFamily="18" charset="0"/>
              </a:rPr>
              <a:t>Our Research?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3E0AB-E330-9899-E0F8-AD3AC786E838}"/>
              </a:ext>
            </a:extLst>
          </p:cNvPr>
          <p:cNvSpPr txBox="1"/>
          <p:nvPr/>
        </p:nvSpPr>
        <p:spPr>
          <a:xfrm>
            <a:off x="9106192" y="5220703"/>
            <a:ext cx="21877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b="1" dirty="0"/>
              <a:t>HIV membrane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7F451A-752F-EF46-A207-085FD0EBD3A1}"/>
              </a:ext>
            </a:extLst>
          </p:cNvPr>
          <p:cNvSpPr txBox="1"/>
          <p:nvPr/>
        </p:nvSpPr>
        <p:spPr>
          <a:xfrm>
            <a:off x="7888019" y="2795638"/>
            <a:ext cx="11160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b="1" dirty="0">
                <a:latin typeface="Georgia" panose="02040502050405020303" pitchFamily="18" charset="0"/>
              </a:rPr>
              <a:t>CD4+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22537-EC95-A96D-1BD3-BDA4C785700D}"/>
              </a:ext>
            </a:extLst>
          </p:cNvPr>
          <p:cNvSpPr txBox="1"/>
          <p:nvPr/>
        </p:nvSpPr>
        <p:spPr>
          <a:xfrm>
            <a:off x="8904927" y="1516110"/>
            <a:ext cx="28478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b="1" dirty="0"/>
              <a:t>Host cell membrane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C0EE59-AA84-3453-0041-FEC6CEDCBC24}"/>
              </a:ext>
            </a:extLst>
          </p:cNvPr>
          <p:cNvSpPr txBox="1"/>
          <p:nvPr/>
        </p:nvSpPr>
        <p:spPr>
          <a:xfrm>
            <a:off x="10921964" y="4096131"/>
            <a:ext cx="85215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500" b="1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Env</a:t>
            </a:r>
            <a:endParaRPr lang="en-CA" sz="2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F8569-B783-BB02-36BE-43C723C27E45}"/>
              </a:ext>
            </a:extLst>
          </p:cNvPr>
          <p:cNvSpPr txBox="1"/>
          <p:nvPr/>
        </p:nvSpPr>
        <p:spPr>
          <a:xfrm>
            <a:off x="6295166" y="6495641"/>
            <a:ext cx="5622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SOSIP: a disulfide bond termed SOS , an Ile to Pro change</a:t>
            </a:r>
            <a:endParaRPr lang="en-CA" b="0" i="0" dirty="0">
              <a:solidFill>
                <a:schemeClr val="tx1"/>
              </a:solidFill>
              <a:effectLst/>
              <a:latin typeface="Helvetica Neue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10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978</Words>
  <Application>Microsoft Office PowerPoint</Application>
  <PresentationFormat>Widescreen</PresentationFormat>
  <Paragraphs>108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Georiga</vt:lpstr>
      <vt:lpstr>Helvetica Neue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Sabbir</dc:creator>
  <cp:lastModifiedBy>Sabbir</cp:lastModifiedBy>
  <cp:revision>73</cp:revision>
  <dcterms:created xsi:type="dcterms:W3CDTF">2023-03-26T01:01:44Z</dcterms:created>
  <dcterms:modified xsi:type="dcterms:W3CDTF">2023-04-04T20:12:20Z</dcterms:modified>
</cp:coreProperties>
</file>