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7"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C84"/>
    <a:srgbClr val="0036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95" autoAdjust="0"/>
    <p:restoredTop sz="96296" autoAdjust="0"/>
  </p:normalViewPr>
  <p:slideViewPr>
    <p:cSldViewPr snapToGrid="0">
      <p:cViewPr>
        <p:scale>
          <a:sx n="27" d="100"/>
          <a:sy n="27" d="100"/>
        </p:scale>
        <p:origin x="144" y="744"/>
      </p:cViewPr>
      <p:guideLst/>
    </p:cSldViewPr>
  </p:slideViewPr>
  <p:notesTextViewPr>
    <p:cViewPr>
      <p:scale>
        <a:sx n="1" d="1"/>
        <a:sy n="1" d="1"/>
      </p:scale>
      <p:origin x="0" y="0"/>
    </p:cViewPr>
  </p:notesTextViewPr>
  <p:notesViewPr>
    <p:cSldViewPr snapToGrid="0" showGuides="1">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4/4/23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4/4/23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7C7F044-5458-4B2E-BFA0-52AAA1C529D4}" type="slidenum">
              <a:rPr lang="en-US" smtClean="0"/>
              <a:t>1</a:t>
            </a:fld>
            <a:endParaRPr lang="en-US"/>
          </a:p>
        </p:txBody>
      </p:sp>
    </p:spTree>
    <p:extLst>
      <p:ext uri="{BB962C8B-B14F-4D97-AF65-F5344CB8AC3E}">
        <p14:creationId xmlns:p14="http://schemas.microsoft.com/office/powerpoint/2010/main" val="2179324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6400800" y="990600"/>
            <a:ext cx="31089600" cy="2514540"/>
          </a:xfrm>
        </p:spPr>
        <p:txBody>
          <a:bodyPr/>
          <a:lstStyle/>
          <a:p>
            <a:r>
              <a:rPr lang="en-US"/>
              <a:t>Click to edit Master title style</a:t>
            </a:r>
          </a:p>
        </p:txBody>
      </p:sp>
      <p:sp>
        <p:nvSpPr>
          <p:cNvPr id="31" name="Text Placeholder 6"/>
          <p:cNvSpPr>
            <a:spLocks noGrp="1"/>
          </p:cNvSpPr>
          <p:nvPr>
            <p:ph type="body" sz="quarter" idx="36"/>
          </p:nvPr>
        </p:nvSpPr>
        <p:spPr bwMode="auto">
          <a:xfrm>
            <a:off x="6400800" y="3588603"/>
            <a:ext cx="31089600" cy="830997"/>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Click to edit Master text styles</a:t>
            </a:r>
          </a:p>
        </p:txBody>
      </p:sp>
      <p:sp>
        <p:nvSpPr>
          <p:cNvPr id="3" name="Date Placeholder 2"/>
          <p:cNvSpPr>
            <a:spLocks noGrp="1"/>
          </p:cNvSpPr>
          <p:nvPr>
            <p:ph type="dt" sz="half" idx="10"/>
          </p:nvPr>
        </p:nvSpPr>
        <p:spPr/>
        <p:txBody>
          <a:bodyPr/>
          <a:lstStyle/>
          <a:p>
            <a:fld id="{ECAA57DF-1C19-4726-AB84-014692BAD8F5}" type="datetimeFigureOut">
              <a:rPr lang="en-US" smtClean="0"/>
              <a:t>4/4/23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a:p>
        </p:txBody>
      </p:sp>
      <p:sp>
        <p:nvSpPr>
          <p:cNvPr id="7" name="Text Placeholder 6"/>
          <p:cNvSpPr>
            <a:spLocks noGrp="1"/>
          </p:cNvSpPr>
          <p:nvPr>
            <p:ph type="body" sz="quarter" idx="13" hasCustomPrompt="1"/>
          </p:nvPr>
        </p:nvSpPr>
        <p:spPr>
          <a:xfrm>
            <a:off x="1143000" y="5852160"/>
            <a:ext cx="12801600" cy="1219200"/>
          </a:xfrm>
          <a:prstGeom prst="round1Rect">
            <a:avLst/>
          </a:prstGeom>
          <a:solidFill>
            <a:schemeClr val="accent2"/>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19" name="Content Placeholder 17"/>
          <p:cNvSpPr>
            <a:spLocks noGrp="1"/>
          </p:cNvSpPr>
          <p:nvPr>
            <p:ph sz="quarter" idx="24" hasCustomPrompt="1"/>
          </p:nvPr>
        </p:nvSpPr>
        <p:spPr>
          <a:xfrm>
            <a:off x="1143000" y="7071360"/>
            <a:ext cx="12801600" cy="6858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1" name="Text Placeholder 6"/>
          <p:cNvSpPr>
            <a:spLocks noGrp="1"/>
          </p:cNvSpPr>
          <p:nvPr>
            <p:ph type="body" sz="quarter" idx="17" hasCustomPrompt="1"/>
          </p:nvPr>
        </p:nvSpPr>
        <p:spPr>
          <a:xfrm>
            <a:off x="1143000" y="15032736"/>
            <a:ext cx="12801600" cy="1219200"/>
          </a:xfrm>
          <a:prstGeom prst="round1Rect">
            <a:avLst/>
          </a:prstGeom>
          <a:solidFill>
            <a:schemeClr val="accent3"/>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143000" y="16251936"/>
            <a:ext cx="12801600" cy="9088165"/>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143000" y="25831800"/>
            <a:ext cx="12801600" cy="1219200"/>
          </a:xfrm>
          <a:prstGeom prst="round1Rect">
            <a:avLst/>
          </a:prstGeom>
          <a:solidFill>
            <a:schemeClr val="accent4"/>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11430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5544800" y="5852160"/>
            <a:ext cx="12801600" cy="1219200"/>
          </a:xfrm>
          <a:prstGeom prst="round1Rect">
            <a:avLst/>
          </a:prstGeom>
          <a:solidFill>
            <a:schemeClr val="accent5"/>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5544800" y="7071360"/>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8" name="Content Placeholder 17"/>
          <p:cNvSpPr>
            <a:spLocks noGrp="1"/>
          </p:cNvSpPr>
          <p:nvPr>
            <p:ph sz="quarter" idx="23" hasCustomPrompt="1"/>
          </p:nvPr>
        </p:nvSpPr>
        <p:spPr>
          <a:xfrm>
            <a:off x="15544800" y="11948160"/>
            <a:ext cx="12801600" cy="6172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3" name="Content Placeholder 17"/>
          <p:cNvSpPr>
            <a:spLocks noGrp="1"/>
          </p:cNvSpPr>
          <p:nvPr>
            <p:ph sz="quarter" idx="28" hasCustomPrompt="1"/>
          </p:nvPr>
        </p:nvSpPr>
        <p:spPr>
          <a:xfrm>
            <a:off x="15544800" y="23469600"/>
            <a:ext cx="12801600" cy="1752600"/>
          </a:xfrm>
        </p:spPr>
        <p:txBody>
          <a:bodyPr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p:txBody>
      </p:sp>
      <p:sp>
        <p:nvSpPr>
          <p:cNvPr id="24" name="Text Placeholder 6"/>
          <p:cNvSpPr>
            <a:spLocks noGrp="1"/>
          </p:cNvSpPr>
          <p:nvPr>
            <p:ph type="body" sz="quarter" idx="29" hasCustomPrompt="1"/>
          </p:nvPr>
        </p:nvSpPr>
        <p:spPr>
          <a:xfrm>
            <a:off x="15544800" y="2583180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55448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9900880" y="585216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9900880" y="7071360"/>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9900880" y="15837408"/>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9" name="Text Placeholder 6"/>
          <p:cNvSpPr>
            <a:spLocks noGrp="1"/>
          </p:cNvSpPr>
          <p:nvPr>
            <p:ph type="body" sz="quarter" idx="34" hasCustomPrompt="1"/>
          </p:nvPr>
        </p:nvSpPr>
        <p:spPr>
          <a:xfrm>
            <a:off x="29900880" y="25831800"/>
            <a:ext cx="12801600" cy="1219200"/>
          </a:xfrm>
          <a:prstGeom prst="round1Rect">
            <a:avLst/>
          </a:prstGeom>
          <a:solidFill>
            <a:schemeClr val="accent1"/>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990088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Tree>
    <p:extLst>
      <p:ext uri="{BB962C8B-B14F-4D97-AF65-F5344CB8AC3E}">
        <p14:creationId xmlns:p14="http://schemas.microsoft.com/office/powerpoint/2010/main" val="145907722"/>
      </p:ext>
    </p:extLst>
  </p:cSld>
  <p:clrMapOvr>
    <a:masterClrMapping/>
  </p:clrMapOvr>
  <p:extLst>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invGray">
          <a:xfrm>
            <a:off x="0" y="0"/>
            <a:ext cx="43891200" cy="5029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bwMode="auto">
          <a:xfrm>
            <a:off x="6400800" y="990600"/>
            <a:ext cx="31089600" cy="251454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400800" y="6019800"/>
            <a:ext cx="31089600" cy="236296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4/4/23</a:t>
            </a:fld>
            <a:endParaRPr lang="en-US"/>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8800" b="1"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A6C7E4A-9393-A45E-4EEA-71515F9861EC}"/>
              </a:ext>
            </a:extLst>
          </p:cNvPr>
          <p:cNvSpPr txBox="1"/>
          <p:nvPr/>
        </p:nvSpPr>
        <p:spPr>
          <a:xfrm>
            <a:off x="-1" y="98238"/>
            <a:ext cx="43891200" cy="4891980"/>
          </a:xfrm>
          <a:prstGeom prst="rect">
            <a:avLst/>
          </a:prstGeom>
          <a:solidFill>
            <a:srgbClr val="002C84"/>
          </a:solidFill>
        </p:spPr>
        <p:txBody>
          <a:bodyPr wrap="square" rtlCol="0">
            <a:spAutoFit/>
          </a:bodyPr>
          <a:lstStyle/>
          <a:p>
            <a:endParaRPr lang="en-US" sz="6000" dirty="0" err="1"/>
          </a:p>
        </p:txBody>
      </p:sp>
      <p:sp>
        <p:nvSpPr>
          <p:cNvPr id="4" name="Text Placeholder 3">
            <a:extLst>
              <a:ext uri="{FF2B5EF4-FFF2-40B4-BE49-F238E27FC236}">
                <a16:creationId xmlns:a16="http://schemas.microsoft.com/office/drawing/2014/main" id="{DA797F70-FF8F-C26D-EB85-C29236B8C9A6}"/>
              </a:ext>
            </a:extLst>
          </p:cNvPr>
          <p:cNvSpPr>
            <a:spLocks noGrp="1"/>
          </p:cNvSpPr>
          <p:nvPr>
            <p:ph type="body" sz="quarter" idx="13"/>
          </p:nvPr>
        </p:nvSpPr>
        <p:spPr>
          <a:solidFill>
            <a:srgbClr val="0036A3"/>
          </a:solidFill>
        </p:spPr>
        <p:txBody>
          <a:bodyPr/>
          <a:lstStyle/>
          <a:p>
            <a:r>
              <a:rPr lang="en-US" dirty="0"/>
              <a:t>Introduction</a:t>
            </a:r>
          </a:p>
        </p:txBody>
      </p:sp>
      <p:sp>
        <p:nvSpPr>
          <p:cNvPr id="6" name="Text Placeholder 5">
            <a:extLst>
              <a:ext uri="{FF2B5EF4-FFF2-40B4-BE49-F238E27FC236}">
                <a16:creationId xmlns:a16="http://schemas.microsoft.com/office/drawing/2014/main" id="{95583DAC-9848-A651-5BA9-AFC169E56115}"/>
              </a:ext>
            </a:extLst>
          </p:cNvPr>
          <p:cNvSpPr>
            <a:spLocks noGrp="1"/>
          </p:cNvSpPr>
          <p:nvPr>
            <p:ph type="body" sz="quarter" idx="17"/>
          </p:nvPr>
        </p:nvSpPr>
        <p:spPr>
          <a:xfrm>
            <a:off x="1143000" y="18393029"/>
            <a:ext cx="12801600" cy="1219200"/>
          </a:xfrm>
          <a:solidFill>
            <a:srgbClr val="0036A3"/>
          </a:solidFill>
        </p:spPr>
        <p:txBody>
          <a:bodyPr/>
          <a:lstStyle/>
          <a:p>
            <a:r>
              <a:rPr lang="en-US" dirty="0"/>
              <a:t>Methodology</a:t>
            </a:r>
          </a:p>
        </p:txBody>
      </p:sp>
      <p:sp>
        <p:nvSpPr>
          <p:cNvPr id="10" name="Text Placeholder 9">
            <a:extLst>
              <a:ext uri="{FF2B5EF4-FFF2-40B4-BE49-F238E27FC236}">
                <a16:creationId xmlns:a16="http://schemas.microsoft.com/office/drawing/2014/main" id="{6FF01BB9-6279-978C-E28D-8BD187EDFC41}"/>
              </a:ext>
            </a:extLst>
          </p:cNvPr>
          <p:cNvSpPr>
            <a:spLocks noGrp="1"/>
          </p:cNvSpPr>
          <p:nvPr>
            <p:ph type="body" sz="quarter" idx="21"/>
          </p:nvPr>
        </p:nvSpPr>
        <p:spPr>
          <a:xfrm>
            <a:off x="15544800" y="5852160"/>
            <a:ext cx="13167360" cy="1219200"/>
          </a:xfrm>
          <a:solidFill>
            <a:srgbClr val="0036A3"/>
          </a:solidFill>
        </p:spPr>
        <p:txBody>
          <a:bodyPr/>
          <a:lstStyle/>
          <a:p>
            <a:r>
              <a:rPr lang="en-US" dirty="0"/>
              <a:t>Results</a:t>
            </a:r>
          </a:p>
        </p:txBody>
      </p:sp>
      <p:sp>
        <p:nvSpPr>
          <p:cNvPr id="15" name="Content Placeholder 14">
            <a:extLst>
              <a:ext uri="{FF2B5EF4-FFF2-40B4-BE49-F238E27FC236}">
                <a16:creationId xmlns:a16="http://schemas.microsoft.com/office/drawing/2014/main" id="{926AA6A7-D3CC-7958-F158-FBC5AFED7864}"/>
              </a:ext>
            </a:extLst>
          </p:cNvPr>
          <p:cNvSpPr>
            <a:spLocks noGrp="1"/>
          </p:cNvSpPr>
          <p:nvPr>
            <p:ph sz="quarter" idx="30"/>
          </p:nvPr>
        </p:nvSpPr>
        <p:spPr>
          <a:xfrm>
            <a:off x="15544800" y="7071360"/>
            <a:ext cx="13167360" cy="8180832"/>
          </a:xfrm>
        </p:spPr>
        <p:txBody>
          <a:bodyPr>
            <a:noAutofit/>
          </a:bodyPr>
          <a:lstStyle/>
          <a:p>
            <a:pPr rtl="0">
              <a:spcBef>
                <a:spcPts val="0"/>
              </a:spcBef>
              <a:spcAft>
                <a:spcPts val="0"/>
              </a:spcAft>
              <a:buClr>
                <a:schemeClr val="tx1"/>
              </a:buClr>
            </a:pPr>
            <a:r>
              <a:rPr lang="en-US" sz="4400" b="0" i="0" u="none" strike="noStrike" dirty="0">
                <a:solidFill>
                  <a:srgbClr val="000000"/>
                </a:solidFill>
                <a:effectLst/>
                <a:latin typeface="Cambria" panose="02040503050406030204" pitchFamily="18" charset="0"/>
              </a:rPr>
              <a:t>20 papers involving 366 patients were selected for this review. The gastrointestinal manifestations in mpox patients are proctitis, vomiting, diarrhea, rectal pain, nausea, tenesmus, and abdominal pain. The reviewed papers did not identify a relation between the severity of upper respiratory symptoms and the gastrointestinal manifestations. The current evidence indicates Black, Hispani</a:t>
            </a:r>
            <a:r>
              <a:rPr lang="en-US" sz="4400" dirty="0">
                <a:solidFill>
                  <a:srgbClr val="000000"/>
                </a:solidFill>
                <a:latin typeface="Cambria" panose="02040503050406030204" pitchFamily="18" charset="0"/>
              </a:rPr>
              <a:t>c, and LGBTQIA+</a:t>
            </a:r>
            <a:r>
              <a:rPr lang="en-US" sz="4400" b="0" i="0" u="none" strike="noStrike" dirty="0">
                <a:solidFill>
                  <a:srgbClr val="000000"/>
                </a:solidFill>
                <a:effectLst/>
                <a:latin typeface="Cambria" panose="02040503050406030204" pitchFamily="18" charset="0"/>
              </a:rPr>
              <a:t> persons are disproportionately affected.</a:t>
            </a:r>
            <a:endParaRPr lang="en-US" sz="4400" dirty="0">
              <a:latin typeface="Cambria" panose="02040503050406030204" pitchFamily="18" charset="0"/>
            </a:endParaRPr>
          </a:p>
        </p:txBody>
      </p:sp>
      <p:sp>
        <p:nvSpPr>
          <p:cNvPr id="16" name="Text Placeholder 15">
            <a:extLst>
              <a:ext uri="{FF2B5EF4-FFF2-40B4-BE49-F238E27FC236}">
                <a16:creationId xmlns:a16="http://schemas.microsoft.com/office/drawing/2014/main" id="{6377CF8E-0500-A907-A227-040B15F78217}"/>
              </a:ext>
            </a:extLst>
          </p:cNvPr>
          <p:cNvSpPr>
            <a:spLocks noGrp="1"/>
          </p:cNvSpPr>
          <p:nvPr>
            <p:ph type="body" sz="quarter" idx="31"/>
          </p:nvPr>
        </p:nvSpPr>
        <p:spPr>
          <a:xfrm>
            <a:off x="30449520" y="5852160"/>
            <a:ext cx="12801600" cy="1219200"/>
          </a:xfrm>
          <a:solidFill>
            <a:srgbClr val="0036A3"/>
          </a:solidFill>
        </p:spPr>
        <p:txBody>
          <a:bodyPr/>
          <a:lstStyle/>
          <a:p>
            <a:r>
              <a:rPr lang="en-US" dirty="0"/>
              <a:t>Discussion/conclusion</a:t>
            </a:r>
          </a:p>
        </p:txBody>
      </p:sp>
      <p:sp>
        <p:nvSpPr>
          <p:cNvPr id="17" name="Content Placeholder 16">
            <a:extLst>
              <a:ext uri="{FF2B5EF4-FFF2-40B4-BE49-F238E27FC236}">
                <a16:creationId xmlns:a16="http://schemas.microsoft.com/office/drawing/2014/main" id="{AC17C509-DD59-877E-FDB0-8372C773D3E1}"/>
              </a:ext>
            </a:extLst>
          </p:cNvPr>
          <p:cNvSpPr>
            <a:spLocks noGrp="1"/>
          </p:cNvSpPr>
          <p:nvPr>
            <p:ph sz="quarter" idx="32"/>
          </p:nvPr>
        </p:nvSpPr>
        <p:spPr>
          <a:xfrm>
            <a:off x="30449520" y="6814058"/>
            <a:ext cx="12801600" cy="15941070"/>
          </a:xfrm>
        </p:spPr>
        <p:txBody>
          <a:bodyPr>
            <a:noAutofit/>
          </a:bodyPr>
          <a:lstStyle/>
          <a:p>
            <a:pPr>
              <a:buClr>
                <a:schemeClr val="tx1"/>
              </a:buClr>
            </a:pPr>
            <a:r>
              <a:rPr lang="en-US" sz="4400" b="0" i="0" u="none" strike="noStrike" dirty="0">
                <a:solidFill>
                  <a:srgbClr val="000000"/>
                </a:solidFill>
                <a:effectLst/>
                <a:latin typeface="Cambria" panose="02040503050406030204" pitchFamily="18" charset="0"/>
              </a:rPr>
              <a:t>Proctitis, rectal pain, diarrhe</a:t>
            </a:r>
            <a:r>
              <a:rPr lang="en-US" sz="4400" dirty="0">
                <a:solidFill>
                  <a:srgbClr val="000000"/>
                </a:solidFill>
                <a:latin typeface="Cambria" panose="02040503050406030204" pitchFamily="18" charset="0"/>
              </a:rPr>
              <a:t>a</a:t>
            </a:r>
            <a:r>
              <a:rPr lang="en-US" sz="4400" b="0" i="0" u="none" strike="noStrike" dirty="0">
                <a:solidFill>
                  <a:srgbClr val="000000"/>
                </a:solidFill>
                <a:effectLst/>
                <a:latin typeface="Cambria" panose="02040503050406030204" pitchFamily="18" charset="0"/>
              </a:rPr>
              <a:t>, and tenesmus were present in the majority of mpox patients that had a GI complication. 99.7% of patients had at least one of the aforementioned manifestations present. In contrast, </a:t>
            </a:r>
            <a:r>
              <a:rPr lang="en-US" sz="4400" b="0" i="0" u="none" strike="noStrike" dirty="0">
                <a:solidFill>
                  <a:srgbClr val="212529"/>
                </a:solidFill>
                <a:effectLst/>
                <a:latin typeface="Cambria" panose="02040503050406030204" pitchFamily="18" charset="0"/>
              </a:rPr>
              <a:t>the rarer gastrointestinal complications were rectal perforation (0.2%) and vomiting (3%)</a:t>
            </a:r>
            <a:r>
              <a:rPr lang="en-US" sz="4400" b="0" i="0" u="none" strike="noStrike" dirty="0">
                <a:solidFill>
                  <a:srgbClr val="000000"/>
                </a:solidFill>
                <a:effectLst/>
                <a:latin typeface="Cambria" panose="02040503050406030204" pitchFamily="18" charset="0"/>
              </a:rPr>
              <a:t>. </a:t>
            </a:r>
          </a:p>
          <a:p>
            <a:pPr>
              <a:buClr>
                <a:schemeClr val="tx1"/>
              </a:buClr>
            </a:pPr>
            <a:r>
              <a:rPr lang="en-US" sz="4400" b="0" i="0" u="none" strike="noStrike" dirty="0">
                <a:solidFill>
                  <a:srgbClr val="212529"/>
                </a:solidFill>
                <a:effectLst/>
                <a:latin typeface="Cambria" panose="02040503050406030204" pitchFamily="18" charset="0"/>
              </a:rPr>
              <a:t>Virus may invade cells in the gastrointestinal system utilizing cell-surface receptors such as chondroitin sulfate or heparan sulfate. </a:t>
            </a:r>
          </a:p>
          <a:p>
            <a:pPr>
              <a:buClr>
                <a:schemeClr val="tx1"/>
              </a:buClr>
            </a:pPr>
            <a:r>
              <a:rPr lang="en-US" sz="4400" b="0" i="0" u="none" strike="noStrike" dirty="0">
                <a:solidFill>
                  <a:srgbClr val="212529"/>
                </a:solidFill>
                <a:effectLst/>
                <a:latin typeface="Cambria" panose="02040503050406030204" pitchFamily="18" charset="0"/>
              </a:rPr>
              <a:t>Gastrointestinal symptoms of mpox are crucial for gastroenterologists and other healthcare professionals to recognize in order to address patient discomfort and further understand the pathophysiology of the virus. </a:t>
            </a:r>
          </a:p>
          <a:p>
            <a:pPr>
              <a:buClr>
                <a:schemeClr val="tx1"/>
              </a:buClr>
            </a:pPr>
            <a:r>
              <a:rPr lang="en-US" sz="4400" b="0" i="0" u="none" strike="noStrike" dirty="0">
                <a:solidFill>
                  <a:srgbClr val="212529"/>
                </a:solidFill>
                <a:effectLst/>
                <a:latin typeface="Cambria" panose="02040503050406030204" pitchFamily="18" charset="0"/>
              </a:rPr>
              <a:t>Public health measures are crucial to controlling future outbreaks while also educating the public to prevent stigmatization of underserved groups.</a:t>
            </a:r>
          </a:p>
        </p:txBody>
      </p:sp>
      <p:sp>
        <p:nvSpPr>
          <p:cNvPr id="23" name="TextBox 22">
            <a:extLst>
              <a:ext uri="{FF2B5EF4-FFF2-40B4-BE49-F238E27FC236}">
                <a16:creationId xmlns:a16="http://schemas.microsoft.com/office/drawing/2014/main" id="{84735CD8-0145-2C98-4A03-B6846D9256D1}"/>
              </a:ext>
            </a:extLst>
          </p:cNvPr>
          <p:cNvSpPr txBox="1"/>
          <p:nvPr/>
        </p:nvSpPr>
        <p:spPr>
          <a:xfrm>
            <a:off x="0" y="0"/>
            <a:ext cx="43891200" cy="4891980"/>
          </a:xfrm>
          <a:prstGeom prst="rect">
            <a:avLst/>
          </a:prstGeom>
          <a:solidFill>
            <a:srgbClr val="002C84"/>
          </a:solidFill>
        </p:spPr>
        <p:txBody>
          <a:bodyPr wrap="square" rtlCol="0">
            <a:spAutoFit/>
          </a:bodyPr>
          <a:lstStyle/>
          <a:p>
            <a:endParaRPr lang="en-US" sz="6000" dirty="0" err="1"/>
          </a:p>
        </p:txBody>
      </p:sp>
      <p:sp>
        <p:nvSpPr>
          <p:cNvPr id="2" name="Title 1">
            <a:extLst>
              <a:ext uri="{FF2B5EF4-FFF2-40B4-BE49-F238E27FC236}">
                <a16:creationId xmlns:a16="http://schemas.microsoft.com/office/drawing/2014/main" id="{B7C67BFA-4AD5-022E-E8CD-A8DBB4E41334}"/>
              </a:ext>
            </a:extLst>
          </p:cNvPr>
          <p:cNvSpPr>
            <a:spLocks noGrp="1"/>
          </p:cNvSpPr>
          <p:nvPr>
            <p:ph type="title"/>
          </p:nvPr>
        </p:nvSpPr>
        <p:spPr>
          <a:xfrm>
            <a:off x="6400799" y="672882"/>
            <a:ext cx="31089600" cy="2140982"/>
          </a:xfrm>
        </p:spPr>
        <p:txBody>
          <a:bodyPr>
            <a:normAutofit/>
          </a:bodyPr>
          <a:lstStyle/>
          <a:p>
            <a:pPr algn="ctr"/>
            <a:r>
              <a:rPr lang="en-US" sz="7400" b="1" i="0" u="none" strike="noStrike" dirty="0">
                <a:effectLst/>
              </a:rPr>
              <a:t>A Public Health and Gastrointestinal Perspective on the 2022 Mpox (</a:t>
            </a:r>
            <a:r>
              <a:rPr lang="en-US" sz="7400" dirty="0"/>
              <a:t>M</a:t>
            </a:r>
            <a:r>
              <a:rPr lang="en-US" sz="7400" b="1" i="0" u="none" strike="noStrike" dirty="0">
                <a:effectLst/>
              </a:rPr>
              <a:t>onkeypox) Outbreak</a:t>
            </a:r>
            <a:endParaRPr lang="en-US" sz="7400" dirty="0"/>
          </a:p>
        </p:txBody>
      </p:sp>
      <p:sp>
        <p:nvSpPr>
          <p:cNvPr id="3" name="Text Placeholder 2">
            <a:extLst>
              <a:ext uri="{FF2B5EF4-FFF2-40B4-BE49-F238E27FC236}">
                <a16:creationId xmlns:a16="http://schemas.microsoft.com/office/drawing/2014/main" id="{601F6FD3-FAF6-F567-7FAE-8383BAC59AD6}"/>
              </a:ext>
            </a:extLst>
          </p:cNvPr>
          <p:cNvSpPr>
            <a:spLocks noGrp="1"/>
          </p:cNvSpPr>
          <p:nvPr>
            <p:ph type="body" sz="quarter" idx="36"/>
          </p:nvPr>
        </p:nvSpPr>
        <p:spPr>
          <a:xfrm>
            <a:off x="6073194" y="2924594"/>
            <a:ext cx="31417205" cy="2140982"/>
          </a:xfrm>
        </p:spPr>
        <p:txBody>
          <a:bodyPr/>
          <a:lstStyle/>
          <a:p>
            <a:pPr algn="ctr"/>
            <a:r>
              <a:rPr lang="en-US" sz="4000" dirty="0"/>
              <a:t>Rahul Ramakrishnan</a:t>
            </a:r>
            <a:r>
              <a:rPr lang="en-US" sz="4000" baseline="30000" dirty="0"/>
              <a:t>1</a:t>
            </a:r>
            <a:r>
              <a:rPr lang="en-US" sz="4000" dirty="0"/>
              <a:t>,  Atira Shenoy</a:t>
            </a:r>
            <a:r>
              <a:rPr lang="en-US" sz="4000" baseline="30000" dirty="0"/>
              <a:t>2</a:t>
            </a:r>
            <a:r>
              <a:rPr lang="en-US" sz="4000" dirty="0"/>
              <a:t>, Dr. Ranganathan </a:t>
            </a:r>
            <a:r>
              <a:rPr lang="en-US" sz="4000" dirty="0" err="1"/>
              <a:t>Madhavan</a:t>
            </a:r>
            <a:r>
              <a:rPr lang="en-US" sz="4000" dirty="0"/>
              <a:t> M.D. MPH</a:t>
            </a:r>
            <a:r>
              <a:rPr lang="en-US" sz="4000" baseline="30000" dirty="0"/>
              <a:t>3</a:t>
            </a:r>
          </a:p>
          <a:p>
            <a:pPr algn="ctr"/>
            <a:r>
              <a:rPr lang="en-US" sz="4000" baseline="30000" dirty="0"/>
              <a:t>1</a:t>
            </a:r>
            <a:r>
              <a:rPr lang="en-US" sz="4000" dirty="0"/>
              <a:t>Nova Southeastern University Dr. Kiran C. Patel College of Allopathic Medicine, </a:t>
            </a:r>
            <a:r>
              <a:rPr lang="en-US" sz="4000" baseline="30000" dirty="0"/>
              <a:t>2</a:t>
            </a:r>
            <a:r>
              <a:rPr lang="en-US" sz="4000" dirty="0"/>
              <a:t>Nova Southeastern University Dr. Kiran C. Patel College of Osteopathic Medicine,  </a:t>
            </a:r>
            <a:r>
              <a:rPr lang="en-US" sz="4000" baseline="30000" dirty="0"/>
              <a:t>3</a:t>
            </a:r>
            <a:r>
              <a:rPr lang="en-US" sz="4000" dirty="0"/>
              <a:t>Department of Hospital Medicine, Sutter Medical Group</a:t>
            </a:r>
          </a:p>
        </p:txBody>
      </p:sp>
      <p:sp>
        <p:nvSpPr>
          <p:cNvPr id="30" name="TextBox 29">
            <a:extLst>
              <a:ext uri="{FF2B5EF4-FFF2-40B4-BE49-F238E27FC236}">
                <a16:creationId xmlns:a16="http://schemas.microsoft.com/office/drawing/2014/main" id="{BC807DAE-73D0-C45A-E756-66F0DD903D3E}"/>
              </a:ext>
            </a:extLst>
          </p:cNvPr>
          <p:cNvSpPr txBox="1"/>
          <p:nvPr/>
        </p:nvSpPr>
        <p:spPr>
          <a:xfrm>
            <a:off x="960120" y="7023463"/>
            <a:ext cx="13167360" cy="12888144"/>
          </a:xfrm>
          <a:prstGeom prst="rect">
            <a:avLst/>
          </a:prstGeom>
          <a:noFill/>
        </p:spPr>
        <p:txBody>
          <a:bodyPr wrap="square">
            <a:spAutoFit/>
          </a:bodyPr>
          <a:lstStyle/>
          <a:p>
            <a:pPr marL="457200" indent="-457200">
              <a:buFont typeface="Arial" panose="020B0604020202020204" pitchFamily="34" charset="0"/>
              <a:buChar char="•"/>
            </a:pPr>
            <a:r>
              <a:rPr lang="en-US" sz="3800" b="0" i="0" u="none" strike="noStrike" dirty="0">
                <a:solidFill>
                  <a:srgbClr val="000000"/>
                </a:solidFill>
                <a:effectLst/>
                <a:latin typeface="Cambria" panose="02040503050406030204" pitchFamily="18" charset="0"/>
              </a:rPr>
              <a:t>Mpox (monkeypox) is a viral infection caused by the monkeypox virus, a member of the Poxviridae family and Orthopoxvirus genus. Other well-known viruses of the Orthopoxvirus genus include the variola virus (smallpox), cowpox virus, and vaccinia virus. The first human mpox infection was reported in 1970 in the Democratic Republic of Congo when an infant presented with smallpox-like blisters. In May 2022, cases of mpox infections were reported in non-endemic countries, and a global outbreak was declared.</a:t>
            </a:r>
            <a:endParaRPr lang="en-US" sz="3800" dirty="0">
              <a:latin typeface="Cambria" panose="02040503050406030204" pitchFamily="18" charset="0"/>
            </a:endParaRPr>
          </a:p>
          <a:p>
            <a:pPr marL="457200" indent="-457200">
              <a:buFont typeface="Arial" panose="020B0604020202020204" pitchFamily="34" charset="0"/>
              <a:buChar char="•"/>
            </a:pPr>
            <a:r>
              <a:rPr lang="en-US" sz="3800" b="0" i="0" u="none" strike="noStrike" dirty="0">
                <a:solidFill>
                  <a:srgbClr val="000000"/>
                </a:solidFill>
                <a:effectLst/>
                <a:latin typeface="Cambria" panose="02040503050406030204" pitchFamily="18" charset="0"/>
              </a:rPr>
              <a:t>In November 2022, the World Health Organization (WHO) suggested to rename “monkeypox” to “mpox.” For one year, as “monkeypox” is phased out, both names will be used interchangeably. Although there is a plethora of research regarding dermatological and upper respiratory symptoms of mpox, particularly following the 2022 mpox outbreak, more research is needed on the gastrointestinal effects. The objective of this systematic review is to outline the gastrointestinal manifestations of mpox and the importance of public health tools in approaching future outbreaks.</a:t>
            </a:r>
            <a:endParaRPr lang="en-US" sz="3800" b="0" dirty="0">
              <a:effectLst/>
              <a:latin typeface="Cambria" panose="02040503050406030204" pitchFamily="18" charset="0"/>
            </a:endParaRPr>
          </a:p>
          <a:p>
            <a:br>
              <a:rPr lang="en-US" sz="3700" dirty="0">
                <a:latin typeface="Cambria" panose="02040503050406030204" pitchFamily="18" charset="0"/>
              </a:rPr>
            </a:br>
            <a:endParaRPr lang="en-US" sz="3700" b="0" i="0" u="none" strike="noStrike" dirty="0">
              <a:solidFill>
                <a:srgbClr val="000000"/>
              </a:solidFill>
              <a:effectLst/>
              <a:latin typeface="Cambria" panose="02040503050406030204" pitchFamily="18" charset="0"/>
            </a:endParaRPr>
          </a:p>
          <a:p>
            <a:pPr marL="457200" indent="-457200">
              <a:buFont typeface="Arial" panose="020B0604020202020204" pitchFamily="34" charset="0"/>
              <a:buChar char="•"/>
            </a:pPr>
            <a:endParaRPr lang="en-US" sz="3550" dirty="0">
              <a:latin typeface="Cambria" panose="02040503050406030204" pitchFamily="18" charset="0"/>
            </a:endParaRPr>
          </a:p>
        </p:txBody>
      </p:sp>
      <p:sp>
        <p:nvSpPr>
          <p:cNvPr id="32" name="Text Placeholder 18">
            <a:extLst>
              <a:ext uri="{FF2B5EF4-FFF2-40B4-BE49-F238E27FC236}">
                <a16:creationId xmlns:a16="http://schemas.microsoft.com/office/drawing/2014/main" id="{D89574B6-D65A-5DAC-9C41-2C41F7962EA5}"/>
              </a:ext>
            </a:extLst>
          </p:cNvPr>
          <p:cNvSpPr txBox="1">
            <a:spLocks/>
          </p:cNvSpPr>
          <p:nvPr/>
        </p:nvSpPr>
        <p:spPr>
          <a:xfrm>
            <a:off x="30449520" y="25524109"/>
            <a:ext cx="12801600" cy="1219200"/>
          </a:xfrm>
          <a:prstGeom prst="round1Rect">
            <a:avLst/>
          </a:prstGeom>
          <a:solidFill>
            <a:srgbClr val="0036A3"/>
          </a:solidFill>
        </p:spPr>
        <p:txBody>
          <a:bodyPr vert="horz" lIns="365760" tIns="45720" rIns="91440" bIns="45720" rtlCol="0" anchor="ctr">
            <a:noAutofit/>
          </a:bodyPr>
          <a:lstStyle>
            <a:lvl1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9pPr>
          </a:lstStyle>
          <a:p>
            <a:r>
              <a:rPr lang="en-US" dirty="0"/>
              <a:t>References</a:t>
            </a:r>
          </a:p>
        </p:txBody>
      </p:sp>
      <p:sp>
        <p:nvSpPr>
          <p:cNvPr id="8" name="TextBox 7">
            <a:extLst>
              <a:ext uri="{FF2B5EF4-FFF2-40B4-BE49-F238E27FC236}">
                <a16:creationId xmlns:a16="http://schemas.microsoft.com/office/drawing/2014/main" id="{DD1D11CE-6AE0-8DA8-B66B-64AC3FF66444}"/>
              </a:ext>
            </a:extLst>
          </p:cNvPr>
          <p:cNvSpPr txBox="1"/>
          <p:nvPr/>
        </p:nvSpPr>
        <p:spPr>
          <a:xfrm>
            <a:off x="15960198" y="29969140"/>
            <a:ext cx="12751962" cy="2554545"/>
          </a:xfrm>
          <a:prstGeom prst="rect">
            <a:avLst/>
          </a:prstGeom>
          <a:noFill/>
        </p:spPr>
        <p:txBody>
          <a:bodyPr wrap="square" rtlCol="0">
            <a:spAutoFit/>
          </a:bodyPr>
          <a:lstStyle/>
          <a:p>
            <a:r>
              <a:rPr lang="en-US" sz="4000" b="0" i="0" u="none" strike="noStrike" dirty="0">
                <a:solidFill>
                  <a:srgbClr val="000000"/>
                </a:solidFill>
                <a:effectLst/>
                <a:latin typeface="Cambria" panose="02040503050406030204" pitchFamily="18" charset="0"/>
                <a:cs typeface="Calibri" panose="020F0502020204030204" pitchFamily="34" charset="0"/>
              </a:rPr>
              <a:t>AP, abdominal pain; DI, diarrhea; GI, gastrointestinal; NS, nausea; PD, painful defecation; PR, proctitis; RB, rectal bleeding; RP, rectal pain; RPE, rectal perforation; TE, tenesmus; VO, vomit; N/A, not applicable.</a:t>
            </a:r>
            <a:endParaRPr lang="en-US" sz="4000" dirty="0">
              <a:latin typeface="Cambria" panose="02040503050406030204" pitchFamily="18" charset="0"/>
              <a:cs typeface="Calibri" panose="020F0502020204030204" pitchFamily="34" charset="0"/>
            </a:endParaRPr>
          </a:p>
        </p:txBody>
      </p:sp>
      <p:pic>
        <p:nvPicPr>
          <p:cNvPr id="11" name="Picture 10" descr="Diagram&#10;&#10;Description automatically generated">
            <a:extLst>
              <a:ext uri="{FF2B5EF4-FFF2-40B4-BE49-F238E27FC236}">
                <a16:creationId xmlns:a16="http://schemas.microsoft.com/office/drawing/2014/main" id="{DAA1B152-62AF-E1FA-9885-3D30DBEF74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478" y="19743734"/>
            <a:ext cx="12751962" cy="12779951"/>
          </a:xfrm>
          <a:prstGeom prst="rect">
            <a:avLst/>
          </a:prstGeom>
        </p:spPr>
      </p:pic>
      <p:sp>
        <p:nvSpPr>
          <p:cNvPr id="21" name="Text Placeholder 18">
            <a:extLst>
              <a:ext uri="{FF2B5EF4-FFF2-40B4-BE49-F238E27FC236}">
                <a16:creationId xmlns:a16="http://schemas.microsoft.com/office/drawing/2014/main" id="{F0709A4A-47D2-59A3-C2D7-D5A15DC6DC4F}"/>
              </a:ext>
            </a:extLst>
          </p:cNvPr>
          <p:cNvSpPr txBox="1">
            <a:spLocks/>
          </p:cNvSpPr>
          <p:nvPr/>
        </p:nvSpPr>
        <p:spPr>
          <a:xfrm>
            <a:off x="30449520" y="20339549"/>
            <a:ext cx="12801600" cy="1219200"/>
          </a:xfrm>
          <a:prstGeom prst="round1Rect">
            <a:avLst/>
          </a:prstGeom>
          <a:solidFill>
            <a:srgbClr val="0036A3"/>
          </a:solidFill>
        </p:spPr>
        <p:txBody>
          <a:bodyPr vert="horz" lIns="365760" tIns="45720" rIns="91440" bIns="45720" rtlCol="0" anchor="ctr">
            <a:noAutofit/>
          </a:bodyPr>
          <a:lstStyle>
            <a:lvl1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9pPr>
          </a:lstStyle>
          <a:p>
            <a:r>
              <a:rPr lang="en-US" dirty="0"/>
              <a:t>Acknowledgements</a:t>
            </a:r>
          </a:p>
        </p:txBody>
      </p:sp>
      <p:sp>
        <p:nvSpPr>
          <p:cNvPr id="26" name="Content Placeholder 14">
            <a:extLst>
              <a:ext uri="{FF2B5EF4-FFF2-40B4-BE49-F238E27FC236}">
                <a16:creationId xmlns:a16="http://schemas.microsoft.com/office/drawing/2014/main" id="{98982FEF-0711-F4A5-6D99-F137A71FE7A8}"/>
              </a:ext>
            </a:extLst>
          </p:cNvPr>
          <p:cNvSpPr txBox="1">
            <a:spLocks/>
          </p:cNvSpPr>
          <p:nvPr/>
        </p:nvSpPr>
        <p:spPr>
          <a:xfrm>
            <a:off x="30357973" y="21742199"/>
            <a:ext cx="12710160" cy="3781910"/>
          </a:xfrm>
          <a:prstGeom prst="rect">
            <a:avLst/>
          </a:prstGeom>
        </p:spPr>
        <p:txBody>
          <a:bodyPr vert="horz" lIns="365760" tIns="182880" rIns="91440" bIns="45720" rtlCol="0">
            <a:noAutofit/>
          </a:bodyPr>
          <a:lst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baseline="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a:lstStyle>
          <a:p>
            <a:pPr>
              <a:spcBef>
                <a:spcPts val="0"/>
              </a:spcBef>
              <a:buClr>
                <a:schemeClr val="tx1"/>
              </a:buClr>
            </a:pPr>
            <a:r>
              <a:rPr lang="en-US" sz="4200" b="0" i="0" u="none" strike="noStrike" dirty="0">
                <a:solidFill>
                  <a:srgbClr val="000000"/>
                </a:solidFill>
                <a:effectLst/>
                <a:latin typeface="Cambria" panose="02040503050406030204" pitchFamily="18" charset="0"/>
              </a:rPr>
              <a:t>The authors of this review would like to thank Dr. Rana Shenoy, Chief of Infectious Diseases of Southern California Permanente Medical Group - Antelope Valley, for her clinical guidance regarding the mpox outbreak.</a:t>
            </a:r>
          </a:p>
        </p:txBody>
      </p:sp>
      <p:pic>
        <p:nvPicPr>
          <p:cNvPr id="29" name="Picture 28" descr="Qr code&#10;&#10;Description automatically generated">
            <a:extLst>
              <a:ext uri="{FF2B5EF4-FFF2-40B4-BE49-F238E27FC236}">
                <a16:creationId xmlns:a16="http://schemas.microsoft.com/office/drawing/2014/main" id="{E1EB9E0C-3F2D-CF91-5731-D6A90A5772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11822" y="27179732"/>
            <a:ext cx="5343953" cy="5343953"/>
          </a:xfrm>
          <a:prstGeom prst="rect">
            <a:avLst/>
          </a:prstGeom>
        </p:spPr>
      </p:pic>
      <p:pic>
        <p:nvPicPr>
          <p:cNvPr id="7" name="Picture 6" descr="Table&#10;&#10;Description automatically generated">
            <a:extLst>
              <a:ext uri="{FF2B5EF4-FFF2-40B4-BE49-F238E27FC236}">
                <a16:creationId xmlns:a16="http://schemas.microsoft.com/office/drawing/2014/main" id="{3CA404A1-03FE-C84C-8731-4954D8D81CC7}"/>
              </a:ext>
            </a:extLst>
          </p:cNvPr>
          <p:cNvPicPr>
            <a:picLocks noChangeAspect="1"/>
          </p:cNvPicPr>
          <p:nvPr/>
        </p:nvPicPr>
        <p:blipFill rotWithShape="1">
          <a:blip r:embed="rId5">
            <a:extLst>
              <a:ext uri="{28A0092B-C50C-407E-A947-70E740481C1C}">
                <a14:useLocalDpi xmlns:a14="http://schemas.microsoft.com/office/drawing/2010/main" val="0"/>
              </a:ext>
            </a:extLst>
          </a:blip>
          <a:srcRect r="695"/>
          <a:stretch/>
        </p:blipFill>
        <p:spPr>
          <a:xfrm>
            <a:off x="15544800" y="13313664"/>
            <a:ext cx="13075920" cy="16504761"/>
          </a:xfrm>
          <a:prstGeom prst="rect">
            <a:avLst/>
          </a:prstGeom>
        </p:spPr>
      </p:pic>
      <p:pic>
        <p:nvPicPr>
          <p:cNvPr id="39" name="Picture 38">
            <a:extLst>
              <a:ext uri="{FF2B5EF4-FFF2-40B4-BE49-F238E27FC236}">
                <a16:creationId xmlns:a16="http://schemas.microsoft.com/office/drawing/2014/main" id="{C1C716D3-DDB5-6DE9-1D4A-C491BD2FB142}"/>
              </a:ext>
            </a:extLst>
          </p:cNvPr>
          <p:cNvPicPr>
            <a:picLocks noChangeAspect="1"/>
          </p:cNvPicPr>
          <p:nvPr/>
        </p:nvPicPr>
        <p:blipFill>
          <a:blip r:embed="rId6"/>
          <a:stretch>
            <a:fillRect/>
          </a:stretch>
        </p:blipFill>
        <p:spPr>
          <a:xfrm>
            <a:off x="36073080" y="541584"/>
            <a:ext cx="7818120" cy="3639086"/>
          </a:xfrm>
          <a:prstGeom prst="rect">
            <a:avLst/>
          </a:prstGeom>
        </p:spPr>
      </p:pic>
      <p:sp>
        <p:nvSpPr>
          <p:cNvPr id="40" name="Rectangle 39">
            <a:extLst>
              <a:ext uri="{FF2B5EF4-FFF2-40B4-BE49-F238E27FC236}">
                <a16:creationId xmlns:a16="http://schemas.microsoft.com/office/drawing/2014/main" id="{A3280F85-E478-1896-18A5-E4CDEF710727}"/>
              </a:ext>
            </a:extLst>
          </p:cNvPr>
          <p:cNvSpPr/>
          <p:nvPr/>
        </p:nvSpPr>
        <p:spPr>
          <a:xfrm>
            <a:off x="37349816" y="2488171"/>
            <a:ext cx="6541382" cy="1573028"/>
          </a:xfrm>
          <a:prstGeom prst="rect">
            <a:avLst/>
          </a:prstGeom>
          <a:solidFill>
            <a:srgbClr val="002C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err="1"/>
          </a:p>
        </p:txBody>
      </p:sp>
      <p:pic>
        <p:nvPicPr>
          <p:cNvPr id="44" name="Content Placeholder 43" descr="Logo, company name&#10;&#10;Description automatically generated">
            <a:extLst>
              <a:ext uri="{FF2B5EF4-FFF2-40B4-BE49-F238E27FC236}">
                <a16:creationId xmlns:a16="http://schemas.microsoft.com/office/drawing/2014/main" id="{9978CD94-8162-65B6-6DDB-3FBD7AEF68BB}"/>
              </a:ext>
            </a:extLst>
          </p:cNvPr>
          <p:cNvPicPr>
            <a:picLocks noGrp="1" noChangeAspect="1"/>
          </p:cNvPicPr>
          <p:nvPr>
            <p:ph sz="quarter" idx="24"/>
          </p:nvPr>
        </p:nvPicPr>
        <p:blipFill>
          <a:blip r:embed="rId7">
            <a:extLst>
              <a:ext uri="{28A0092B-C50C-407E-A947-70E740481C1C}">
                <a14:useLocalDpi xmlns:a14="http://schemas.microsoft.com/office/drawing/2010/main" val="0"/>
              </a:ext>
            </a:extLst>
          </a:blip>
          <a:stretch>
            <a:fillRect/>
          </a:stretch>
        </p:blipFill>
        <p:spPr>
          <a:xfrm>
            <a:off x="1661705" y="1384398"/>
            <a:ext cx="3802716" cy="2123183"/>
          </a:xfrm>
        </p:spPr>
      </p:pic>
    </p:spTree>
    <p:extLst>
      <p:ext uri="{BB962C8B-B14F-4D97-AF65-F5344CB8AC3E}">
        <p14:creationId xmlns:p14="http://schemas.microsoft.com/office/powerpoint/2010/main" val="431550637"/>
      </p:ext>
    </p:extLst>
  </p:cSld>
  <p:clrMapOvr>
    <a:masterClrMapping/>
  </p:clrMapOvr>
</p:sld>
</file>

<file path=ppt/theme/theme1.xml><?xml version="1.0" encoding="utf-8"?>
<a:theme xmlns:a="http://schemas.openxmlformats.org/drawingml/2006/main" name="Medical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1" id="{55A68E73-61CB-4542-8C48-DCBB2482A3D5}" vid="{6A3CA63D-1E3C-4681-8668-89277FEB3FEB}"/>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2829</TotalTime>
  <Words>550</Words>
  <Application>Microsoft Macintosh PowerPoint</Application>
  <PresentationFormat>Custom</PresentationFormat>
  <Paragraphs>20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vt:lpstr>
      <vt:lpstr>Medical Poster</vt:lpstr>
      <vt:lpstr>A Public Health and Gastrointestinal Perspective on the 2022 Mpox (Monkeypox) Outbreak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Title] Lorem ipsum dolor sit amet, consectetuer adipiscing elit maecenas porttitor congue massa fusce</dc:title>
  <dc:creator/>
  <cp:lastModifiedBy>Rahul  Ramakrishnan</cp:lastModifiedBy>
  <cp:revision>94</cp:revision>
  <dcterms:created xsi:type="dcterms:W3CDTF">2013-12-03T00:45:10Z</dcterms:created>
  <dcterms:modified xsi:type="dcterms:W3CDTF">2023-04-05T03:28:21Z</dcterms:modified>
</cp:coreProperties>
</file>