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20"/>
  </p:notesMasterIdLst>
  <p:sldIdLst>
    <p:sldId id="256" r:id="rId3"/>
    <p:sldId id="265" r:id="rId4"/>
    <p:sldId id="257" r:id="rId5"/>
    <p:sldId id="258" r:id="rId6"/>
    <p:sldId id="260" r:id="rId7"/>
    <p:sldId id="262" r:id="rId8"/>
    <p:sldId id="261" r:id="rId9"/>
    <p:sldId id="263" r:id="rId10"/>
    <p:sldId id="264" r:id="rId11"/>
    <p:sldId id="266" r:id="rId12"/>
    <p:sldId id="269" r:id="rId13"/>
    <p:sldId id="270" r:id="rId14"/>
    <p:sldId id="271" r:id="rId15"/>
    <p:sldId id="272" r:id="rId16"/>
    <p:sldId id="268" r:id="rId17"/>
    <p:sldId id="275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BEE"/>
    <a:srgbClr val="0070CD"/>
    <a:srgbClr val="003893"/>
    <a:srgbClr val="0C2340"/>
    <a:srgbClr val="7C8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49BAE-6A8F-4F46-BCD6-979149EEE2C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AEFB0-2A65-466F-89CF-9406A4B4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70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AEFB0-2A65-466F-89CF-9406A4B4E2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64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AEFB0-2A65-466F-89CF-9406A4B4E2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3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AEFB0-2A65-466F-89CF-9406A4B4E2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12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AEFB0-2A65-466F-89CF-9406A4B4E2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52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AEFB0-2A65-466F-89CF-9406A4B4E2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6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AEFB0-2A65-466F-89CF-9406A4B4E2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01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AEFB0-2A65-466F-89CF-9406A4B4E2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90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AEFB0-2A65-466F-89CF-9406A4B4E2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65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AEFB0-2A65-466F-89CF-9406A4B4E2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60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AEFB0-2A65-466F-89CF-9406A4B4E2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12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AEFB0-2A65-466F-89CF-9406A4B4E2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97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AEFB0-2A65-466F-89CF-9406A4B4E2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36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AEFB0-2A65-466F-89CF-9406A4B4E2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77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AEFB0-2A65-466F-89CF-9406A4B4E2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21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AEFB0-2A65-466F-89CF-9406A4B4E2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7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AEFB0-2A65-466F-89CF-9406A4B4E2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30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AEFB0-2A65-466F-89CF-9406A4B4E2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8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1AE6F-A4A7-3601-C0D6-82E6FF55D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7689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D86818-989C-7F75-B628-6C7ECDCF8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736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88FE6-80D1-6370-892D-5FCA572BE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4D5D-C4CB-4D2C-8B65-234CBA187FFB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7E238-541F-C2D5-4BD8-B551804FE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EF3AD-C2AA-3AB1-29D4-98A0983C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5E18-816C-484B-8525-2BB53C9E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0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ADF74-B803-B2DB-ACC0-74237C349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94639-A7AE-D5BF-69CF-0B48D0EC3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038AC-45DC-A53A-5CFF-D3854D58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4D5D-C4CB-4D2C-8B65-234CBA187FFB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1A7D9-6278-9925-0204-2E6DDD5A1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5CFA8-7997-D18E-0CBF-D4E4074C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5E18-816C-484B-8525-2BB53C9E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7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0ECF94-14B2-553F-F650-1DD2921B1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4D5D-C4CB-4D2C-8B65-234CBA187FFB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84C2E-9371-1225-A38A-F8FEDCD44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8703D-35A7-8011-E38F-C3924782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5E18-816C-484B-8525-2BB53C9E3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1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B8C94-480F-5AC7-53DB-8FE399E01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328"/>
            <a:ext cx="10515600" cy="46806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09B88-199B-DD34-7F18-33F7AE1C1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4D5D-C4CB-4D2C-8B65-234CBA187FFB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1A1D1-E80B-0122-CD0C-B3706870C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0F65E-3810-D075-18E3-B34EA201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5E18-816C-484B-8525-2BB53C9E31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03D9074-3ED8-7D39-5801-D5DB8ECC3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55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6C8BA-87CE-0982-712E-7C70BBC3E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268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271F0-67FC-FDD8-81D6-58F4A4685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268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DA08A-69BA-A698-AA9A-D15D17F32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4D5D-C4CB-4D2C-8B65-234CBA187FFB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E6832-E08B-B51B-8810-3D95EB530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1DF3B-7B97-B820-52A9-26765F4C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5E18-816C-484B-8525-2BB53C9E31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E6231AB-9963-41C6-8E7D-18F3BC254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085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D84A6-5BC4-D5F9-CDC2-0A0F527C4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1603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4792B7-03AB-9C8D-0C23-14F904CF2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139950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37B025-2F82-CDB0-3911-B70EAF3A4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31603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852A0-4866-839C-1FDA-5B350DAA2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2139950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028060-1AD6-00A4-FF28-ED2245555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4D5D-C4CB-4D2C-8B65-234CBA187FFB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8FC97A-D3EB-E8CD-6CCF-E50D9201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91D78-1024-81E6-B0B3-B8171118D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5E18-816C-484B-8525-2BB53C9E31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1FDC829-8EF1-F5A2-30F1-A819C15B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94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C6FF77-DD47-ED01-65D8-127BF5B5D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4D5D-C4CB-4D2C-8B65-234CBA187FFB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EFF747-83CB-EBBE-A4FE-F899DBD2E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83017-C49B-8661-A2BB-ADFC6456A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5E18-816C-484B-8525-2BB53C9E310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512A4ED-CBCB-B2FA-52E8-BC91F9F50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104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25A85-A76D-7182-B1A9-6FE4D520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459345"/>
            <a:ext cx="6172200" cy="46012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3562B-689A-8CB8-4E4D-5ADDECF87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76025"/>
            <a:ext cx="3932237" cy="40929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ABA2A-ADB6-DAEF-7D08-F18FFA2FB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4D5D-C4CB-4D2C-8B65-234CBA187FFB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9D1E7-AE89-CA9F-121A-95A126FE1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9D637-D11B-701B-8BE8-855C896F3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5E18-816C-484B-8525-2BB53C9E310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AD27A-DBB4-7840-F1E6-4E21D19A9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043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041AC2-F88A-E37A-3B52-9DF4F4E136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477819"/>
            <a:ext cx="6172200" cy="4634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9FFEDF-56F6-A003-0D18-E473ADDAE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90927"/>
            <a:ext cx="3932237" cy="40780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E80E4-F238-E6A9-CCEB-0F8571590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4D5D-C4CB-4D2C-8B65-234CBA187FFB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A1CB9-6693-D2BE-6043-C844959B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C614A-D390-F5E3-CF20-133C3646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5E18-816C-484B-8525-2BB53C9E310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4E4C50-33CA-19C0-715D-F456C0692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918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04DF49-8E28-E50D-DBD4-8A3A2BF755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r="10869" b="-10909"/>
          <a:stretch/>
        </p:blipFill>
        <p:spPr>
          <a:xfrm>
            <a:off x="-2" y="6167857"/>
            <a:ext cx="12192001" cy="6091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CF41EB-740E-398F-F3BC-FC10A107AB78}"/>
              </a:ext>
            </a:extLst>
          </p:cNvPr>
          <p:cNvSpPr/>
          <p:nvPr userDrawn="1"/>
        </p:nvSpPr>
        <p:spPr>
          <a:xfrm>
            <a:off x="0" y="2"/>
            <a:ext cx="12192000" cy="1052944"/>
          </a:xfrm>
          <a:prstGeom prst="rect">
            <a:avLst/>
          </a:prstGeom>
          <a:solidFill>
            <a:srgbClr val="003893"/>
          </a:solidFill>
          <a:ln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EAAE7-F079-3B7A-BC33-27C3356BC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1F667-6A3A-59ED-3FB0-5FF3ABD04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72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B7DE4D5D-C4CB-4D2C-8B65-234CBA187FFB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4E235-3084-FF64-71D5-AD5334162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721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C1528-3E43-0B0D-B5BF-21315BF90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2126"/>
            <a:ext cx="2542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992E5E18-816C-484B-8525-2BB53C9E31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0B99F0-BF2F-0B58-20F4-D37E99E68C70}"/>
              </a:ext>
            </a:extLst>
          </p:cNvPr>
          <p:cNvSpPr/>
          <p:nvPr userDrawn="1"/>
        </p:nvSpPr>
        <p:spPr>
          <a:xfrm>
            <a:off x="9716656" y="0"/>
            <a:ext cx="2475344" cy="1052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96E57B9A-73C9-005E-F87F-FBE67AF127B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937" y="96036"/>
            <a:ext cx="2128607" cy="89104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F642A3C-F29D-7801-8A07-E88D0F6338E5}"/>
              </a:ext>
            </a:extLst>
          </p:cNvPr>
          <p:cNvCxnSpPr>
            <a:cxnSpLocks/>
          </p:cNvCxnSpPr>
          <p:nvPr userDrawn="1"/>
        </p:nvCxnSpPr>
        <p:spPr>
          <a:xfrm>
            <a:off x="-2" y="1070502"/>
            <a:ext cx="12192000" cy="0"/>
          </a:xfrm>
          <a:prstGeom prst="line">
            <a:avLst/>
          </a:prstGeom>
          <a:ln w="76200">
            <a:solidFill>
              <a:srgbClr val="7C85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E26E23-9D42-FBCD-9E00-875EBF99B16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6" y="356846"/>
            <a:ext cx="2691053" cy="37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0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F09D38-DFB4-5026-1D0A-F16248D690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r="10869" b="-10909"/>
          <a:stretch/>
        </p:blipFill>
        <p:spPr>
          <a:xfrm>
            <a:off x="-2" y="6167857"/>
            <a:ext cx="12192001" cy="609118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96E57B9A-73C9-005E-F87F-FBE67AF127B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9" y="5987630"/>
            <a:ext cx="1612231" cy="67488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615293-588A-7642-9EB7-D9983EE08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022"/>
            <a:ext cx="10515600" cy="851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EAAE7-F079-3B7A-BC33-27C3356BC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1F667-6A3A-59ED-3FB0-5FF3ABD04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3600" y="6272126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B7DE4D5D-C4CB-4D2C-8B65-234CBA187FFB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4E235-3084-FF64-71D5-AD5334162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721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C1528-3E43-0B0D-B5BF-21315BF90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2126"/>
            <a:ext cx="2494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992E5E18-816C-484B-8525-2BB53C9E31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862FD9-722B-3508-A0DA-8890C06F4296}"/>
              </a:ext>
            </a:extLst>
          </p:cNvPr>
          <p:cNvSpPr/>
          <p:nvPr userDrawn="1"/>
        </p:nvSpPr>
        <p:spPr>
          <a:xfrm>
            <a:off x="0" y="2"/>
            <a:ext cx="12192000" cy="1052944"/>
          </a:xfrm>
          <a:prstGeom prst="rect">
            <a:avLst/>
          </a:prstGeom>
          <a:solidFill>
            <a:srgbClr val="003893"/>
          </a:solidFill>
          <a:ln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C6A5DE-CE2A-8470-4E16-D404E9057993}"/>
              </a:ext>
            </a:extLst>
          </p:cNvPr>
          <p:cNvCxnSpPr/>
          <p:nvPr userDrawn="1"/>
        </p:nvCxnSpPr>
        <p:spPr>
          <a:xfrm>
            <a:off x="0" y="1072633"/>
            <a:ext cx="12192000" cy="0"/>
          </a:xfrm>
          <a:prstGeom prst="line">
            <a:avLst/>
          </a:prstGeom>
          <a:ln w="76200">
            <a:solidFill>
              <a:srgbClr val="7C85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31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4362A4-C646-8365-F911-975A2F13E0FF}"/>
              </a:ext>
            </a:extLst>
          </p:cNvPr>
          <p:cNvGrpSpPr/>
          <p:nvPr/>
        </p:nvGrpSpPr>
        <p:grpSpPr>
          <a:xfrm>
            <a:off x="414292" y="1273919"/>
            <a:ext cx="11363416" cy="5050629"/>
            <a:chOff x="414292" y="1273919"/>
            <a:chExt cx="11363416" cy="505062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8591A28-9369-8BF8-721D-7543DB788D52}"/>
                </a:ext>
              </a:extLst>
            </p:cNvPr>
            <p:cNvSpPr txBox="1"/>
            <p:nvPr/>
          </p:nvSpPr>
          <p:spPr>
            <a:xfrm>
              <a:off x="727968" y="4477889"/>
              <a:ext cx="10440140" cy="1846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Umamaheswari Natarajan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Sultan E. Ahmed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Steve Weinstein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and Appu Rathinavelu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1,2</a:t>
              </a:r>
            </a:p>
            <a:p>
              <a:pPr algn="ctr"/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Rumbaugh-Goodwin Institute for Cancer Research; </a:t>
              </a:r>
              <a:r>
                <a:rPr lang="en-US" sz="2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 &amp; J Silverman College of Pharmacy; </a:t>
              </a:r>
              <a:r>
                <a:rPr lang="en-US" sz="2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Multiple Myeloma Support Group leader; &amp; </a:t>
              </a:r>
              <a:r>
                <a:rPr lang="en-US" sz="2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JAS Medical Management LLC.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8999879-DD1B-B43F-B9D8-4A147E16F326}"/>
                </a:ext>
              </a:extLst>
            </p:cNvPr>
            <p:cNvSpPr txBox="1"/>
            <p:nvPr/>
          </p:nvSpPr>
          <p:spPr>
            <a:xfrm>
              <a:off x="414292" y="1273919"/>
              <a:ext cx="11363416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42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Alterations of DNA Methylation Profile in Multiple Myeloma Patients Experiencing Chemotherapy-Induced Peripheral Neuropathy</a:t>
              </a:r>
              <a:endParaRPr lang="en-US" sz="4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7897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C10840-A4B3-61CB-8B18-8506852B9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53"/>
          <a:stretch/>
        </p:blipFill>
        <p:spPr>
          <a:xfrm>
            <a:off x="1804415" y="1117600"/>
            <a:ext cx="8583169" cy="55141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6CEAEF-5FDE-7DDB-FDF8-8690FC85EB55}"/>
              </a:ext>
            </a:extLst>
          </p:cNvPr>
          <p:cNvSpPr txBox="1"/>
          <p:nvPr/>
        </p:nvSpPr>
        <p:spPr>
          <a:xfrm>
            <a:off x="812798" y="-18475"/>
            <a:ext cx="105664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Most Enriched GO (MEGO) terms 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2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1B3B56-F83E-551F-29AC-52A8BBF87725}"/>
              </a:ext>
            </a:extLst>
          </p:cNvPr>
          <p:cNvSpPr txBox="1"/>
          <p:nvPr/>
        </p:nvSpPr>
        <p:spPr>
          <a:xfrm>
            <a:off x="2234236" y="-122848"/>
            <a:ext cx="690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Hyper and Hypo genes from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5 Most Enriched GO Items</a:t>
            </a:r>
          </a:p>
        </p:txBody>
      </p:sp>
      <p:pic>
        <p:nvPicPr>
          <p:cNvPr id="3" name="Picture 2" descr="Diagram, venn diagram&#10;&#10;Description automatically generated">
            <a:extLst>
              <a:ext uri="{FF2B5EF4-FFF2-40B4-BE49-F238E27FC236}">
                <a16:creationId xmlns:a16="http://schemas.microsoft.com/office/drawing/2014/main" id="{0A676444-6850-A53C-E2E5-1FAA8BFED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36" y="1176211"/>
            <a:ext cx="6096966" cy="54864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208A86-1E61-5EC5-0854-5C7CEF55D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788877"/>
              </p:ext>
            </p:extLst>
          </p:nvPr>
        </p:nvGraphicFramePr>
        <p:xfrm>
          <a:off x="141572" y="2459182"/>
          <a:ext cx="4813300" cy="2314575"/>
        </p:xfrm>
        <a:graphic>
          <a:graphicData uri="http://schemas.openxmlformats.org/drawingml/2006/table">
            <a:tbl>
              <a:tblPr/>
              <a:tblGrid>
                <a:gridCol w="2374900">
                  <a:extLst>
                    <a:ext uri="{9D8B030D-6E8A-4147-A177-3AD203B41FA5}">
                      <a16:colId xmlns:a16="http://schemas.microsoft.com/office/drawing/2014/main" val="196802791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64374475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3234222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List names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Number of elements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Number of unique elements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37547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SA013_HDPAC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46227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SA014_HDPAC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43319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SA016_HDPAC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25943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Overall number of unique elements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283577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Overall number of Common unique elements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80882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B74273C8-64C4-EEE8-7677-D594F52E5E93}"/>
              </a:ext>
            </a:extLst>
          </p:cNvPr>
          <p:cNvGrpSpPr/>
          <p:nvPr/>
        </p:nvGrpSpPr>
        <p:grpSpPr>
          <a:xfrm>
            <a:off x="2807499" y="2949593"/>
            <a:ext cx="1865376" cy="1824164"/>
            <a:chOff x="2770554" y="3919411"/>
            <a:chExt cx="1865376" cy="182416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70EF899-F0F8-E707-836D-C5CC1E9A1AE5}"/>
                </a:ext>
              </a:extLst>
            </p:cNvPr>
            <p:cNvSpPr/>
            <p:nvPr/>
          </p:nvSpPr>
          <p:spPr>
            <a:xfrm>
              <a:off x="2770554" y="3919411"/>
              <a:ext cx="640080" cy="97871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E9FCE2-5B2E-D420-BFC9-FC08E025EB1B}"/>
                </a:ext>
              </a:extLst>
            </p:cNvPr>
            <p:cNvSpPr/>
            <p:nvPr/>
          </p:nvSpPr>
          <p:spPr>
            <a:xfrm>
              <a:off x="3995850" y="5020040"/>
              <a:ext cx="640080" cy="72353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3A0E827-DF70-7A97-C0BB-840804074CAC}"/>
              </a:ext>
            </a:extLst>
          </p:cNvPr>
          <p:cNvSpPr/>
          <p:nvPr/>
        </p:nvSpPr>
        <p:spPr>
          <a:xfrm>
            <a:off x="8282804" y="3355595"/>
            <a:ext cx="860232" cy="4949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620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, venn diagram&#10;&#10;Description automatically generated">
            <a:extLst>
              <a:ext uri="{FF2B5EF4-FFF2-40B4-BE49-F238E27FC236}">
                <a16:creationId xmlns:a16="http://schemas.microsoft.com/office/drawing/2014/main" id="{D351A6C6-A9BB-F948-2A91-1C4BD9FF5740}"/>
              </a:ext>
            </a:extLst>
          </p:cNvPr>
          <p:cNvPicPr preferRelativeResize="0">
            <a:picLocks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267"/>
            <a:ext cx="5486400" cy="5486400"/>
          </a:xfrm>
          <a:prstGeom prst="rect">
            <a:avLst/>
          </a:prstGeom>
        </p:spPr>
      </p:pic>
      <p:pic>
        <p:nvPicPr>
          <p:cNvPr id="4" name="Picture 3" descr="Diagram, venn diagram&#10;&#10;Description automatically generated">
            <a:extLst>
              <a:ext uri="{FF2B5EF4-FFF2-40B4-BE49-F238E27FC236}">
                <a16:creationId xmlns:a16="http://schemas.microsoft.com/office/drawing/2014/main" id="{797CC472-0085-0910-2F15-9687B072A78F}"/>
              </a:ext>
            </a:extLst>
          </p:cNvPr>
          <p:cNvPicPr preferRelativeResize="0">
            <a:picLocks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760" y="1204271"/>
            <a:ext cx="5486400" cy="5486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AAA92EE-2E7A-BAF6-3004-CDFB3AE9DB49}"/>
              </a:ext>
            </a:extLst>
          </p:cNvPr>
          <p:cNvSpPr/>
          <p:nvPr/>
        </p:nvSpPr>
        <p:spPr>
          <a:xfrm>
            <a:off x="9009828" y="3356343"/>
            <a:ext cx="692264" cy="5911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E227C6-A260-63E1-8A0B-9D607E06A1BD}"/>
              </a:ext>
            </a:extLst>
          </p:cNvPr>
          <p:cNvSpPr txBox="1"/>
          <p:nvPr/>
        </p:nvSpPr>
        <p:spPr>
          <a:xfrm>
            <a:off x="0" y="-147730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Top5 - MEGO terms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 Methylated Genes                   Hypo Methylated genes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487AF5-7A61-D7FF-8A4B-F3FF838B46D8}"/>
              </a:ext>
            </a:extLst>
          </p:cNvPr>
          <p:cNvSpPr/>
          <p:nvPr/>
        </p:nvSpPr>
        <p:spPr>
          <a:xfrm>
            <a:off x="2397068" y="3287070"/>
            <a:ext cx="692264" cy="5911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30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, venn diagram&#10;&#10;Description automatically generated">
            <a:extLst>
              <a:ext uri="{FF2B5EF4-FFF2-40B4-BE49-F238E27FC236}">
                <a16:creationId xmlns:a16="http://schemas.microsoft.com/office/drawing/2014/main" id="{CEF79831-2C6D-47F6-0516-DE9B94B9999C}"/>
              </a:ext>
            </a:extLst>
          </p:cNvPr>
          <p:cNvPicPr preferRelativeResize="0">
            <a:picLocks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2" y="1162035"/>
            <a:ext cx="5486400" cy="5486400"/>
          </a:xfrm>
          <a:prstGeom prst="rect">
            <a:avLst/>
          </a:prstGeom>
        </p:spPr>
      </p:pic>
      <p:pic>
        <p:nvPicPr>
          <p:cNvPr id="3" name="Picture 2" descr="Diagram, venn diagram&#10;&#10;Description automatically generated">
            <a:extLst>
              <a:ext uri="{FF2B5EF4-FFF2-40B4-BE49-F238E27FC236}">
                <a16:creationId xmlns:a16="http://schemas.microsoft.com/office/drawing/2014/main" id="{2DD5163D-A45D-551E-1D78-2A8CE4A06583}"/>
              </a:ext>
            </a:extLst>
          </p:cNvPr>
          <p:cNvPicPr preferRelativeResize="0">
            <a:picLocks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035"/>
            <a:ext cx="5486400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6F6ACD-076E-7EFC-EA16-7D2C6DEC8CA1}"/>
              </a:ext>
            </a:extLst>
          </p:cNvPr>
          <p:cNvSpPr txBox="1"/>
          <p:nvPr/>
        </p:nvSpPr>
        <p:spPr>
          <a:xfrm>
            <a:off x="0" y="-156966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Promotor Region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 Methylated Genes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 Methylated genes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81A4CD-39E9-8323-808D-D9B6B1F900FD}"/>
              </a:ext>
            </a:extLst>
          </p:cNvPr>
          <p:cNvSpPr/>
          <p:nvPr/>
        </p:nvSpPr>
        <p:spPr>
          <a:xfrm>
            <a:off x="9074480" y="3273215"/>
            <a:ext cx="692264" cy="5911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54F527-B95B-6F16-359F-3DC69B019F20}"/>
              </a:ext>
            </a:extLst>
          </p:cNvPr>
          <p:cNvSpPr/>
          <p:nvPr/>
        </p:nvSpPr>
        <p:spPr>
          <a:xfrm>
            <a:off x="2397068" y="3287070"/>
            <a:ext cx="692264" cy="5911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54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1E1A739-937C-CBA2-EB84-924FC888B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929684"/>
              </p:ext>
            </p:extLst>
          </p:nvPr>
        </p:nvGraphicFramePr>
        <p:xfrm>
          <a:off x="3685394" y="1108363"/>
          <a:ext cx="5352176" cy="5467466"/>
        </p:xfrm>
        <a:graphic>
          <a:graphicData uri="http://schemas.openxmlformats.org/drawingml/2006/table">
            <a:tbl>
              <a:tblPr/>
              <a:tblGrid>
                <a:gridCol w="645952">
                  <a:extLst>
                    <a:ext uri="{9D8B030D-6E8A-4147-A177-3AD203B41FA5}">
                      <a16:colId xmlns:a16="http://schemas.microsoft.com/office/drawing/2014/main" val="4275695021"/>
                    </a:ext>
                  </a:extLst>
                </a:gridCol>
                <a:gridCol w="1434518">
                  <a:extLst>
                    <a:ext uri="{9D8B030D-6E8A-4147-A177-3AD203B41FA5}">
                      <a16:colId xmlns:a16="http://schemas.microsoft.com/office/drawing/2014/main" val="2273499079"/>
                    </a:ext>
                  </a:extLst>
                </a:gridCol>
                <a:gridCol w="922789">
                  <a:extLst>
                    <a:ext uri="{9D8B030D-6E8A-4147-A177-3AD203B41FA5}">
                      <a16:colId xmlns:a16="http://schemas.microsoft.com/office/drawing/2014/main" val="593276929"/>
                    </a:ext>
                  </a:extLst>
                </a:gridCol>
                <a:gridCol w="1208014">
                  <a:extLst>
                    <a:ext uri="{9D8B030D-6E8A-4147-A177-3AD203B41FA5}">
                      <a16:colId xmlns:a16="http://schemas.microsoft.com/office/drawing/2014/main" val="555370877"/>
                    </a:ext>
                  </a:extLst>
                </a:gridCol>
                <a:gridCol w="1140903">
                  <a:extLst>
                    <a:ext uri="{9D8B030D-6E8A-4147-A177-3AD203B41FA5}">
                      <a16:colId xmlns:a16="http://schemas.microsoft.com/office/drawing/2014/main" val="2597531637"/>
                    </a:ext>
                  </a:extLst>
                </a:gridCol>
              </a:tblGrid>
              <a:tr h="4128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S.No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Names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Abbreviation used for GO Term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 TERMS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Methylation Status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332738"/>
                  </a:ext>
                </a:extLst>
              </a:tr>
              <a:tr h="2491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GABRB3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PSM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GO:0045211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Hypo</a:t>
                      </a: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580002"/>
                  </a:ext>
                </a:extLst>
              </a:tr>
              <a:tr h="24914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CST</a:t>
                      </a:r>
                    </a:p>
                  </a:txBody>
                  <a:tcPr marL="4486" marR="4486" marT="4486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GO:0007268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Hypo</a:t>
                      </a: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477166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EPHA6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AG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GO:0007411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Hypo</a:t>
                      </a: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400505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CDH11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HCA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GO:0007156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Hypo</a:t>
                      </a: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456328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MYCBPAP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CST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GO:0007268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Hypo</a:t>
                      </a: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940492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SLC6A1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CST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GO:0007268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Hypo</a:t>
                      </a: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009706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HRAS (LRRC56)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…...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…...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Hypo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334240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ARRB2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PSM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GO:0045211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Hyper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193306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KCNQ1OT1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…...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…...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Hyper</a:t>
                      </a: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226112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GNAS (LOC101927932)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…...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…...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Hyper</a:t>
                      </a: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892722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GNAS (GNAS-AS1)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…...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…...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Hyper</a:t>
                      </a: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838141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PCDHA7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HCA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GO:0007156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Hyper</a:t>
                      </a: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369487"/>
                  </a:ext>
                </a:extLst>
              </a:tr>
              <a:tr h="2491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ANK1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PSM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GO:0045211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Hyper</a:t>
                      </a: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058175"/>
                  </a:ext>
                </a:extLst>
              </a:tr>
              <a:tr h="24914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AG</a:t>
                      </a:r>
                    </a:p>
                  </a:txBody>
                  <a:tcPr marL="4486" marR="4486" marT="4486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GO:0007411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Hyper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594083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DRD4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CST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GO:0007268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Hyper</a:t>
                      </a: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492942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GNAS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DEND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GO:0030425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Hyper</a:t>
                      </a: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313962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NLGN2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PSM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GO:0045211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Hyper</a:t>
                      </a: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411490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SGCE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DEND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GO:0030425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Hyper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576400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CRMP1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DEND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GO:0030425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Hypo &amp; Hyper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286148"/>
                  </a:ext>
                </a:extLst>
              </a:tr>
              <a:tr h="249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CRMP1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AG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GO:0007411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Hypo &amp; Hyper</a:t>
                      </a:r>
                    </a:p>
                  </a:txBody>
                  <a:tcPr marL="4486" marR="4486" marT="4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450002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1E5E449-209B-5651-9725-0094F604EB87}"/>
              </a:ext>
            </a:extLst>
          </p:cNvPr>
          <p:cNvSpPr/>
          <p:nvPr/>
        </p:nvSpPr>
        <p:spPr>
          <a:xfrm>
            <a:off x="4339868" y="3109576"/>
            <a:ext cx="1425996" cy="7577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27752" y="0"/>
            <a:ext cx="99801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methylated genes in the Promoter Regions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belong to different GO Terms  </a:t>
            </a:r>
          </a:p>
        </p:txBody>
      </p:sp>
    </p:spTree>
    <p:extLst>
      <p:ext uri="{BB962C8B-B14F-4D97-AF65-F5344CB8AC3E}">
        <p14:creationId xmlns:p14="http://schemas.microsoft.com/office/powerpoint/2010/main" val="217753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D8C9FB-15D6-5A87-AE8E-8B86A2FC5EE1}"/>
              </a:ext>
            </a:extLst>
          </p:cNvPr>
          <p:cNvSpPr/>
          <p:nvPr/>
        </p:nvSpPr>
        <p:spPr>
          <a:xfrm>
            <a:off x="-1" y="1157098"/>
            <a:ext cx="5966691" cy="4849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INDRA GO: GO:0007156 (homophilic cell adhesion via plasma membrane adhesion molecules) 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INDRA GO: GO:0007215 (glutamate receptor signaling pathway)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INDRA GO: GO:0035235 (ionotropic glutamate receptor signaling pathway)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GO: GO:0035249 (synaptic transmission, glutamatergic)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GO: GO:0060078 (regulation of postsynaptic membrane potential)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GO: GO:0048013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ephrin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receptor signaling pathway)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INDRA GO: GO:0097120 (receptor localization to synapse)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INDRA GO: GO:2001257 (regulation of cation channel activity)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GO: GO:0007269 (neurotransmitter secretion)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GO: GO:0007612 (learning)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550A8E-EB4B-78E9-9356-3138BE38B312}"/>
              </a:ext>
            </a:extLst>
          </p:cNvPr>
          <p:cNvSpPr/>
          <p:nvPr/>
        </p:nvSpPr>
        <p:spPr>
          <a:xfrm>
            <a:off x="6096000" y="987280"/>
            <a:ext cx="6096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Signor: Glutamatergic synapse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WikiPathways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WP4875 - Disruption of postsynaptic signaling by CNV - Homo sapiens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Signor: GABAergic synapse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Signor: Dopaminergic Synapse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WikiPathways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WP2636 - Common pathways underlying drug addiction - Homo sapiens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WikiPathways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WP5083 - Neuroinflammation and glutamatergic signaling - Homo sapiens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WikiPathways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WP2380 - Brain-derived neurotrophic factor (BDNF) signaling pathway - Homo sapiens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Signor: Neurotransmitters release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Signor: Oxytocin signaling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WikiPathways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WP4159 - GABA receptor signaling - Homo sapiens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247C39-0CD7-9E62-ECF3-B974EFCAAA7D}"/>
              </a:ext>
            </a:extLst>
          </p:cNvPr>
          <p:cNvSpPr txBox="1"/>
          <p:nvPr/>
        </p:nvSpPr>
        <p:spPr>
          <a:xfrm>
            <a:off x="0" y="114757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INDRA GO 				CURATED</a:t>
            </a:r>
          </a:p>
        </p:txBody>
      </p:sp>
    </p:spTree>
    <p:extLst>
      <p:ext uri="{BB962C8B-B14F-4D97-AF65-F5344CB8AC3E}">
        <p14:creationId xmlns:p14="http://schemas.microsoft.com/office/powerpoint/2010/main" val="2256500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9BFCDF-A236-AB7D-8B31-2974F05CFCBA}"/>
              </a:ext>
            </a:extLst>
          </p:cNvPr>
          <p:cNvSpPr txBox="1"/>
          <p:nvPr/>
        </p:nvSpPr>
        <p:spPr>
          <a:xfrm>
            <a:off x="4311942" y="72812"/>
            <a:ext cx="3229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7655" y="1119345"/>
            <a:ext cx="1184105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methylation of DNA occurs in Multiple Myeloma patients who experienced CIPN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average of 12,230 regions were differentially methylated in the patients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Differentially Methylated Regions of the Promoters revealed 18  elements that are related Neuro Transmission / Neurodegenerative pathways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more samples are necessary to validate these preliminary findings</a:t>
            </a:r>
          </a:p>
          <a:p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23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593541-1053-65BB-37DD-39D513F1978E}"/>
              </a:ext>
            </a:extLst>
          </p:cNvPr>
          <p:cNvSpPr txBox="1"/>
          <p:nvPr/>
        </p:nvSpPr>
        <p:spPr>
          <a:xfrm>
            <a:off x="2518792" y="5842877"/>
            <a:ext cx="7154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research was supported by the Community Foundation of Broward and the Royal Dames of Cancer Research Inc. of Ft. Lauderdale, Florida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949FA7-C7E5-6621-1B35-4A80E7104DF4}"/>
              </a:ext>
            </a:extLst>
          </p:cNvPr>
          <p:cNvSpPr txBox="1"/>
          <p:nvPr/>
        </p:nvSpPr>
        <p:spPr>
          <a:xfrm>
            <a:off x="320179" y="1478385"/>
            <a:ext cx="1155164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Pancheri, E.;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Guglielmi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V.;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Wilczynski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G.M.; Malatesta, M.;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P.;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Tomelleri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G.;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Nowis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D.;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Vattemi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 Non-Hematologic Toxicity of BTZ in Multiple Myeloma: The Neuromuscular and Cardiovascular Adverse Effects. Cancers 2020, 12, 2540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Kober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K.M.; Lee, M.C.;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Olshen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A.; Conley, Y.P.; Sirota, M.; Keiser, M.; Hammer, M.J.; Abrams, G.; Schumacher, M.; Levine, J.D.; et al. Differential methylation and expression of genes in the hypoxia-inducible factor 1 signaling pathway are associated with paclitaxel-induced peripheral neuropathy in breast cancer survivors and with preclinical models of chemotherapy-induced neuropathic pain. Mol. Pain 2020, 16, 1744806920936502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Kai Guo, Sarah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Elzinga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, Stephanie Eid, Claudia Figueroa-Romero, Lucy M. Hinder, Crystal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Pacut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(2019),  Genome-wide DNA methylation profiling of human diabetic peripheral neuropathy in subjects with type 2 diabetes mellitus, Epigenetics, Vol 14, No.8, Pages 766-779 https://doi.org/10.1080/15592294.2019.1615352 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Farkhonde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Hasannejad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Malek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Moein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Ansar,  Mohammad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Rostampour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Edris Mahdavi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Fikijivar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Behrooz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Khakpour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Taleghani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(2019), Improvement of pyridoxine‑induced peripheral neuropathy by Cichorium intybus hydroalcoholic extract through GABAergic system, The Journal of Physiological Sciences (2019) 69:465–476 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Guo, K.;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Elzinga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S.; Eid, S.; Figueroa-Romero, C.; Hinder, L.M.;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Pacut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C.; Feldman, E.L.;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Genome-wide DNA methylation profiling of human diabetic peripheral neuropathy in subjects with type 2 diabetes mellitus. Epigenetics 2019, 14, 766–779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Chen Z, Miao F, Paterson AD, et al. Epigenomic profiling reveals an association between persistence of DNA methylation and metabolic memory in the DCCT/EDIC type 1 diabetes cohort. Proc Nat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Sci. 2016;May 24;113(21):E3002–11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95EE4-3FBA-0AC4-0C0D-D2A7B1099E9F}"/>
              </a:ext>
            </a:extLst>
          </p:cNvPr>
          <p:cNvSpPr txBox="1"/>
          <p:nvPr/>
        </p:nvSpPr>
        <p:spPr>
          <a:xfrm>
            <a:off x="2485693" y="176270"/>
            <a:ext cx="72206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 &amp; Acknowledgments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09E260-3240-0281-ECC5-F20A1B2E0ACB}"/>
              </a:ext>
            </a:extLst>
          </p:cNvPr>
          <p:cNvSpPr txBox="1"/>
          <p:nvPr/>
        </p:nvSpPr>
        <p:spPr>
          <a:xfrm>
            <a:off x="320179" y="1157332"/>
            <a:ext cx="15505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F2E40C-4FA4-2F11-75EC-F21A5F72DD47}"/>
              </a:ext>
            </a:extLst>
          </p:cNvPr>
          <p:cNvSpPr txBox="1"/>
          <p:nvPr/>
        </p:nvSpPr>
        <p:spPr>
          <a:xfrm>
            <a:off x="4607651" y="5184125"/>
            <a:ext cx="29766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3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07F1C9-E1B1-71E8-EF7D-97D828A2190B}"/>
              </a:ext>
            </a:extLst>
          </p:cNvPr>
          <p:cNvSpPr txBox="1"/>
          <p:nvPr/>
        </p:nvSpPr>
        <p:spPr>
          <a:xfrm>
            <a:off x="0" y="1659768"/>
            <a:ext cx="603639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interdisciplinary research initiative, focused on analyzing the DNA Methylation Status of chemotherapy-induced peripheral neuropathy (CIPN) in Multiple Myeloma Patients, was performed with the team of Physicians, Nurses and Scientists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2C78F8-FA78-0A32-7048-0E7F7B2E663A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87044" y="1125378"/>
            <a:ext cx="5700156" cy="49547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500CAD-18B0-DDF6-5DEF-0889CB8B63F2}"/>
              </a:ext>
            </a:extLst>
          </p:cNvPr>
          <p:cNvSpPr txBox="1"/>
          <p:nvPr/>
        </p:nvSpPr>
        <p:spPr>
          <a:xfrm>
            <a:off x="3626965" y="0"/>
            <a:ext cx="42628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team</a:t>
            </a:r>
          </a:p>
        </p:txBody>
      </p:sp>
    </p:spTree>
    <p:extLst>
      <p:ext uri="{BB962C8B-B14F-4D97-AF65-F5344CB8AC3E}">
        <p14:creationId xmlns:p14="http://schemas.microsoft.com/office/powerpoint/2010/main" val="3333439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99C4F2-35F9-47EC-6A63-C15AF28F3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647" y="-101797"/>
            <a:ext cx="6486706" cy="12314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9C90DA0-0E1E-1743-DAED-C901A3F6A5D1}"/>
              </a:ext>
            </a:extLst>
          </p:cNvPr>
          <p:cNvGrpSpPr/>
          <p:nvPr/>
        </p:nvGrpSpPr>
        <p:grpSpPr>
          <a:xfrm>
            <a:off x="124408" y="1129702"/>
            <a:ext cx="11921411" cy="4795237"/>
            <a:chOff x="404813" y="1371600"/>
            <a:chExt cx="10972800" cy="54864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4FB840-64E8-0289-65A9-36711B0DEB2F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4813" y="1371600"/>
              <a:ext cx="5486400" cy="54864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AA644BC-00A9-AE45-0311-3849EF11851A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5"/>
            <a:srcRect l="28791" t="36458" r="28542" b="6875"/>
            <a:stretch/>
          </p:blipFill>
          <p:spPr>
            <a:xfrm>
              <a:off x="5891213" y="1371600"/>
              <a:ext cx="5486400" cy="548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0360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5A5F607-DA85-F4EC-680E-A59DF0836FCE}"/>
              </a:ext>
            </a:extLst>
          </p:cNvPr>
          <p:cNvSpPr txBox="1"/>
          <p:nvPr/>
        </p:nvSpPr>
        <p:spPr>
          <a:xfrm>
            <a:off x="2608132" y="160510"/>
            <a:ext cx="79296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Causes for Peripheral Neuropathy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D0F0CA-A69C-95DA-EF0B-8BDF615F0E84}"/>
              </a:ext>
            </a:extLst>
          </p:cNvPr>
          <p:cNvGrpSpPr/>
          <p:nvPr/>
        </p:nvGrpSpPr>
        <p:grpSpPr>
          <a:xfrm>
            <a:off x="1686756" y="1127464"/>
            <a:ext cx="9188390" cy="5539666"/>
            <a:chOff x="1446662" y="0"/>
            <a:chExt cx="908941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B2F506-4605-307A-E36D-ECC659AC10D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6662" y="0"/>
              <a:ext cx="9089410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495C083-8431-7254-3085-03F4FF59ADCC}"/>
                </a:ext>
              </a:extLst>
            </p:cNvPr>
            <p:cNvSpPr/>
            <p:nvPr/>
          </p:nvSpPr>
          <p:spPr>
            <a:xfrm>
              <a:off x="6385754" y="5748764"/>
              <a:ext cx="1707368" cy="78851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E7A3CA0-795D-8936-D29A-AB9167BA652C}"/>
                </a:ext>
              </a:extLst>
            </p:cNvPr>
            <p:cNvSpPr/>
            <p:nvPr/>
          </p:nvSpPr>
          <p:spPr>
            <a:xfrm>
              <a:off x="8915140" y="3162869"/>
              <a:ext cx="1170556" cy="53226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0ECA179-E878-58AE-708C-A7E87B13C9F9}"/>
                </a:ext>
              </a:extLst>
            </p:cNvPr>
            <p:cNvSpPr/>
            <p:nvPr/>
          </p:nvSpPr>
          <p:spPr>
            <a:xfrm>
              <a:off x="8843748" y="1571766"/>
              <a:ext cx="1692323" cy="140344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4040C8-BE15-99D7-C9A8-E969EDA18D96}"/>
                </a:ext>
              </a:extLst>
            </p:cNvPr>
            <p:cNvSpPr/>
            <p:nvPr/>
          </p:nvSpPr>
          <p:spPr>
            <a:xfrm>
              <a:off x="8300048" y="395785"/>
              <a:ext cx="2236024" cy="105087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0104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08566CD-238B-10E8-5129-1CAF86257448}"/>
              </a:ext>
            </a:extLst>
          </p:cNvPr>
          <p:cNvSpPr txBox="1"/>
          <p:nvPr/>
        </p:nvSpPr>
        <p:spPr>
          <a:xfrm>
            <a:off x="4264527" y="127747"/>
            <a:ext cx="47132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Collection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91292B-DB7F-5751-F128-29FFE54A9A0B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98171" y="1268962"/>
            <a:ext cx="9237308" cy="486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8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95284C-3DB6-280C-AB99-69B6F9901A9D}"/>
              </a:ext>
            </a:extLst>
          </p:cNvPr>
          <p:cNvSpPr txBox="1"/>
          <p:nvPr/>
        </p:nvSpPr>
        <p:spPr>
          <a:xfrm>
            <a:off x="-383683" y="2819150"/>
            <a:ext cx="51080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Encompassing Objective Tests,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Clinician-rated scales,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Patient-reported outcome (PRO) measures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AF69C9BD-13FD-0203-2377-4FF97D11CE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t="2273" r="4585" b="23539"/>
          <a:stretch/>
        </p:blipFill>
        <p:spPr>
          <a:xfrm>
            <a:off x="4812145" y="1222310"/>
            <a:ext cx="6309947" cy="5402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CCADCE-EB51-230F-2339-4909914946B6}"/>
              </a:ext>
            </a:extLst>
          </p:cNvPr>
          <p:cNvSpPr txBox="1"/>
          <p:nvPr/>
        </p:nvSpPr>
        <p:spPr>
          <a:xfrm>
            <a:off x="4264527" y="127747"/>
            <a:ext cx="47132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CIPN Assessment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1E097-7487-A032-1EFB-1C75D804D350}"/>
              </a:ext>
            </a:extLst>
          </p:cNvPr>
          <p:cNvSpPr/>
          <p:nvPr/>
        </p:nvSpPr>
        <p:spPr>
          <a:xfrm>
            <a:off x="6788727" y="1246356"/>
            <a:ext cx="2447637" cy="4313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6478" y="1677678"/>
            <a:ext cx="3195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FACT/GOG-NTX-13 Version 4</a:t>
            </a:r>
          </a:p>
        </p:txBody>
      </p:sp>
    </p:spTree>
    <p:extLst>
      <p:ext uri="{BB962C8B-B14F-4D97-AF65-F5344CB8AC3E}">
        <p14:creationId xmlns:p14="http://schemas.microsoft.com/office/powerpoint/2010/main" val="365879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A39FA0-A5AF-BF7D-1A79-ABFFF86946A7}"/>
              </a:ext>
            </a:extLst>
          </p:cNvPr>
          <p:cNvSpPr txBox="1"/>
          <p:nvPr/>
        </p:nvSpPr>
        <p:spPr>
          <a:xfrm>
            <a:off x="-215988" y="1881327"/>
            <a:ext cx="4480516" cy="3730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Enzymatic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Digestion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Repair &amp; Adapter Ligation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Selection, quantification, and sample pooling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Bisulfite Conversion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PCR Amplification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Control and NGS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F4A496-0B9D-7990-B1B8-76BE5EB40B9E}"/>
              </a:ext>
            </a:extLst>
          </p:cNvPr>
          <p:cNvGrpSpPr/>
          <p:nvPr/>
        </p:nvGrpSpPr>
        <p:grpSpPr>
          <a:xfrm>
            <a:off x="4128656" y="1127465"/>
            <a:ext cx="6950676" cy="5557420"/>
            <a:chOff x="5381818" y="0"/>
            <a:chExt cx="6810182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B8FDF4-5A2D-7497-0E94-01066B213D0E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398"/>
                      </a14:imgEffect>
                      <a14:imgEffect>
                        <a14:saturation sat="183000"/>
                      </a14:imgEffect>
                      <a14:imgEffect>
                        <a14:brightnessContrast bright="3000" contrast="-5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94690" y="0"/>
              <a:ext cx="6797310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904E43A-FAB2-04B1-6BB1-873F5354FA5F}"/>
                </a:ext>
              </a:extLst>
            </p:cNvPr>
            <p:cNvSpPr/>
            <p:nvPr/>
          </p:nvSpPr>
          <p:spPr>
            <a:xfrm>
              <a:off x="5394690" y="146714"/>
              <a:ext cx="6315089" cy="53226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C0D0E8-C5C4-6280-3F18-DA1AF8F29D60}"/>
                </a:ext>
              </a:extLst>
            </p:cNvPr>
            <p:cNvSpPr/>
            <p:nvPr/>
          </p:nvSpPr>
          <p:spPr>
            <a:xfrm>
              <a:off x="5394689" y="963145"/>
              <a:ext cx="6315089" cy="53226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852B27-AD68-C4D3-D1AD-6207970500F3}"/>
                </a:ext>
              </a:extLst>
            </p:cNvPr>
            <p:cNvSpPr/>
            <p:nvPr/>
          </p:nvSpPr>
          <p:spPr>
            <a:xfrm>
              <a:off x="5381818" y="1586199"/>
              <a:ext cx="6315089" cy="243989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5163B8-7C0D-AB13-4FCE-19FD05621924}"/>
                </a:ext>
              </a:extLst>
            </p:cNvPr>
            <p:cNvSpPr/>
            <p:nvPr/>
          </p:nvSpPr>
          <p:spPr>
            <a:xfrm>
              <a:off x="5381818" y="4171170"/>
              <a:ext cx="6401525" cy="80587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D5DC2F-BB1D-EE70-9189-12B210CEE383}"/>
                </a:ext>
              </a:extLst>
            </p:cNvPr>
            <p:cNvSpPr/>
            <p:nvPr/>
          </p:nvSpPr>
          <p:spPr>
            <a:xfrm>
              <a:off x="5394690" y="4987601"/>
              <a:ext cx="6388654" cy="80587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49479A4-93FA-795F-8B1A-D0C3E9F65FE7}"/>
                </a:ext>
              </a:extLst>
            </p:cNvPr>
            <p:cNvSpPr/>
            <p:nvPr/>
          </p:nvSpPr>
          <p:spPr>
            <a:xfrm>
              <a:off x="5394690" y="5715217"/>
              <a:ext cx="6642636" cy="61052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2A31956-95D1-AFDD-1B59-92245908A602}"/>
              </a:ext>
            </a:extLst>
          </p:cNvPr>
          <p:cNvSpPr txBox="1"/>
          <p:nvPr/>
        </p:nvSpPr>
        <p:spPr>
          <a:xfrm>
            <a:off x="4264528" y="127747"/>
            <a:ext cx="39743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RRBS Protocol</a:t>
            </a:r>
          </a:p>
        </p:txBody>
      </p:sp>
    </p:spTree>
    <p:extLst>
      <p:ext uri="{BB962C8B-B14F-4D97-AF65-F5344CB8AC3E}">
        <p14:creationId xmlns:p14="http://schemas.microsoft.com/office/powerpoint/2010/main" val="418107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569E3D-8DAD-8961-E482-298ABC044DD3}"/>
              </a:ext>
            </a:extLst>
          </p:cNvPr>
          <p:cNvSpPr txBox="1"/>
          <p:nvPr/>
        </p:nvSpPr>
        <p:spPr>
          <a:xfrm>
            <a:off x="230908" y="2901727"/>
            <a:ext cx="3648217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equence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lignment and Methylation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dentification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A311BC-334E-3D78-0249-D18BCF2DAF07}"/>
              </a:ext>
            </a:extLst>
          </p:cNvPr>
          <p:cNvGrpSpPr/>
          <p:nvPr/>
        </p:nvGrpSpPr>
        <p:grpSpPr>
          <a:xfrm>
            <a:off x="4953708" y="1173018"/>
            <a:ext cx="5415711" cy="5440218"/>
            <a:chOff x="4953708" y="0"/>
            <a:chExt cx="5415711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E7E66C-97C5-3E62-A27B-9CDC9BD27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3708" y="0"/>
              <a:ext cx="5415711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931E79A-37F2-4D1C-DCC7-9969D0CAF1F5}"/>
                </a:ext>
              </a:extLst>
            </p:cNvPr>
            <p:cNvSpPr/>
            <p:nvPr/>
          </p:nvSpPr>
          <p:spPr>
            <a:xfrm>
              <a:off x="6317516" y="3657600"/>
              <a:ext cx="2649063" cy="32004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949A8CE-7C5B-BC5B-64CF-82995F811DF5}"/>
              </a:ext>
            </a:extLst>
          </p:cNvPr>
          <p:cNvSpPr txBox="1"/>
          <p:nvPr/>
        </p:nvSpPr>
        <p:spPr>
          <a:xfrm>
            <a:off x="3462143" y="67210"/>
            <a:ext cx="57107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Bioinformatic Analysis</a:t>
            </a:r>
          </a:p>
        </p:txBody>
      </p:sp>
    </p:spTree>
    <p:extLst>
      <p:ext uri="{BB962C8B-B14F-4D97-AF65-F5344CB8AC3E}">
        <p14:creationId xmlns:p14="http://schemas.microsoft.com/office/powerpoint/2010/main" val="2170922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32C5F9-A514-B1B2-84AB-A12F6EF21927}"/>
              </a:ext>
            </a:extLst>
          </p:cNvPr>
          <p:cNvSpPr txBox="1"/>
          <p:nvPr/>
        </p:nvSpPr>
        <p:spPr>
          <a:xfrm>
            <a:off x="904400" y="69909"/>
            <a:ext cx="10383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Methylation Level of DMR</a:t>
            </a:r>
          </a:p>
        </p:txBody>
      </p:sp>
      <p:pic>
        <p:nvPicPr>
          <p:cNvPr id="4" name="Picture 31">
            <a:extLst>
              <a:ext uri="{FF2B5EF4-FFF2-40B4-BE49-F238E27FC236}">
                <a16:creationId xmlns:a16="http://schemas.microsoft.com/office/drawing/2014/main" id="{5EB2B611-0566-1021-568C-E351870B8B2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60" y="1091045"/>
            <a:ext cx="6035040" cy="576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FE24DE6-5BAC-4B29-0C58-8B5B3F309AD8}"/>
              </a:ext>
            </a:extLst>
          </p:cNvPr>
          <p:cNvGrpSpPr/>
          <p:nvPr/>
        </p:nvGrpSpPr>
        <p:grpSpPr>
          <a:xfrm>
            <a:off x="370452" y="2031804"/>
            <a:ext cx="5589592" cy="3773636"/>
            <a:chOff x="370452" y="2031804"/>
            <a:chExt cx="5589592" cy="37736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5396"/>
            <a:stretch/>
          </p:blipFill>
          <p:spPr>
            <a:xfrm>
              <a:off x="474515" y="2062976"/>
              <a:ext cx="5485529" cy="372254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CF539E1-0A57-0218-99D6-0401E1486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915" b="96800"/>
            <a:stretch/>
          </p:blipFill>
          <p:spPr>
            <a:xfrm rot="5400000">
              <a:off x="4011050" y="3924525"/>
              <a:ext cx="3657600" cy="10422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DF013F5-EAB3-EBB1-5A95-A890B1691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915" b="96800"/>
            <a:stretch/>
          </p:blipFill>
          <p:spPr>
            <a:xfrm rot="16200000">
              <a:off x="-1302169" y="3808489"/>
              <a:ext cx="3657600" cy="10422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97D5B6A-5784-6DE4-4C17-F551C2ED32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915" b="96800"/>
            <a:stretch/>
          </p:blipFill>
          <p:spPr>
            <a:xfrm flipH="1" flipV="1">
              <a:off x="370452" y="5619436"/>
              <a:ext cx="5422392" cy="154522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C4FA603-2FD5-3147-56A2-08E101E8A641}"/>
              </a:ext>
            </a:extLst>
          </p:cNvPr>
          <p:cNvSpPr/>
          <p:nvPr/>
        </p:nvSpPr>
        <p:spPr>
          <a:xfrm>
            <a:off x="2629315" y="5100506"/>
            <a:ext cx="2961504" cy="3691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6916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, Section, and Blank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ther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1065</Words>
  <Application>Microsoft Office PowerPoint</Application>
  <PresentationFormat>Widescreen</PresentationFormat>
  <Paragraphs>211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Montserrat</vt:lpstr>
      <vt:lpstr>Times New Roman</vt:lpstr>
      <vt:lpstr>Wingdings</vt:lpstr>
      <vt:lpstr>Title, Section, and Blank Slides</vt:lpstr>
      <vt:lpstr>Other Layouts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Merritt</dc:creator>
  <cp:lastModifiedBy>Umamaheswari Natarajan</cp:lastModifiedBy>
  <cp:revision>41</cp:revision>
  <dcterms:created xsi:type="dcterms:W3CDTF">2022-11-29T18:49:14Z</dcterms:created>
  <dcterms:modified xsi:type="dcterms:W3CDTF">2023-04-07T19:03:28Z</dcterms:modified>
</cp:coreProperties>
</file>