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74" r:id="rId2"/>
    <p:sldId id="280" r:id="rId3"/>
    <p:sldId id="257" r:id="rId4"/>
    <p:sldId id="270" r:id="rId5"/>
    <p:sldId id="272" r:id="rId6"/>
    <p:sldId id="277" r:id="rId7"/>
    <p:sldId id="278" r:id="rId8"/>
    <p:sldId id="271" r:id="rId9"/>
    <p:sldId id="268" r:id="rId10"/>
    <p:sldId id="269" r:id="rId11"/>
    <p:sldId id="264" r:id="rId12"/>
    <p:sldId id="265" r:id="rId13"/>
    <p:sldId id="266" r:id="rId14"/>
    <p:sldId id="260" r:id="rId15"/>
    <p:sldId id="263" r:id="rId16"/>
    <p:sldId id="281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3C077-45D1-41B8-9F4A-DB50F02526DD}" v="3" dt="2022-08-19T16:42:09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7989" autoAdjust="0"/>
  </p:normalViewPr>
  <p:slideViewPr>
    <p:cSldViewPr snapToGrid="0">
      <p:cViewPr varScale="1">
        <p:scale>
          <a:sx n="97" d="100"/>
          <a:sy n="97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Larkin" userId="f83c5971-a84a-4a92-86f2-25fc01ffbcdf" providerId="ADAL" clId="{AC63C077-45D1-41B8-9F4A-DB50F02526DD}"/>
    <pc:docChg chg="undo redo custSel delSld modSld">
      <pc:chgData name="John Larkin" userId="f83c5971-a84a-4a92-86f2-25fc01ffbcdf" providerId="ADAL" clId="{AC63C077-45D1-41B8-9F4A-DB50F02526DD}" dt="2022-08-19T19:55:06.851" v="1082" actId="6549"/>
      <pc:docMkLst>
        <pc:docMk/>
      </pc:docMkLst>
      <pc:sldChg chg="del">
        <pc:chgData name="John Larkin" userId="f83c5971-a84a-4a92-86f2-25fc01ffbcdf" providerId="ADAL" clId="{AC63C077-45D1-41B8-9F4A-DB50F02526DD}" dt="2022-08-19T16:31:24.762" v="0" actId="47"/>
        <pc:sldMkLst>
          <pc:docMk/>
          <pc:sldMk cId="109857222" sldId="256"/>
        </pc:sldMkLst>
      </pc:sldChg>
      <pc:sldChg chg="modSp mod">
        <pc:chgData name="John Larkin" userId="f83c5971-a84a-4a92-86f2-25fc01ffbcdf" providerId="ADAL" clId="{AC63C077-45D1-41B8-9F4A-DB50F02526DD}" dt="2022-08-19T16:43:33.933" v="645" actId="6549"/>
        <pc:sldMkLst>
          <pc:docMk/>
          <pc:sldMk cId="4020786183" sldId="257"/>
        </pc:sldMkLst>
        <pc:spChg chg="mod">
          <ac:chgData name="John Larkin" userId="f83c5971-a84a-4a92-86f2-25fc01ffbcdf" providerId="ADAL" clId="{AC63C077-45D1-41B8-9F4A-DB50F02526DD}" dt="2022-08-19T16:43:33.933" v="645" actId="6549"/>
          <ac:spMkLst>
            <pc:docMk/>
            <pc:sldMk cId="4020786183" sldId="257"/>
            <ac:spMk id="3" creationId="{5BAB5459-82E8-64D9-2CE6-9BFAE6ACB111}"/>
          </ac:spMkLst>
        </pc:spChg>
        <pc:spChg chg="mod">
          <ac:chgData name="John Larkin" userId="f83c5971-a84a-4a92-86f2-25fc01ffbcdf" providerId="ADAL" clId="{AC63C077-45D1-41B8-9F4A-DB50F02526DD}" dt="2022-08-19T16:34:03.644" v="42" actId="1035"/>
          <ac:spMkLst>
            <pc:docMk/>
            <pc:sldMk cId="4020786183" sldId="257"/>
            <ac:spMk id="4" creationId="{7F00347B-3D3B-25BA-2C80-AADEE60641D0}"/>
          </ac:spMkLst>
        </pc:spChg>
        <pc:spChg chg="mod">
          <ac:chgData name="John Larkin" userId="f83c5971-a84a-4a92-86f2-25fc01ffbcdf" providerId="ADAL" clId="{AC63C077-45D1-41B8-9F4A-DB50F02526DD}" dt="2022-08-19T16:34:03.644" v="42" actId="1035"/>
          <ac:spMkLst>
            <pc:docMk/>
            <pc:sldMk cId="4020786183" sldId="257"/>
            <ac:spMk id="5" creationId="{C70237C7-A2E7-6FB9-9E1A-54C431950E52}"/>
          </ac:spMkLst>
        </pc:spChg>
        <pc:spChg chg="mod">
          <ac:chgData name="John Larkin" userId="f83c5971-a84a-4a92-86f2-25fc01ffbcdf" providerId="ADAL" clId="{AC63C077-45D1-41B8-9F4A-DB50F02526DD}" dt="2022-08-19T16:33:54.882" v="35" actId="1035"/>
          <ac:spMkLst>
            <pc:docMk/>
            <pc:sldMk cId="4020786183" sldId="257"/>
            <ac:spMk id="7" creationId="{4F906075-1FF7-A165-0492-827748390336}"/>
          </ac:spMkLst>
        </pc:spChg>
      </pc:sldChg>
      <pc:sldChg chg="addSp modSp mod setBg">
        <pc:chgData name="John Larkin" userId="f83c5971-a84a-4a92-86f2-25fc01ffbcdf" providerId="ADAL" clId="{AC63C077-45D1-41B8-9F4A-DB50F02526DD}" dt="2022-08-19T17:06:18.092" v="1020" actId="20577"/>
        <pc:sldMkLst>
          <pc:docMk/>
          <pc:sldMk cId="3134021645" sldId="263"/>
        </pc:sldMkLst>
        <pc:spChg chg="mod">
          <ac:chgData name="John Larkin" userId="f83c5971-a84a-4a92-86f2-25fc01ffbcdf" providerId="ADAL" clId="{AC63C077-45D1-41B8-9F4A-DB50F02526DD}" dt="2022-08-19T16:59:48.074" v="942" actId="26606"/>
          <ac:spMkLst>
            <pc:docMk/>
            <pc:sldMk cId="3134021645" sldId="263"/>
            <ac:spMk id="2" creationId="{1D53FBA0-14C3-6C79-AFBA-1984BDCCC815}"/>
          </ac:spMkLst>
        </pc:spChg>
        <pc:spChg chg="mod">
          <ac:chgData name="John Larkin" userId="f83c5971-a84a-4a92-86f2-25fc01ffbcdf" providerId="ADAL" clId="{AC63C077-45D1-41B8-9F4A-DB50F02526DD}" dt="2022-08-19T17:06:18.092" v="1020" actId="20577"/>
          <ac:spMkLst>
            <pc:docMk/>
            <pc:sldMk cId="3134021645" sldId="263"/>
            <ac:spMk id="3" creationId="{8735F4BA-6A31-18F0-C807-F1BDEEDD2DB4}"/>
          </ac:spMkLst>
        </pc:spChg>
        <pc:spChg chg="mod">
          <ac:chgData name="John Larkin" userId="f83c5971-a84a-4a92-86f2-25fc01ffbcdf" providerId="ADAL" clId="{AC63C077-45D1-41B8-9F4A-DB50F02526DD}" dt="2022-08-19T16:59:48.074" v="942" actId="26606"/>
          <ac:spMkLst>
            <pc:docMk/>
            <pc:sldMk cId="3134021645" sldId="263"/>
            <ac:spMk id="4" creationId="{495452A9-3D4C-6BAF-26D3-AC9FE4E0DB7F}"/>
          </ac:spMkLst>
        </pc:spChg>
        <pc:spChg chg="mod">
          <ac:chgData name="John Larkin" userId="f83c5971-a84a-4a92-86f2-25fc01ffbcdf" providerId="ADAL" clId="{AC63C077-45D1-41B8-9F4A-DB50F02526DD}" dt="2022-08-19T16:59:48.074" v="942" actId="26606"/>
          <ac:spMkLst>
            <pc:docMk/>
            <pc:sldMk cId="3134021645" sldId="263"/>
            <ac:spMk id="5" creationId="{9E442A03-F950-B929-7984-531B0BD44578}"/>
          </ac:spMkLst>
        </pc:spChg>
        <pc:spChg chg="add">
          <ac:chgData name="John Larkin" userId="f83c5971-a84a-4a92-86f2-25fc01ffbcdf" providerId="ADAL" clId="{AC63C077-45D1-41B8-9F4A-DB50F02526DD}" dt="2022-08-19T16:59:48.074" v="942" actId="26606"/>
          <ac:spMkLst>
            <pc:docMk/>
            <pc:sldMk cId="3134021645" sldId="263"/>
            <ac:spMk id="10" creationId="{488333BA-AE6E-427A-9B16-A39C8073F4EB}"/>
          </ac:spMkLst>
        </pc:spChg>
        <pc:spChg chg="add">
          <ac:chgData name="John Larkin" userId="f83c5971-a84a-4a92-86f2-25fc01ffbcdf" providerId="ADAL" clId="{AC63C077-45D1-41B8-9F4A-DB50F02526DD}" dt="2022-08-19T16:59:48.074" v="942" actId="26606"/>
          <ac:spMkLst>
            <pc:docMk/>
            <pc:sldMk cId="3134021645" sldId="263"/>
            <ac:spMk id="12" creationId="{F98ED85F-DCEE-4B50-802E-71A6E3E12B04}"/>
          </ac:spMkLst>
        </pc:spChg>
      </pc:sldChg>
      <pc:sldChg chg="modSp mod">
        <pc:chgData name="John Larkin" userId="f83c5971-a84a-4a92-86f2-25fc01ffbcdf" providerId="ADAL" clId="{AC63C077-45D1-41B8-9F4A-DB50F02526DD}" dt="2022-08-19T19:55:06.851" v="1082" actId="6549"/>
        <pc:sldMkLst>
          <pc:docMk/>
          <pc:sldMk cId="1082937967" sldId="268"/>
        </pc:sldMkLst>
        <pc:spChg chg="mod">
          <ac:chgData name="John Larkin" userId="f83c5971-a84a-4a92-86f2-25fc01ffbcdf" providerId="ADAL" clId="{AC63C077-45D1-41B8-9F4A-DB50F02526DD}" dt="2022-08-19T19:21:10.841" v="1058" actId="13926"/>
          <ac:spMkLst>
            <pc:docMk/>
            <pc:sldMk cId="1082937967" sldId="268"/>
            <ac:spMk id="2" creationId="{4A866031-E400-D7B4-E146-F579DE02E3DA}"/>
          </ac:spMkLst>
        </pc:spChg>
        <pc:spChg chg="mod">
          <ac:chgData name="John Larkin" userId="f83c5971-a84a-4a92-86f2-25fc01ffbcdf" providerId="ADAL" clId="{AC63C077-45D1-41B8-9F4A-DB50F02526DD}" dt="2022-08-19T16:34:21.943" v="49" actId="1036"/>
          <ac:spMkLst>
            <pc:docMk/>
            <pc:sldMk cId="1082937967" sldId="268"/>
            <ac:spMk id="4" creationId="{EB456D0F-A7A3-69CB-C41E-0AB68D1FE9BA}"/>
          </ac:spMkLst>
        </pc:spChg>
        <pc:spChg chg="mod">
          <ac:chgData name="John Larkin" userId="f83c5971-a84a-4a92-86f2-25fc01ffbcdf" providerId="ADAL" clId="{AC63C077-45D1-41B8-9F4A-DB50F02526DD}" dt="2022-08-19T16:34:21.943" v="49" actId="1036"/>
          <ac:spMkLst>
            <pc:docMk/>
            <pc:sldMk cId="1082937967" sldId="268"/>
            <ac:spMk id="6" creationId="{42BC40E2-793B-26F8-AF5F-C490440F2405}"/>
          </ac:spMkLst>
        </pc:spChg>
        <pc:spChg chg="mod">
          <ac:chgData name="John Larkin" userId="f83c5971-a84a-4a92-86f2-25fc01ffbcdf" providerId="ADAL" clId="{AC63C077-45D1-41B8-9F4A-DB50F02526DD}" dt="2022-08-19T19:55:06.851" v="1082" actId="6549"/>
          <ac:spMkLst>
            <pc:docMk/>
            <pc:sldMk cId="1082937967" sldId="268"/>
            <ac:spMk id="24" creationId="{FBFBC2BC-E252-E1E4-983F-E6789E037DD8}"/>
          </ac:spMkLst>
        </pc:spChg>
      </pc:sldChg>
      <pc:sldChg chg="modSp mod">
        <pc:chgData name="John Larkin" userId="f83c5971-a84a-4a92-86f2-25fc01ffbcdf" providerId="ADAL" clId="{AC63C077-45D1-41B8-9F4A-DB50F02526DD}" dt="2022-08-19T16:33:08.736" v="12" actId="1076"/>
        <pc:sldMkLst>
          <pc:docMk/>
          <pc:sldMk cId="429131463" sldId="270"/>
        </pc:sldMkLst>
        <pc:spChg chg="mod">
          <ac:chgData name="John Larkin" userId="f83c5971-a84a-4a92-86f2-25fc01ffbcdf" providerId="ADAL" clId="{AC63C077-45D1-41B8-9F4A-DB50F02526DD}" dt="2022-08-19T16:33:08.736" v="12" actId="1076"/>
          <ac:spMkLst>
            <pc:docMk/>
            <pc:sldMk cId="429131463" sldId="270"/>
            <ac:spMk id="3" creationId="{095E9BF7-BDEF-3AD3-F837-0920E344541B}"/>
          </ac:spMkLst>
        </pc:spChg>
      </pc:sldChg>
      <pc:sldChg chg="modSp mod">
        <pc:chgData name="John Larkin" userId="f83c5971-a84a-4a92-86f2-25fc01ffbcdf" providerId="ADAL" clId="{AC63C077-45D1-41B8-9F4A-DB50F02526DD}" dt="2022-08-19T16:33:45.729" v="26" actId="1035"/>
        <pc:sldMkLst>
          <pc:docMk/>
          <pc:sldMk cId="3215988168" sldId="271"/>
        </pc:sldMkLst>
        <pc:spChg chg="mod">
          <ac:chgData name="John Larkin" userId="f83c5971-a84a-4a92-86f2-25fc01ffbcdf" providerId="ADAL" clId="{AC63C077-45D1-41B8-9F4A-DB50F02526DD}" dt="2022-08-19T16:33:45.729" v="26" actId="1035"/>
          <ac:spMkLst>
            <pc:docMk/>
            <pc:sldMk cId="3215988168" sldId="271"/>
            <ac:spMk id="4" creationId="{569A9611-2EC9-F036-A3F6-26F52AEC4ACF}"/>
          </ac:spMkLst>
        </pc:spChg>
        <pc:spChg chg="mod">
          <ac:chgData name="John Larkin" userId="f83c5971-a84a-4a92-86f2-25fc01ffbcdf" providerId="ADAL" clId="{AC63C077-45D1-41B8-9F4A-DB50F02526DD}" dt="2022-08-19T16:33:45.729" v="26" actId="1035"/>
          <ac:spMkLst>
            <pc:docMk/>
            <pc:sldMk cId="3215988168" sldId="271"/>
            <ac:spMk id="5" creationId="{0FC61CF0-310C-45A3-5D06-B933B0EBF419}"/>
          </ac:spMkLst>
        </pc:spChg>
      </pc:sldChg>
      <pc:sldChg chg="modSp mod">
        <pc:chgData name="John Larkin" userId="f83c5971-a84a-4a92-86f2-25fc01ffbcdf" providerId="ADAL" clId="{AC63C077-45D1-41B8-9F4A-DB50F02526DD}" dt="2022-08-19T19:07:59.985" v="1021" actId="20577"/>
        <pc:sldMkLst>
          <pc:docMk/>
          <pc:sldMk cId="1808009222" sldId="272"/>
        </pc:sldMkLst>
        <pc:spChg chg="mod">
          <ac:chgData name="John Larkin" userId="f83c5971-a84a-4a92-86f2-25fc01ffbcdf" providerId="ADAL" clId="{AC63C077-45D1-41B8-9F4A-DB50F02526DD}" dt="2022-08-19T16:33:19.768" v="13" actId="1076"/>
          <ac:spMkLst>
            <pc:docMk/>
            <pc:sldMk cId="1808009222" sldId="272"/>
            <ac:spMk id="3" creationId="{1413EEA3-4A38-2BC4-661D-14F9AB2D44BD}"/>
          </ac:spMkLst>
        </pc:spChg>
        <pc:spChg chg="mod">
          <ac:chgData name="John Larkin" userId="f83c5971-a84a-4a92-86f2-25fc01ffbcdf" providerId="ADAL" clId="{AC63C077-45D1-41B8-9F4A-DB50F02526DD}" dt="2022-08-19T19:07:59.985" v="1021" actId="20577"/>
          <ac:spMkLst>
            <pc:docMk/>
            <pc:sldMk cId="1808009222" sldId="272"/>
            <ac:spMk id="8" creationId="{94A9C2C1-2000-43F3-BA1D-F2B9B1CF23AF}"/>
          </ac:spMkLst>
        </pc:spChg>
      </pc:sldChg>
      <pc:sldChg chg="modSp mod modNotesTx">
        <pc:chgData name="John Larkin" userId="f83c5971-a84a-4a92-86f2-25fc01ffbcdf" providerId="ADAL" clId="{AC63C077-45D1-41B8-9F4A-DB50F02526DD}" dt="2022-08-19T16:42:13.688" v="640" actId="20577"/>
        <pc:sldMkLst>
          <pc:docMk/>
          <pc:sldMk cId="2057929079" sldId="277"/>
        </pc:sldMkLst>
        <pc:spChg chg="mod">
          <ac:chgData name="John Larkin" userId="f83c5971-a84a-4a92-86f2-25fc01ffbcdf" providerId="ADAL" clId="{AC63C077-45D1-41B8-9F4A-DB50F02526DD}" dt="2022-08-19T16:33:27.221" v="14" actId="1076"/>
          <ac:spMkLst>
            <pc:docMk/>
            <pc:sldMk cId="2057929079" sldId="277"/>
            <ac:spMk id="14" creationId="{EC619FDC-14BB-3309-2DB3-3448BC1309DF}"/>
          </ac:spMkLst>
        </pc:spChg>
        <pc:picChg chg="mod">
          <ac:chgData name="John Larkin" userId="f83c5971-a84a-4a92-86f2-25fc01ffbcdf" providerId="ADAL" clId="{AC63C077-45D1-41B8-9F4A-DB50F02526DD}" dt="2022-08-19T16:42:09.609" v="638" actId="1076"/>
          <ac:picMkLst>
            <pc:docMk/>
            <pc:sldMk cId="2057929079" sldId="277"/>
            <ac:picMk id="4" creationId="{EE4431E9-AEC4-8D2C-D538-7442572314F1}"/>
          </ac:picMkLst>
        </pc:picChg>
      </pc:sldChg>
      <pc:sldChg chg="modSp mod modNotesTx">
        <pc:chgData name="John Larkin" userId="f83c5971-a84a-4a92-86f2-25fc01ffbcdf" providerId="ADAL" clId="{AC63C077-45D1-41B8-9F4A-DB50F02526DD}" dt="2022-08-19T16:41:30.720" v="619" actId="33524"/>
        <pc:sldMkLst>
          <pc:docMk/>
          <pc:sldMk cId="449506709" sldId="278"/>
        </pc:sldMkLst>
        <pc:spChg chg="mod">
          <ac:chgData name="John Larkin" userId="f83c5971-a84a-4a92-86f2-25fc01ffbcdf" providerId="ADAL" clId="{AC63C077-45D1-41B8-9F4A-DB50F02526DD}" dt="2022-08-19T16:33:34.089" v="16" actId="1076"/>
          <ac:spMkLst>
            <pc:docMk/>
            <pc:sldMk cId="449506709" sldId="278"/>
            <ac:spMk id="3" creationId="{A8950E16-1274-EE46-4CBB-BF338FE9C3E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mcna-my.sharepoint.com/personal/john_larkin_freseniusmedicalcare_com/Documents/Desktop/ID%20in%20incident%20PD%20MON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mcna-my.sharepoint.com/personal/john_larkin_freseniusmedicalcare_com/Documents/Desktop/ID%20in%20incident%20PD%20MOND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mcna-my.sharepoint.com/personal/john_larkin_freseniusmedicalcare_com/Documents/Desktop/ID%20in%20incident%20PD%20MOND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Prevalence of ID States in Incident PD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Prevalence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Sheet1!$C$1:$F$1</c:f>
              <c:strCache>
                <c:ptCount val="4"/>
                <c:pt idx="0">
                  <c:v>Functional ID without anemia</c:v>
                </c:pt>
                <c:pt idx="1">
                  <c:v>Functional ID with anemia</c:v>
                </c:pt>
                <c:pt idx="2">
                  <c:v>Absolute ID without anemia</c:v>
                </c:pt>
                <c:pt idx="3">
                  <c:v>Absolute ID with anemia</c:v>
                </c:pt>
              </c:strCache>
            </c:strRef>
          </c:cat>
          <c:val>
            <c:numRef>
              <c:f>Sheet1!$C$4:$F$4</c:f>
              <c:numCache>
                <c:formatCode>0.0</c:formatCode>
                <c:ptCount val="4"/>
                <c:pt idx="0">
                  <c:v>5.2014652014652016</c:v>
                </c:pt>
                <c:pt idx="1">
                  <c:v>1.5384615384615385</c:v>
                </c:pt>
                <c:pt idx="2">
                  <c:v>6.3003663003663002</c:v>
                </c:pt>
                <c:pt idx="3">
                  <c:v>1.8315018315018317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C-4131-82DD-D4CB949B07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298175"/>
        <c:axId val="1522303167"/>
      </c:barChart>
      <c:catAx>
        <c:axId val="152229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303167"/>
        <c:crosses val="autoZero"/>
        <c:auto val="1"/>
        <c:lblAlgn val="ctr"/>
        <c:lblOffset val="100"/>
        <c:noMultiLvlLbl val="0"/>
      </c:catAx>
      <c:valAx>
        <c:axId val="152230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with ID state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29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/>
              <a:t>3-Year </a:t>
            </a:r>
            <a:r>
              <a:rPr lang="en-US" sz="1600" dirty="0"/>
              <a:t>Mortality Percent by</a:t>
            </a:r>
            <a:r>
              <a:rPr lang="en-US" sz="1600" baseline="0" dirty="0"/>
              <a:t> ID State in</a:t>
            </a:r>
            <a:r>
              <a:rPr lang="en-US" sz="1600" dirty="0"/>
              <a:t> Incident PD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Mortality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Sheet1!$C$1:$F$1</c:f>
              <c:strCache>
                <c:ptCount val="4"/>
                <c:pt idx="0">
                  <c:v>Functional ID without anemia</c:v>
                </c:pt>
                <c:pt idx="1">
                  <c:v>Functional ID with anemia</c:v>
                </c:pt>
                <c:pt idx="2">
                  <c:v>Absolute ID without anemia</c:v>
                </c:pt>
                <c:pt idx="3">
                  <c:v>Absolute ID with anemia</c:v>
                </c:pt>
              </c:strCache>
            </c:strRef>
          </c:cat>
          <c:val>
            <c:numRef>
              <c:f>Sheet1!$C$16:$F$16</c:f>
              <c:numCache>
                <c:formatCode>0.0</c:formatCode>
                <c:ptCount val="4"/>
                <c:pt idx="0">
                  <c:v>21.1</c:v>
                </c:pt>
                <c:pt idx="1">
                  <c:v>19.100000000000001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4-4494-83CB-EF718C91C2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1675455"/>
        <c:axId val="501699999"/>
      </c:barChart>
      <c:catAx>
        <c:axId val="50167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699999"/>
        <c:crosses val="autoZero"/>
        <c:auto val="1"/>
        <c:lblAlgn val="ctr"/>
        <c:lblOffset val="100"/>
        <c:noMultiLvlLbl val="0"/>
      </c:catAx>
      <c:valAx>
        <c:axId val="501699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(%) Mortality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67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effectLst/>
              </a:rPr>
              <a:t>3-Year Mortality Rate by ID State in Incident PD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Mortality rate (p1000py)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Sheet1!$C$1:$F$1</c:f>
              <c:strCache>
                <c:ptCount val="4"/>
                <c:pt idx="0">
                  <c:v>Functional ID without anemia</c:v>
                </c:pt>
                <c:pt idx="1">
                  <c:v>Functional ID with anemia</c:v>
                </c:pt>
                <c:pt idx="2">
                  <c:v>Absolute ID without anemia</c:v>
                </c:pt>
                <c:pt idx="3">
                  <c:v>Absolute ID with anemia</c:v>
                </c:pt>
              </c:strCache>
            </c:strRef>
          </c:cat>
          <c:val>
            <c:numRef>
              <c:f>Sheet1!$C$17:$F$17</c:f>
              <c:numCache>
                <c:formatCode>General</c:formatCode>
                <c:ptCount val="4"/>
                <c:pt idx="0">
                  <c:v>195.6</c:v>
                </c:pt>
                <c:pt idx="1">
                  <c:v>142.4</c:v>
                </c:pt>
                <c:pt idx="2">
                  <c:v>115.4</c:v>
                </c:pt>
                <c:pt idx="3">
                  <c:v>142.80000000000001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6-4898-A765-9BDDA73DD3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300671"/>
        <c:axId val="1522302751"/>
      </c:barChart>
      <c:catAx>
        <c:axId val="152230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302751"/>
        <c:crosses val="autoZero"/>
        <c:auto val="1"/>
        <c:lblAlgn val="ctr"/>
        <c:lblOffset val="100"/>
        <c:noMultiLvlLbl val="0"/>
      </c:catAx>
      <c:valAx>
        <c:axId val="152230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Mortality Rate p1000py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30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445E8-178E-403F-9BDE-DF86D15147C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C72D-B47C-4EAF-922C-6001B4D5C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0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9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KDIGO clinical practice guideline for anemia in chronic kidney disease. Kidney Int Suppl 2: 279–335, 2012. Available at: https://kdigo.org/wp-content/uploads/2016/10/KDIGO-2012-Anemia-Guideline-English.pdf.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 err="1">
                <a:solidFill>
                  <a:srgbClr val="333333"/>
                </a:solidFill>
                <a:effectLst/>
                <a:latin typeface="Helvetica Neue"/>
              </a:rPr>
              <a:t>Kliger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, Alan S. et al. 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KDOQI US Commentary on the 2012 KDIGO Clinical Practice Guideline for Anemia in CKD.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American Journal of Kidney Diseases, Volume 62, Issue 5, 849 – 859.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Wong MMY, et al. Anemia and iron deficiency among chronic kidney disease Stages 3-5ND patients in the Chronic Kidney Disease Outcomes and Practice Patterns Study: Often unmeasured, variably treated. Clin Kidney J 13: 613–624,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2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4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3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5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8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C72D-B47C-4EAF-922C-6001B4D5C1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1CF2-757A-4D5F-9954-2E0C3F39AD67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FD0-9393-4131-A7D3-C869B02DAB74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7F7-7EFE-4238-AFF2-375EE7DCE655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AF30-BB20-4E5E-A760-FDA9EC5525B7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C723-F831-44FA-82CD-5A5778DEA09A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FA15-CBE7-423C-8A2A-CEC02452F857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9F39-5A77-450C-A65B-9E62C5DA10F2}" type="datetime1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393E-3744-407B-B3AD-8B9451CFB66B}" type="datetime1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B64C-AAA8-41D9-AD98-55D8E8CE5808}" type="datetime1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68D-8CA8-47B2-A46C-8E97FD0393D3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39EB-C8ED-4FE6-84B6-51DC26E35808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0D66-ACCA-411F-BFE8-21434B707CF8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and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98-022-05200-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1587599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1712256"/>
            <a:ext cx="12188824" cy="3433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38" y="1716744"/>
            <a:ext cx="10601325" cy="1700766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cs typeface="Calibri Light"/>
              </a:rPr>
              <a:t>Iron deficiency in incident peritoneal dialysis</a:t>
            </a:r>
            <a:br>
              <a:rPr lang="en-US" sz="4900" b="1" dirty="0">
                <a:cs typeface="Calibri Light"/>
              </a:rPr>
            </a:br>
            <a:r>
              <a:rPr lang="en-US" sz="3100" b="1" dirty="0">
                <a:cs typeface="Calibri Light"/>
              </a:rPr>
              <a:t> </a:t>
            </a:r>
            <a:br>
              <a:rPr lang="en-US" sz="4200" b="1" dirty="0">
                <a:cs typeface="Calibri Light"/>
              </a:rPr>
            </a:br>
            <a:r>
              <a:rPr lang="en-US" sz="3100" b="1" dirty="0">
                <a:cs typeface="Calibri Light"/>
              </a:rPr>
              <a:t>Higher prevalence in absence of anemia and association with mortality</a:t>
            </a:r>
            <a:endParaRPr lang="en-US" sz="4200" b="1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338" y="3691136"/>
            <a:ext cx="10601325" cy="132917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>
                <a:cs typeface="Calibri"/>
              </a:rPr>
              <a:t>Brianna Hartley*, Vladimir Rigodon*, John W. Larkin, Yue Jiao, Len A. Usvyat, Franklin W. Maddux, Peter Kotanko, Roberto Pecoits-Filho, Thyago P. Moraes, Murilo H. Guedes</a:t>
            </a:r>
            <a:endParaRPr lang="en-US" sz="1800" dirty="0">
              <a:ea typeface="+mn-lt"/>
              <a:cs typeface="+mn-lt"/>
            </a:endParaRPr>
          </a:p>
          <a:p>
            <a:pPr marL="365760"/>
            <a:r>
              <a:rPr lang="en-US" sz="1400" dirty="0">
                <a:cs typeface="Calibri"/>
              </a:rPr>
              <a:t>1. Pontificia </a:t>
            </a:r>
            <a:r>
              <a:rPr lang="en-US" sz="1400" dirty="0" err="1">
                <a:cs typeface="Calibri"/>
              </a:rPr>
              <a:t>Universidade</a:t>
            </a:r>
            <a:r>
              <a:rPr lang="en-US" sz="1400" dirty="0">
                <a:cs typeface="Calibri"/>
              </a:rPr>
              <a:t> </a:t>
            </a:r>
            <a:r>
              <a:rPr lang="en-US" sz="1400" dirty="0" err="1">
                <a:cs typeface="Calibri"/>
              </a:rPr>
              <a:t>Catolica</a:t>
            </a:r>
            <a:r>
              <a:rPr lang="en-US" sz="1400" dirty="0">
                <a:cs typeface="Calibri"/>
              </a:rPr>
              <a:t> do Parana, Curitiba, PR, Brazil; 2. Fresenius Medical Care, Global Medical Office, Waltham, MA, United States; 3. Fresenius Medical Care AG &amp; Co </a:t>
            </a:r>
            <a:r>
              <a:rPr lang="en-US" sz="1400" dirty="0" err="1">
                <a:cs typeface="Calibri"/>
              </a:rPr>
              <a:t>KGaA</a:t>
            </a:r>
            <a:r>
              <a:rPr lang="en-US" sz="1400" dirty="0">
                <a:cs typeface="Calibri"/>
              </a:rPr>
              <a:t>, Bad Homburg, Hessen, Germany; 4. Renal Research Institute, New York, NY, United States; 5. Nova Southeastern University College of Osteopathic Medicine, Clearwater, FL, United States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5270402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54EEF01-190A-468F-A13C-CD98AC1C7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998" y="5123318"/>
            <a:ext cx="9144001" cy="91168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A63748-A133-8F1C-7352-58E406EC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1"/>
            <a:ext cx="12192000" cy="17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8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53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04BD9-500C-AF75-B90B-7C2DD2AA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Categories of Iron Deficiency</a:t>
            </a:r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0BD02B-47DB-F1FD-E59C-DDDBE5D05728}"/>
              </a:ext>
            </a:extLst>
          </p:cNvPr>
          <p:cNvGrpSpPr/>
          <p:nvPr/>
        </p:nvGrpSpPr>
        <p:grpSpPr>
          <a:xfrm>
            <a:off x="877816" y="2179612"/>
            <a:ext cx="10436368" cy="4231398"/>
            <a:chOff x="381615" y="1991417"/>
            <a:chExt cx="11468523" cy="450145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ACB3AB-9BA7-41FA-F9F5-15FE1529BC5C}"/>
                </a:ext>
              </a:extLst>
            </p:cNvPr>
            <p:cNvSpPr txBox="1"/>
            <p:nvPr/>
          </p:nvSpPr>
          <p:spPr>
            <a:xfrm>
              <a:off x="2012877" y="5661878"/>
              <a:ext cx="2343150" cy="83099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algn="ctr" fontAlgn="ctr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b="1" i="0" u="none" strike="noStrike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Functional ID without anemia</a:t>
              </a:r>
              <a:endParaRPr lang="en-US" sz="2000" b="0" i="0" u="none" strike="noStrike"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EAE46F-7D3A-C3BA-7679-9DC7FFA5E676}"/>
                </a:ext>
              </a:extLst>
            </p:cNvPr>
            <p:cNvGrpSpPr/>
            <p:nvPr/>
          </p:nvGrpSpPr>
          <p:grpSpPr>
            <a:xfrm>
              <a:off x="381615" y="2310979"/>
              <a:ext cx="2262193" cy="2751676"/>
              <a:chOff x="540025" y="2993935"/>
              <a:chExt cx="2262193" cy="275167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8CD1EC-6CF6-CD2D-D914-FE493983A442}"/>
                  </a:ext>
                </a:extLst>
              </p:cNvPr>
              <p:cNvSpPr txBox="1"/>
              <p:nvPr/>
            </p:nvSpPr>
            <p:spPr>
              <a:xfrm>
                <a:off x="540029" y="2993935"/>
                <a:ext cx="1695660" cy="46166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fontAlgn="ctr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b="1" i="0" u="none" strike="noStrike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Hgb (g/dL)</a:t>
                </a:r>
                <a:endParaRPr lang="en-US" sz="2000" b="0" i="0" u="none" strike="noStrike"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CEE34F-6AA4-A7D8-24D3-2449517D2137}"/>
                  </a:ext>
                </a:extLst>
              </p:cNvPr>
              <p:cNvSpPr txBox="1"/>
              <p:nvPr/>
            </p:nvSpPr>
            <p:spPr>
              <a:xfrm>
                <a:off x="540028" y="4138941"/>
                <a:ext cx="1695660" cy="46166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fontAlgn="ctr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b="1" i="0" u="none" strike="noStrike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TSAT (%)</a:t>
                </a:r>
                <a:endParaRPr lang="en-US" sz="2000" b="0" i="0" u="none" strike="noStrike"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F53910-1B4E-58FA-4FBB-527AF7B029A7}"/>
                  </a:ext>
                </a:extLst>
              </p:cNvPr>
              <p:cNvSpPr txBox="1"/>
              <p:nvPr/>
            </p:nvSpPr>
            <p:spPr>
              <a:xfrm>
                <a:off x="540025" y="5283946"/>
                <a:ext cx="2262193" cy="46166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fontAlgn="ctr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b="1" i="0" u="none" strike="noStrike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Ferritin (ng/mL)</a:t>
                </a:r>
                <a:endParaRPr lang="en-US" sz="2000" b="0" i="0" u="none" strike="noStrike"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6D009B3-56EE-C030-96EF-8670011592BA}"/>
                </a:ext>
              </a:extLst>
            </p:cNvPr>
            <p:cNvGrpSpPr/>
            <p:nvPr/>
          </p:nvGrpSpPr>
          <p:grpSpPr>
            <a:xfrm>
              <a:off x="2617211" y="1991417"/>
              <a:ext cx="1134480" cy="3354884"/>
              <a:chOff x="2937957" y="2115967"/>
              <a:chExt cx="1134480" cy="335488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EB16AE7-898A-32E7-FE1B-EB0EFC577F60}"/>
                  </a:ext>
                </a:extLst>
              </p:cNvPr>
              <p:cNvSpPr/>
              <p:nvPr/>
            </p:nvSpPr>
            <p:spPr>
              <a:xfrm>
                <a:off x="2937958" y="2115967"/>
                <a:ext cx="1134479" cy="10648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b="1"/>
                  <a:t>≥10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F9AB481-BC11-B367-8B13-8F36B57A9928}"/>
                  </a:ext>
                </a:extLst>
              </p:cNvPr>
              <p:cNvSpPr/>
              <p:nvPr/>
            </p:nvSpPr>
            <p:spPr>
              <a:xfrm>
                <a:off x="2937957" y="3260973"/>
                <a:ext cx="1134479" cy="10648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b="1"/>
                  <a:t>&lt;20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7836753-1B63-8A3F-F421-26ED8B9F3E74}"/>
                  </a:ext>
                </a:extLst>
              </p:cNvPr>
              <p:cNvSpPr/>
              <p:nvPr/>
            </p:nvSpPr>
            <p:spPr>
              <a:xfrm>
                <a:off x="2937957" y="4405978"/>
                <a:ext cx="1134479" cy="10648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b="1"/>
                  <a:t>≥200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20FFFEB-8DE7-4728-8407-041A24BC3ED7}"/>
                </a:ext>
              </a:extLst>
            </p:cNvPr>
            <p:cNvGrpSpPr/>
            <p:nvPr/>
          </p:nvGrpSpPr>
          <p:grpSpPr>
            <a:xfrm>
              <a:off x="5115250" y="1991417"/>
              <a:ext cx="1134480" cy="3354884"/>
              <a:chOff x="2937957" y="2115967"/>
              <a:chExt cx="1134480" cy="335488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0896B5-F72E-5F87-9F90-141876F2A06C}"/>
                  </a:ext>
                </a:extLst>
              </p:cNvPr>
              <p:cNvSpPr/>
              <p:nvPr/>
            </p:nvSpPr>
            <p:spPr>
              <a:xfrm>
                <a:off x="2937958" y="2115967"/>
                <a:ext cx="1134479" cy="10648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b="1"/>
                  <a:t>&lt;10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47237CE-220D-F1EB-A8A6-BD319134E3D4}"/>
                  </a:ext>
                </a:extLst>
              </p:cNvPr>
              <p:cNvSpPr/>
              <p:nvPr/>
            </p:nvSpPr>
            <p:spPr>
              <a:xfrm>
                <a:off x="2937957" y="3260973"/>
                <a:ext cx="1134479" cy="10648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b="1"/>
                  <a:t>&lt;20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980C42-EAB1-590A-1CF1-0B0B3E715B0A}"/>
                  </a:ext>
                </a:extLst>
              </p:cNvPr>
              <p:cNvSpPr/>
              <p:nvPr/>
            </p:nvSpPr>
            <p:spPr>
              <a:xfrm>
                <a:off x="2937957" y="4405978"/>
                <a:ext cx="1134479" cy="10648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b="1"/>
                  <a:t>≥200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BC7619-69F5-0349-7786-E240B90410A1}"/>
                </a:ext>
              </a:extLst>
            </p:cNvPr>
            <p:cNvSpPr txBox="1"/>
            <p:nvPr/>
          </p:nvSpPr>
          <p:spPr>
            <a:xfrm>
              <a:off x="4510914" y="5661877"/>
              <a:ext cx="2343150" cy="83099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algn="ctr" fontAlgn="ctr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b="1" i="0" u="none" strike="noStrike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Functional ID with anemia</a:t>
              </a:r>
              <a:endParaRPr lang="en-US" sz="2000" b="0" i="0" u="none" strike="noStrike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606448-24DD-D2D8-C7BF-E02F2CF5D285}"/>
                </a:ext>
              </a:extLst>
            </p:cNvPr>
            <p:cNvSpPr txBox="1"/>
            <p:nvPr/>
          </p:nvSpPr>
          <p:spPr>
            <a:xfrm>
              <a:off x="7008951" y="5661875"/>
              <a:ext cx="2343150" cy="83099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algn="ctr" fontAlgn="ctr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b="1" i="0" u="none" strike="noStrike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Absolute ID without anemia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54FEAD-6B1D-325C-5EF7-E4B6B67C7378}"/>
                </a:ext>
              </a:extLst>
            </p:cNvPr>
            <p:cNvSpPr txBox="1"/>
            <p:nvPr/>
          </p:nvSpPr>
          <p:spPr>
            <a:xfrm>
              <a:off x="9506988" y="5661875"/>
              <a:ext cx="2343150" cy="83099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algn="ctr" fontAlgn="ctr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b="1" i="0" u="none" strike="noStrike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Absolute ID with anemia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C4DDA3D-7D76-D6A9-8399-EFA1341DA58A}"/>
                </a:ext>
              </a:extLst>
            </p:cNvPr>
            <p:cNvGrpSpPr/>
            <p:nvPr/>
          </p:nvGrpSpPr>
          <p:grpSpPr>
            <a:xfrm>
              <a:off x="7613286" y="1991417"/>
              <a:ext cx="1134480" cy="3354884"/>
              <a:chOff x="2937957" y="2115967"/>
              <a:chExt cx="1134480" cy="335488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2C7ACE4-3A2A-9558-C731-52496BCF4933}"/>
                  </a:ext>
                </a:extLst>
              </p:cNvPr>
              <p:cNvSpPr/>
              <p:nvPr/>
            </p:nvSpPr>
            <p:spPr>
              <a:xfrm>
                <a:off x="2937958" y="2115967"/>
                <a:ext cx="1134479" cy="10648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b="1"/>
                  <a:t>≥10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4F404D7-3C22-19EC-25B2-595868695614}"/>
                  </a:ext>
                </a:extLst>
              </p:cNvPr>
              <p:cNvSpPr/>
              <p:nvPr/>
            </p:nvSpPr>
            <p:spPr>
              <a:xfrm>
                <a:off x="2937957" y="3260973"/>
                <a:ext cx="1134479" cy="10648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b="1"/>
                  <a:t>&lt;20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A32A844-C139-B2B8-87A3-2C6C67383D04}"/>
                  </a:ext>
                </a:extLst>
              </p:cNvPr>
              <p:cNvSpPr/>
              <p:nvPr/>
            </p:nvSpPr>
            <p:spPr>
              <a:xfrm>
                <a:off x="2937957" y="4405978"/>
                <a:ext cx="1134479" cy="10648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b="1"/>
                  <a:t>&lt;200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719508C-D8F3-B060-22C9-3FCC0E71322A}"/>
                </a:ext>
              </a:extLst>
            </p:cNvPr>
            <p:cNvSpPr/>
            <p:nvPr/>
          </p:nvSpPr>
          <p:spPr>
            <a:xfrm>
              <a:off x="10111324" y="1991417"/>
              <a:ext cx="1134479" cy="10648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/>
                <a:t>&lt;10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513D26-5E41-C61D-3160-A89C0A7DAF46}"/>
                </a:ext>
              </a:extLst>
            </p:cNvPr>
            <p:cNvSpPr/>
            <p:nvPr/>
          </p:nvSpPr>
          <p:spPr>
            <a:xfrm>
              <a:off x="10111323" y="3136423"/>
              <a:ext cx="1134479" cy="106487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/>
                <a:t>&lt;20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0FF9BD-E37F-41FC-DE68-90E08925CA98}"/>
                </a:ext>
              </a:extLst>
            </p:cNvPr>
            <p:cNvSpPr/>
            <p:nvPr/>
          </p:nvSpPr>
          <p:spPr>
            <a:xfrm>
              <a:off x="10111323" y="4281428"/>
              <a:ext cx="1134479" cy="106487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/>
                <a:t>&lt;200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827AE0B-D333-DDF2-19A3-F912717915B6}"/>
                </a:ext>
              </a:extLst>
            </p:cNvPr>
            <p:cNvSpPr/>
            <p:nvPr/>
          </p:nvSpPr>
          <p:spPr>
            <a:xfrm>
              <a:off x="2617211" y="1991417"/>
              <a:ext cx="1134479" cy="10648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/>
                <a:t>≥10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3BE6B9A-64CD-F79E-684C-B8420F7E6BEA}"/>
                </a:ext>
              </a:extLst>
            </p:cNvPr>
            <p:cNvSpPr/>
            <p:nvPr/>
          </p:nvSpPr>
          <p:spPr>
            <a:xfrm>
              <a:off x="2617210" y="3136423"/>
              <a:ext cx="1134479" cy="106487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/>
                <a:t>&lt;20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602661D-843E-B722-742B-BAF21D439B2C}"/>
                </a:ext>
              </a:extLst>
            </p:cNvPr>
            <p:cNvSpPr/>
            <p:nvPr/>
          </p:nvSpPr>
          <p:spPr>
            <a:xfrm>
              <a:off x="2617210" y="4281428"/>
              <a:ext cx="1134479" cy="106487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/>
                <a:t>≥200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46EB096-3B92-5E59-21FB-8957216390C5}"/>
                </a:ext>
              </a:extLst>
            </p:cNvPr>
            <p:cNvSpPr/>
            <p:nvPr/>
          </p:nvSpPr>
          <p:spPr>
            <a:xfrm>
              <a:off x="5115250" y="1991417"/>
              <a:ext cx="1134479" cy="10648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/>
                <a:t>&lt;10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02C0514-E6BD-364E-98BE-B6576B8C0657}"/>
                </a:ext>
              </a:extLst>
            </p:cNvPr>
            <p:cNvSpPr/>
            <p:nvPr/>
          </p:nvSpPr>
          <p:spPr>
            <a:xfrm>
              <a:off x="5115249" y="3136423"/>
              <a:ext cx="1134479" cy="106487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/>
                <a:t>&lt;20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40AB5D5-7C2A-7DB0-950B-45F7467F6846}"/>
                </a:ext>
              </a:extLst>
            </p:cNvPr>
            <p:cNvSpPr/>
            <p:nvPr/>
          </p:nvSpPr>
          <p:spPr>
            <a:xfrm>
              <a:off x="5115249" y="4281428"/>
              <a:ext cx="1134479" cy="106487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/>
                <a:t>≥200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2588C4-68B4-EFC4-58DC-3BB5DDC173A2}"/>
                </a:ext>
              </a:extLst>
            </p:cNvPr>
            <p:cNvSpPr/>
            <p:nvPr/>
          </p:nvSpPr>
          <p:spPr>
            <a:xfrm>
              <a:off x="7613286" y="1991417"/>
              <a:ext cx="1134479" cy="10648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/>
                <a:t>≥10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B04D060-8DD1-677B-BF87-3390419AEDD6}"/>
                </a:ext>
              </a:extLst>
            </p:cNvPr>
            <p:cNvSpPr/>
            <p:nvPr/>
          </p:nvSpPr>
          <p:spPr>
            <a:xfrm>
              <a:off x="7613285" y="3136423"/>
              <a:ext cx="1134479" cy="106487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b="1"/>
                <a:t>&lt;20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8B571CA-537C-462A-31BE-C1F11BC85085}"/>
                </a:ext>
              </a:extLst>
            </p:cNvPr>
            <p:cNvSpPr/>
            <p:nvPr/>
          </p:nvSpPr>
          <p:spPr>
            <a:xfrm>
              <a:off x="7613285" y="4281428"/>
              <a:ext cx="1134479" cy="106487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/>
                <a:t>&lt;200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05538-45D9-A816-BF72-8E34B0B1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A189D-47BA-D593-537C-68285B31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7EFAE-691E-9304-C883-E06D3412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Baseline Characteristics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5543073-1E01-7B9E-3DF2-FD5A2D2F9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12456"/>
              </p:ext>
            </p:extLst>
          </p:nvPr>
        </p:nvGraphicFramePr>
        <p:xfrm>
          <a:off x="838199" y="1852046"/>
          <a:ext cx="10515601" cy="4159465"/>
        </p:xfrm>
        <a:graphic>
          <a:graphicData uri="http://schemas.openxmlformats.org/drawingml/2006/table">
            <a:tbl>
              <a:tblPr firstRow="1" firstCol="1" bandRow="1"/>
              <a:tblGrid>
                <a:gridCol w="1782403">
                  <a:extLst>
                    <a:ext uri="{9D8B030D-6E8A-4147-A177-3AD203B41FA5}">
                      <a16:colId xmlns:a16="http://schemas.microsoft.com/office/drawing/2014/main" val="4215700705"/>
                    </a:ext>
                  </a:extLst>
                </a:gridCol>
                <a:gridCol w="1009127">
                  <a:extLst>
                    <a:ext uri="{9D8B030D-6E8A-4147-A177-3AD203B41FA5}">
                      <a16:colId xmlns:a16="http://schemas.microsoft.com/office/drawing/2014/main" val="3916776990"/>
                    </a:ext>
                  </a:extLst>
                </a:gridCol>
                <a:gridCol w="1777570">
                  <a:extLst>
                    <a:ext uri="{9D8B030D-6E8A-4147-A177-3AD203B41FA5}">
                      <a16:colId xmlns:a16="http://schemas.microsoft.com/office/drawing/2014/main" val="3086464563"/>
                    </a:ext>
                  </a:extLst>
                </a:gridCol>
                <a:gridCol w="1973307">
                  <a:extLst>
                    <a:ext uri="{9D8B030D-6E8A-4147-A177-3AD203B41FA5}">
                      <a16:colId xmlns:a16="http://schemas.microsoft.com/office/drawing/2014/main" val="3554972834"/>
                    </a:ext>
                  </a:extLst>
                </a:gridCol>
                <a:gridCol w="2137628">
                  <a:extLst>
                    <a:ext uri="{9D8B030D-6E8A-4147-A177-3AD203B41FA5}">
                      <a16:colId xmlns:a16="http://schemas.microsoft.com/office/drawing/2014/main" val="2421815317"/>
                    </a:ext>
                  </a:extLst>
                </a:gridCol>
                <a:gridCol w="1835566">
                  <a:extLst>
                    <a:ext uri="{9D8B030D-6E8A-4147-A177-3AD203B41FA5}">
                      <a16:colId xmlns:a16="http://schemas.microsoft.com/office/drawing/2014/main" val="2375373690"/>
                    </a:ext>
                  </a:extLst>
                </a:gridCol>
              </a:tblGrid>
              <a:tr h="580538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ID without anemia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ID with anemia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Absolute ID without anemia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Absolute ID with anemia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044242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1365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854125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145667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 (%)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53.5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60007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 white (%)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879705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BMI (kg/m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85159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 (%)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73227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HD (%)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8281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Albumin (g/dL)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075709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Hgb (g/dL)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42275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TSAT (%)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09538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Ferritin (ng/mL)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424.2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489.5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92" marR="104392" marT="14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57824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8B4AA2-AD0A-6441-E290-261B5292DF87}"/>
              </a:ext>
            </a:extLst>
          </p:cNvPr>
          <p:cNvSpPr/>
          <p:nvPr/>
        </p:nvSpPr>
        <p:spPr>
          <a:xfrm>
            <a:off x="838198" y="3105149"/>
            <a:ext cx="10515599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BBEC73-68D5-3B9C-CAAD-823245BFA204}"/>
              </a:ext>
            </a:extLst>
          </p:cNvPr>
          <p:cNvSpPr/>
          <p:nvPr/>
        </p:nvSpPr>
        <p:spPr>
          <a:xfrm>
            <a:off x="838198" y="3409948"/>
            <a:ext cx="10515599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E58E63-BD0C-E260-2ED7-DA3BE033B712}"/>
              </a:ext>
            </a:extLst>
          </p:cNvPr>
          <p:cNvSpPr/>
          <p:nvPr/>
        </p:nvSpPr>
        <p:spPr>
          <a:xfrm>
            <a:off x="838198" y="4063030"/>
            <a:ext cx="10515599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B74CCD-3B85-6F1F-9C73-A59426067623}"/>
              </a:ext>
            </a:extLst>
          </p:cNvPr>
          <p:cNvSpPr/>
          <p:nvPr/>
        </p:nvSpPr>
        <p:spPr>
          <a:xfrm>
            <a:off x="838198" y="4372591"/>
            <a:ext cx="10515599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D3520-7FCD-BADD-7095-50945052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55AE1-9692-774B-6A68-E1816BC9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7EFAE-691E-9304-C883-E06D3412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Prevalence of Iron Deficiency in Patients Incident to PD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E52F05E-74CA-DBDF-DCA3-5A79CC51C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296589"/>
              </p:ext>
            </p:extLst>
          </p:nvPr>
        </p:nvGraphicFramePr>
        <p:xfrm>
          <a:off x="5062870" y="1636344"/>
          <a:ext cx="6572598" cy="480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B9AEB23-58B0-1B73-FEBE-7AD9D945EA7B}"/>
              </a:ext>
            </a:extLst>
          </p:cNvPr>
          <p:cNvGrpSpPr/>
          <p:nvPr/>
        </p:nvGrpSpPr>
        <p:grpSpPr>
          <a:xfrm>
            <a:off x="556532" y="2425512"/>
            <a:ext cx="4149068" cy="3497515"/>
            <a:chOff x="590203" y="2185639"/>
            <a:chExt cx="4149068" cy="34975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A26FA3B-89F0-F310-5F30-61AE73094C41}"/>
                </a:ext>
              </a:extLst>
            </p:cNvPr>
            <p:cNvSpPr/>
            <p:nvPr/>
          </p:nvSpPr>
          <p:spPr>
            <a:xfrm>
              <a:off x="1628081" y="2185639"/>
              <a:ext cx="2073313" cy="1853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14.9%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AFA6AB-5391-74A6-1745-A569D0639FD1}"/>
                </a:ext>
              </a:extLst>
            </p:cNvPr>
            <p:cNvSpPr txBox="1"/>
            <p:nvPr/>
          </p:nvSpPr>
          <p:spPr>
            <a:xfrm>
              <a:off x="590203" y="4298159"/>
              <a:ext cx="414906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Overall</a:t>
              </a:r>
            </a:p>
            <a:p>
              <a:pPr algn="ctr"/>
              <a:r>
                <a:rPr lang="en-US" sz="2800" b="1" dirty="0"/>
                <a:t>Prevalence of ID in Incident PD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005F86-D4A6-C5E7-A4A8-F826DA55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E30DF1-0568-7018-058C-00171B91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592957-759D-B982-32E2-C920E6CFCE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313061"/>
              </p:ext>
            </p:extLst>
          </p:nvPr>
        </p:nvGraphicFramePr>
        <p:xfrm>
          <a:off x="276225" y="2252663"/>
          <a:ext cx="5743575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BCD031-89A4-882D-4829-BDD1F118D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283096"/>
              </p:ext>
            </p:extLst>
          </p:nvPr>
        </p:nvGraphicFramePr>
        <p:xfrm>
          <a:off x="6096000" y="2252663"/>
          <a:ext cx="5743575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07EFAE-691E-9304-C883-E06D3412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Three Year 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Mortality Rates by Incident Iron Deficiency</a:t>
            </a:r>
            <a:r>
              <a:rPr lang="en-US" sz="3200" b="1" dirty="0">
                <a:solidFill>
                  <a:schemeClr val="bg1"/>
                </a:solidFill>
              </a:rPr>
              <a:t> State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1CD12-A0E1-C90F-EA94-1F5A5D62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92BB-1EC0-9AF6-AAD6-31974BE1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6C29A-23AA-8EA8-0599-C384736F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Conclusions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2628-F50E-3C9B-3CFD-A4D1D8182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cs typeface="Calibri"/>
              </a:rPr>
              <a:t>Iron deficiency appeared more frequent in the absence of anemia during the first 6 months after starting PD</a:t>
            </a:r>
          </a:p>
          <a:p>
            <a:pPr lvl="1"/>
            <a:r>
              <a:rPr lang="en-US" dirty="0">
                <a:cs typeface="Calibri"/>
              </a:rPr>
              <a:t>Finding was consistent for functional and absolute iron deficiency states</a:t>
            </a:r>
          </a:p>
          <a:p>
            <a:r>
              <a:rPr lang="en-US" sz="2400" dirty="0">
                <a:cs typeface="Calibri"/>
              </a:rPr>
              <a:t>Presence of functional iron deficiency without anemia in incident PD was associated with the highest all-cause mortality rate </a:t>
            </a:r>
          </a:p>
          <a:p>
            <a:r>
              <a:rPr lang="en-US" sz="2400" dirty="0">
                <a:cs typeface="Calibri"/>
              </a:rPr>
              <a:t>Screening for, and characterization of, iron deficiency states may be important among patients with and without anemia</a:t>
            </a:r>
          </a:p>
          <a:p>
            <a:r>
              <a:rPr lang="en-US" sz="2400" dirty="0">
                <a:cs typeface="Calibri"/>
              </a:rPr>
              <a:t>Further evaluations with larger sample sizes are warranted to determine if the treatment of functional iron deficiency in patients without anemia should be recommended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1E0E9-9BE1-94A5-1FA7-3074C609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83981-80F6-58AA-923E-8DB5DECC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3FBA0-14C3-6C79-AFBA-1984BDCC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F4BA-6A31-18F0-C807-F1BDEEDD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Investigate further within MONDO among PD and HD populations: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fontAlgn="base"/>
            <a:r>
              <a:rPr lang="en-US" sz="2000" b="0" i="0" dirty="0">
                <a:solidFill>
                  <a:srgbClr val="000000"/>
                </a:solidFill>
                <a:effectLst/>
              </a:rPr>
              <a:t>Two manuscripts lead by co-first authors</a:t>
            </a:r>
          </a:p>
          <a:p>
            <a:r>
              <a:rPr lang="en-US" sz="2000" dirty="0"/>
              <a:t>Four models to estimate the association between iron deficiency states and all-cause mortality</a:t>
            </a:r>
          </a:p>
          <a:p>
            <a:pPr lvl="1"/>
            <a:r>
              <a:rPr lang="en-US" sz="2000" dirty="0"/>
              <a:t>Cox proportional hazard model</a:t>
            </a:r>
          </a:p>
          <a:p>
            <a:pPr lvl="1"/>
            <a:r>
              <a:rPr lang="en-US" sz="2000" dirty="0"/>
              <a:t>Fine and Grey competitive risk model (accounting for technique failure, discharge, …)</a:t>
            </a:r>
          </a:p>
          <a:p>
            <a:pPr lvl="1"/>
            <a:r>
              <a:rPr lang="en-US" sz="2000" dirty="0"/>
              <a:t>Multilevel survival analysis (accounting for clinic-level values in a mixed model)</a:t>
            </a:r>
          </a:p>
          <a:p>
            <a:pPr lvl="1"/>
            <a:r>
              <a:rPr lang="en-US" sz="2000" dirty="0"/>
              <a:t>Multivariate regression model (treating TSAT as a continuous measure)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452A9-3D4C-6BAF-26D3-AC9FE4E0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7758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42A03-F950-B929-7984-531B0BD4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2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B7-A223-70C0-AAC7-877B70A3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594A-1984-222E-A985-A748BC33A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Calibri"/>
              </a:rPr>
              <a:t>Vladimir </a:t>
            </a:r>
            <a:r>
              <a:rPr lang="en-US" sz="2800" dirty="0" err="1">
                <a:cs typeface="Calibri"/>
              </a:rPr>
              <a:t>Rigodon</a:t>
            </a:r>
            <a:endParaRPr lang="en-US" sz="2800" dirty="0">
              <a:cs typeface="Calibri"/>
            </a:endParaRPr>
          </a:p>
          <a:p>
            <a:r>
              <a:rPr lang="en-US" dirty="0" err="1">
                <a:cs typeface="Calibri"/>
              </a:rPr>
              <a:t>Murilo</a:t>
            </a:r>
            <a:r>
              <a:rPr lang="en-US" dirty="0">
                <a:cs typeface="Calibri"/>
              </a:rPr>
              <a:t> Guedes </a:t>
            </a:r>
          </a:p>
          <a:p>
            <a:r>
              <a:rPr lang="en-US" dirty="0">
                <a:cs typeface="Calibri"/>
              </a:rPr>
              <a:t>Roberto </a:t>
            </a:r>
            <a:r>
              <a:rPr lang="en-US" sz="2800" dirty="0" err="1">
                <a:cs typeface="Calibri"/>
              </a:rPr>
              <a:t>Pecoits</a:t>
            </a:r>
            <a:r>
              <a:rPr lang="en-US" sz="2800" dirty="0">
                <a:cs typeface="Calibri"/>
              </a:rPr>
              <a:t>-Filho </a:t>
            </a:r>
          </a:p>
          <a:p>
            <a:r>
              <a:rPr lang="en-US" dirty="0">
                <a:cs typeface="Calibri"/>
              </a:rPr>
              <a:t>John Larkin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3A0CE-D797-7346-573E-B0A2A94D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AC3E2-CFC8-C588-C771-EAE9560D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20CE-5E76-75E1-0CB4-240B8682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DD771-5024-BF2E-9271-A4105D7D7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Serum Biomarkers of Iron Stores Are Associated with Increased Risk of All-Cause Mortality and Cardiovascular Events in </a:t>
            </a:r>
            <a:r>
              <a:rPr lang="en-US" dirty="0" err="1"/>
              <a:t>Nondialysis</a:t>
            </a:r>
            <a:r>
              <a:rPr lang="en-US" dirty="0"/>
              <a:t> CKD Patients, with or without Anemia. https://jasn.asnjournals.org/content/32/8/2020 </a:t>
            </a:r>
          </a:p>
          <a:p>
            <a:r>
              <a:rPr lang="en-US" dirty="0" err="1"/>
              <a:t>Kuo</a:t>
            </a:r>
            <a:r>
              <a:rPr lang="en-US" dirty="0"/>
              <a:t>, KL., Liu, JS., Lin, MH. et al. Association of anemia and iron parameters with mortality among prevalent peritoneal dialysis patients in Taiwan: the AIM-PD study. Sci Rep 12, 1269 (2022).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https://doi.org/10.1038/s41598-022-05200-3</a:t>
            </a:r>
            <a:endParaRPr lang="en-US" dirty="0"/>
          </a:p>
          <a:p>
            <a:r>
              <a:rPr lang="en-US" dirty="0"/>
              <a:t>Prevalence, correlates and outcomes of absolute and functional iron deficiency anemia in </a:t>
            </a:r>
            <a:r>
              <a:rPr lang="en-US" dirty="0" err="1"/>
              <a:t>nondialysis</a:t>
            </a:r>
            <a:r>
              <a:rPr lang="en-US" dirty="0"/>
              <a:t>-dependent chronic kidney disease, Nephrology Dialysis Transplantation, Volume 36, Issue 1, January 2021, Pages 129–136, https://doi.org/10.1093/ndt/gfz192 </a:t>
            </a:r>
          </a:p>
          <a:p>
            <a:r>
              <a:rPr lang="en-US" dirty="0"/>
              <a:t>Iron Deficiency Anemia in Chronic Kidney Disease. Acta </a:t>
            </a:r>
            <a:r>
              <a:rPr lang="en-US" dirty="0" err="1"/>
              <a:t>Haematol</a:t>
            </a:r>
            <a:r>
              <a:rPr lang="en-US" dirty="0"/>
              <a:t> 2019;142:44-50. </a:t>
            </a:r>
            <a:r>
              <a:rPr lang="en-US" dirty="0" err="1"/>
              <a:t>doi</a:t>
            </a:r>
            <a:r>
              <a:rPr lang="en-US" dirty="0"/>
              <a:t>: 10.1159/000496492 </a:t>
            </a:r>
          </a:p>
          <a:p>
            <a:r>
              <a:rPr lang="en-US" dirty="0"/>
              <a:t>Management of Anemia in </a:t>
            </a:r>
            <a:r>
              <a:rPr lang="en-US" dirty="0" err="1"/>
              <a:t>Nondialysis</a:t>
            </a:r>
            <a:r>
              <a:rPr lang="en-US" dirty="0"/>
              <a:t> Chronic Kidney Disease: Current Recommendations, Real-World Practice, and Patient Perspectives. </a:t>
            </a:r>
            <a:r>
              <a:rPr lang="en-US" dirty="0" err="1"/>
              <a:t>Murilo</a:t>
            </a:r>
            <a:r>
              <a:rPr lang="en-US" dirty="0"/>
              <a:t> Guedes, Bruce M. Robinson, Gregorio Obrador, Allison Tong, Ronald L. </a:t>
            </a:r>
            <a:r>
              <a:rPr lang="en-US" dirty="0" err="1"/>
              <a:t>Pisoni</a:t>
            </a:r>
            <a:r>
              <a:rPr lang="en-US" dirty="0"/>
              <a:t>, Roberto </a:t>
            </a:r>
            <a:r>
              <a:rPr lang="en-US" dirty="0" err="1"/>
              <a:t>Pecoits</a:t>
            </a:r>
            <a:r>
              <a:rPr lang="en-US" dirty="0"/>
              <a:t>-Filho. Kidney360 Aug 2020, 1 (8)855-862; DOI: 10.34067/KID.000144202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978B3-6D08-4040-9629-066C9A17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2E690-41DD-5017-6262-80B96CD8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A9C7-99DB-B346-31A8-2A249AD1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56"/>
            <a:ext cx="10515600" cy="1325563"/>
          </a:xfrm>
        </p:spPr>
        <p:txBody>
          <a:bodyPr/>
          <a:lstStyle/>
          <a:p>
            <a:r>
              <a:rPr lang="en-US" dirty="0"/>
              <a:t>Interdisciplinary Research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9235-1B28-5DBF-5FD6-B6949C9A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D02F3-CF19-87FF-BCEB-7FAA3FDF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71934-BA40-16A6-27C9-BCF440EA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E61C36-17E0-BE5C-314F-C26E9DEDF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35" y="1467451"/>
            <a:ext cx="2579904" cy="5014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50E6FD-8921-705B-236F-121A0B7C8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339" y="1467451"/>
            <a:ext cx="1720037" cy="5014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D6B51A-C11A-CE36-4FC2-F63712C84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436" y="1520969"/>
            <a:ext cx="5487166" cy="409632"/>
          </a:xfrm>
          <a:prstGeom prst="rect">
            <a:avLst/>
          </a:prstGeom>
        </p:spPr>
      </p:pic>
      <p:pic>
        <p:nvPicPr>
          <p:cNvPr id="3" name="Picture 2" descr="Nova Southeastern University | NSU Florida - Private University">
            <a:extLst>
              <a:ext uri="{FF2B5EF4-FFF2-40B4-BE49-F238E27FC236}">
                <a16:creationId xmlns:a16="http://schemas.microsoft.com/office/drawing/2014/main" id="{A0C65C52-9966-4EE2-3592-BDB581D0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36" y="4964154"/>
            <a:ext cx="2037519" cy="12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CBA3C3-FB26-4ED6-690B-8C2AF9680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993" y="4927400"/>
            <a:ext cx="1705213" cy="12288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8850B9-DD84-1E18-547D-B4DB1B5956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9365" y="3926548"/>
            <a:ext cx="2584035" cy="752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34A969-C934-4E70-BC69-714F39B5457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233"/>
          <a:stretch/>
        </p:blipFill>
        <p:spPr>
          <a:xfrm>
            <a:off x="9607337" y="4964154"/>
            <a:ext cx="2362530" cy="11921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CB0B4A-040C-56F8-83D5-B412E72B7BBC}"/>
              </a:ext>
            </a:extLst>
          </p:cNvPr>
          <p:cNvGrpSpPr/>
          <p:nvPr/>
        </p:nvGrpSpPr>
        <p:grpSpPr>
          <a:xfrm>
            <a:off x="5613606" y="6176963"/>
            <a:ext cx="3869737" cy="564092"/>
            <a:chOff x="2449285" y="160343"/>
            <a:chExt cx="7904630" cy="1178512"/>
          </a:xfrm>
        </p:grpSpPr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0D79821-E19F-0894-511C-1CFDA9604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285" y="411136"/>
              <a:ext cx="3520071" cy="6952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4988EC-579A-5B7F-1B0C-B1025BEC9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2646" y="160343"/>
              <a:ext cx="4131269" cy="1178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47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28639-FFB9-4B0B-E91A-3117691E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85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B5459-82E8-64D9-2CE6-9BFAE6AC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092"/>
            <a:ext cx="10515600" cy="390698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/>
            <a:r>
              <a:rPr lang="en-US" sz="2400" dirty="0">
                <a:ea typeface="+mn-lt"/>
                <a:cs typeface="+mn-lt"/>
              </a:rPr>
              <a:t>KDIGO and KDOQI guidelines recommend IV iron therapy to be considered in CKD patients with anemia characterized by low hemoglobin (Hgb) levels</a:t>
            </a:r>
            <a:r>
              <a:rPr lang="en-US" sz="2400" baseline="30000" dirty="0">
                <a:ea typeface="+mn-lt"/>
                <a:cs typeface="+mn-lt"/>
              </a:rPr>
              <a:t>1, 2</a:t>
            </a:r>
          </a:p>
          <a:p>
            <a:pPr marL="457200" indent="-457200"/>
            <a:r>
              <a:rPr lang="en-US" sz="2400" dirty="0">
                <a:ea typeface="+mn-lt"/>
                <a:cs typeface="+mn-lt"/>
              </a:rPr>
              <a:t>Guidelines recommend IV iron medications are managed considering:</a:t>
            </a:r>
            <a:r>
              <a:rPr lang="en-US" sz="2400" baseline="30000" dirty="0">
                <a:ea typeface="+mn-lt"/>
                <a:cs typeface="+mn-lt"/>
              </a:rPr>
              <a:t>1, 2</a:t>
            </a:r>
          </a:p>
          <a:p>
            <a:pPr marL="914400" lvl="1" indent="-457200"/>
            <a:r>
              <a:rPr lang="en-US" dirty="0">
                <a:ea typeface="+mn-lt"/>
                <a:cs typeface="+mn-lt"/>
              </a:rPr>
              <a:t>Effectiveness of IV iron as seen by increases in Hgb or decreases in ESA dose</a:t>
            </a:r>
          </a:p>
          <a:p>
            <a:pPr marL="914400" lvl="1" indent="-457200"/>
            <a:r>
              <a:rPr lang="en-US" dirty="0">
                <a:ea typeface="+mn-lt"/>
                <a:cs typeface="+mn-lt"/>
              </a:rPr>
              <a:t>Maintenance of transferrin saturation (TSAT) ≤30% and ferritin ≤500 ng/ml</a:t>
            </a:r>
          </a:p>
          <a:p>
            <a:pPr marL="457200" indent="-457200"/>
            <a:r>
              <a:rPr lang="en-US" sz="2400" dirty="0">
                <a:ea typeface="+mn-lt"/>
                <a:cs typeface="+mn-lt"/>
              </a:rPr>
              <a:t>If CKD patients have iron deficiency in the absence of a low Hgb level, they may be at risk of being under treated or untreated, irrespective of ESA use</a:t>
            </a:r>
          </a:p>
          <a:p>
            <a:pPr marL="457200" indent="-457200"/>
            <a:r>
              <a:rPr lang="en-US" sz="2400" dirty="0">
                <a:ea typeface="+mn-lt"/>
                <a:cs typeface="+mn-lt"/>
              </a:rPr>
              <a:t>DOPPS has identified CKD patients with indications for receiving IV iron therapy have often been found to remain untreated</a:t>
            </a:r>
            <a:r>
              <a:rPr lang="en-US" sz="2400" baseline="30000" dirty="0">
                <a:ea typeface="+mn-lt"/>
                <a:cs typeface="+mn-lt"/>
              </a:rPr>
              <a:t>3</a:t>
            </a:r>
          </a:p>
          <a:p>
            <a:pPr marL="457200" indent="-457200"/>
            <a:r>
              <a:rPr lang="en-US" sz="2400" dirty="0">
                <a:ea typeface="+mn-lt"/>
                <a:cs typeface="+mn-lt"/>
              </a:rPr>
              <a:t>Recent studies investigated the role of iron deficiency and outcomes, independent of Hgb levels characterizing anemia </a:t>
            </a:r>
            <a:endParaRPr lang="en-US" sz="24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06075-1FF7-A165-0492-827748390336}"/>
              </a:ext>
            </a:extLst>
          </p:cNvPr>
          <p:cNvSpPr txBox="1"/>
          <p:nvPr/>
        </p:nvSpPr>
        <p:spPr>
          <a:xfrm>
            <a:off x="390839" y="5656912"/>
            <a:ext cx="11427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00" dirty="0"/>
              <a:t>KDIGO clinical practice guideline for anemia in chronic kidney disease. Kidney Int Suppl 2: 279–335, 2012. Available at: https://kdigo.org/wp-content/uploads/2016/10/KDIGO-2012-Anemia-Guideline-English.pdf.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err="1"/>
              <a:t>Kliger</a:t>
            </a:r>
            <a:r>
              <a:rPr lang="en-US" sz="1000" dirty="0"/>
              <a:t>, Alan S. et al. KDOQI US Commentary on the 2012 KDIGO Clinical Practice Guideline for Anemia in CKD. American Journal of Kidney Diseases, Volume 62, Issue 5, 849 – 859.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Wong MMY, et al. Anemia and iron deficiency among chronic kidney disease Stages 3-5ND patients in the Chronic Kidney Disease Outcomes and Practice Patterns Study: Often unmeasured, variably treated. Clin Kidney J 13: 613–624,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0347B-3D3B-25BA-2C80-AADEE606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197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237C7-A2E7-6FB9-9E1A-54C43195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38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8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3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A8938-643B-3097-50A3-515B8898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TSAT and Mortality in CKD</a:t>
            </a:r>
          </a:p>
        </p:txBody>
      </p:sp>
      <p:cxnSp>
        <p:nvCxnSpPr>
          <p:cNvPr id="1043" name="Straight Connector 103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C61AE4-0B20-23E4-F15C-F4E50299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44" name="Straight Connector 103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igure 1.">
            <a:extLst>
              <a:ext uri="{FF2B5EF4-FFF2-40B4-BE49-F238E27FC236}">
                <a16:creationId xmlns:a16="http://schemas.microsoft.com/office/drawing/2014/main" id="{BE6825DE-8DC7-0AC4-6373-B02D2879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497466"/>
            <a:ext cx="5455917" cy="38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DBCE11-F9C7-D609-7C76-72E18E2E1085}"/>
              </a:ext>
            </a:extLst>
          </p:cNvPr>
          <p:cNvSpPr txBox="1"/>
          <p:nvPr/>
        </p:nvSpPr>
        <p:spPr>
          <a:xfrm>
            <a:off x="394434" y="6458737"/>
            <a:ext cx="7270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Guedes M, et al. JASN 2021; DOI: https://doi.org/10.1681/ASN.2020101531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E9BF7-BDEF-3AD3-F837-0920E344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302" y="635380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C6A91-0E06-CB4A-6FD5-B72CEB2D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208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AC082-2613-17FF-B2FB-225B0408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TSAT, Ferritin, and QOL in CKD</a:t>
            </a:r>
          </a:p>
        </p:txBody>
      </p:sp>
      <p:cxnSp>
        <p:nvCxnSpPr>
          <p:cNvPr id="2086" name="Straight Connector 208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hart, diagram, box and whisker chart&#10;&#10;Description automatically generated">
            <a:extLst>
              <a:ext uri="{FF2B5EF4-FFF2-40B4-BE49-F238E27FC236}">
                <a16:creationId xmlns:a16="http://schemas.microsoft.com/office/drawing/2014/main" id="{6373D232-F740-251C-1604-415215DB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495606"/>
            <a:ext cx="5455917" cy="38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8" name="Straight Connector 208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9CB893E-6F3A-90C6-47C6-B35B9BE9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584265"/>
            <a:ext cx="5455917" cy="36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A9C2C1-2000-43F3-BA1D-F2B9B1CF23AF}"/>
              </a:ext>
            </a:extLst>
          </p:cNvPr>
          <p:cNvSpPr txBox="1"/>
          <p:nvPr/>
        </p:nvSpPr>
        <p:spPr>
          <a:xfrm>
            <a:off x="331567" y="6445003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Guedes M, et al. NDT 2022; DOI: </a:t>
            </a:r>
            <a:r>
              <a:rPr lang="en-US" dirty="0"/>
              <a:t>10.1093/</a:t>
            </a:r>
            <a:r>
              <a:rPr lang="en-US" dirty="0" err="1"/>
              <a:t>ndt</a:t>
            </a:r>
            <a:r>
              <a:rPr lang="en-US" dirty="0"/>
              <a:t>/gfab050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3EEA3-4A38-2BC4-661D-14F9AB2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5073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4EFBA-5922-59BE-7FA1-F74F1253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0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Rectangle 209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AC082-2613-17FF-B2FB-225B0408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</a:rPr>
              <a:t>Hgb in high vs low dose IV iron in PIVIOTL trial</a:t>
            </a:r>
          </a:p>
        </p:txBody>
      </p:sp>
      <p:cxnSp>
        <p:nvCxnSpPr>
          <p:cNvPr id="2091" name="Straight Connector 209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1806B5D-FD19-5542-194C-A7E134AA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40" y="2470714"/>
            <a:ext cx="5972660" cy="4031544"/>
          </a:xfrm>
          <a:prstGeom prst="rect">
            <a:avLst/>
          </a:prstGeom>
        </p:spPr>
      </p:pic>
      <p:cxnSp>
        <p:nvCxnSpPr>
          <p:cNvPr id="2092" name="Straight Connector 209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EE4431E9-AEC4-8D2C-D538-744257231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6" y="2596837"/>
            <a:ext cx="5947317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B89F3D-DB3B-3EBC-4E57-FED976CE1AEB}"/>
              </a:ext>
            </a:extLst>
          </p:cNvPr>
          <p:cNvSpPr txBox="1"/>
          <p:nvPr/>
        </p:nvSpPr>
        <p:spPr>
          <a:xfrm>
            <a:off x="240475" y="6491215"/>
            <a:ext cx="6347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Macdougall</a:t>
            </a:r>
            <a:r>
              <a:rPr lang="en-US" sz="1600" dirty="0"/>
              <a:t> IC, et al. NEJM 2019. DOI: 10.1056/NEJMoa1810742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C619FDC-14BB-3309-2DB3-3448BC13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0896" y="635634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43A474E-4CE9-DC01-DAE2-49628228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2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DF6FFB-FD48-6E62-54B9-72BBD850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967" y="2470714"/>
            <a:ext cx="5867687" cy="4086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1CF849-4015-A6F4-D047-9AD8794B7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0714"/>
            <a:ext cx="5972663" cy="4081102"/>
          </a:xfrm>
          <a:prstGeom prst="rect">
            <a:avLst/>
          </a:prstGeom>
        </p:spPr>
      </p:pic>
      <p:sp>
        <p:nvSpPr>
          <p:cNvPr id="2090" name="Rectangle 209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AC082-2613-17FF-B2FB-225B0408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</a:rPr>
              <a:t>TSAT &amp; ferritin in high vs low dose IV iron in PIVIOTL trial</a:t>
            </a:r>
          </a:p>
        </p:txBody>
      </p:sp>
      <p:cxnSp>
        <p:nvCxnSpPr>
          <p:cNvPr id="2091" name="Straight Connector 209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2" name="Straight Connector 209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B89F3D-DB3B-3EBC-4E57-FED976CE1AEB}"/>
              </a:ext>
            </a:extLst>
          </p:cNvPr>
          <p:cNvSpPr txBox="1"/>
          <p:nvPr/>
        </p:nvSpPr>
        <p:spPr>
          <a:xfrm>
            <a:off x="240475" y="6491215"/>
            <a:ext cx="6347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Macdougall</a:t>
            </a:r>
            <a:r>
              <a:rPr lang="en-US" sz="1600" dirty="0"/>
              <a:t> IC, et al. NEJM 2019. DOI: 10.1056/NEJMoa1810742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50E16-1274-EE46-4CBB-BF338FE9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5634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1ADEB-FF7C-BB4C-13C3-E5587F7B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4AF65-DFA6-FA97-8235-7ADDA335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Iron stores: importance beyond erythropoiesis?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C340-D30D-ABF9-C3B8-13A2FD66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400" dirty="0">
                <a:ea typeface="+mn-lt"/>
                <a:cs typeface="+mn-lt"/>
              </a:rPr>
              <a:t>In CKD, iron deficiency associates with higher mortality rates, higher incidence of CVD events, and poorer QOL related to physical function</a:t>
            </a:r>
          </a:p>
          <a:p>
            <a:pPr marL="457200" indent="-457200"/>
            <a:r>
              <a:rPr lang="en-US" sz="2400" dirty="0">
                <a:ea typeface="+mn-lt"/>
                <a:cs typeface="+mn-lt"/>
              </a:rPr>
              <a:t>In kidney failure patients treated by hemodialysis, high dose IV iron has been demonstrated to associate with better hard outcomes and the same Hgb target achievement as low dose IV iron </a:t>
            </a:r>
          </a:p>
          <a:p>
            <a:pPr marL="457200" indent="-457200"/>
            <a:r>
              <a:rPr lang="en-US" sz="2400" dirty="0">
                <a:ea typeface="+mn-lt"/>
                <a:cs typeface="+mn-lt"/>
              </a:rPr>
              <a:t>Appears iron therapy may be delayed using current recommendations for IV iron therapy in CKD and kidney failure</a:t>
            </a:r>
          </a:p>
          <a:p>
            <a:pPr marL="457200" indent="-457200"/>
            <a:r>
              <a:rPr lang="en-US" sz="2400" dirty="0">
                <a:ea typeface="+mn-lt"/>
                <a:cs typeface="+mn-lt"/>
              </a:rPr>
              <a:t>Studies are needed to characterize outcomes for dialysis populations with iron deficiency</a:t>
            </a:r>
          </a:p>
          <a:p>
            <a:pPr marL="457200" indent="-457200"/>
            <a:r>
              <a:rPr lang="en-US" sz="2400" dirty="0">
                <a:cs typeface="Calibri Light"/>
              </a:rPr>
              <a:t>As a preliminary feasibility assessment, we characterized iron deficiency states in incident PD patients in the </a:t>
            </a:r>
            <a:r>
              <a:rPr lang="en-US" sz="2400" dirty="0" err="1">
                <a:cs typeface="Calibri Light"/>
              </a:rPr>
              <a:t>BrazPD</a:t>
            </a:r>
            <a:r>
              <a:rPr lang="en-US" sz="2400" dirty="0">
                <a:cs typeface="Calibri Light"/>
              </a:rPr>
              <a:t> dataset</a:t>
            </a:r>
            <a:endParaRPr lang="en-US" sz="2400" dirty="0">
              <a:ea typeface="+mn-lt"/>
              <a:cs typeface="+mn-lt"/>
            </a:endParaRPr>
          </a:p>
          <a:p>
            <a:pPr marL="457200" indent="-457200"/>
            <a:endParaRPr lang="en-US" sz="2400" dirty="0">
              <a:ea typeface="+mn-lt"/>
              <a:cs typeface="+mn-lt"/>
            </a:endParaRP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A9611-2EC9-F036-A3F6-26F52AEC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38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61CF0-310C-45A3-5D06-B933B0EB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384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8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7F1A0-D0FF-050E-3942-9A23628B9DD3}"/>
              </a:ext>
            </a:extLst>
          </p:cNvPr>
          <p:cNvGrpSpPr/>
          <p:nvPr/>
        </p:nvGrpSpPr>
        <p:grpSpPr>
          <a:xfrm>
            <a:off x="732076" y="643467"/>
            <a:ext cx="10727850" cy="5571068"/>
            <a:chOff x="1987124" y="650728"/>
            <a:chExt cx="9614905" cy="499310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9CCBD77-C427-175F-A6EC-79586001D74A}"/>
                </a:ext>
              </a:extLst>
            </p:cNvPr>
            <p:cNvSpPr/>
            <p:nvPr/>
          </p:nvSpPr>
          <p:spPr>
            <a:xfrm>
              <a:off x="2009772" y="4586982"/>
              <a:ext cx="4215977" cy="105685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Had ≥1 Hgb, TSAT, and ferritin value in first 180 days of PD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N=1365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67E3EB8-574E-82D4-D685-90FA8CBC00A8}"/>
                </a:ext>
              </a:extLst>
            </p:cNvPr>
            <p:cNvSpPr/>
            <p:nvPr/>
          </p:nvSpPr>
          <p:spPr>
            <a:xfrm>
              <a:off x="4106436" y="650728"/>
              <a:ext cx="5370939" cy="109816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err="1">
                  <a:solidFill>
                    <a:schemeClr val="tx1"/>
                  </a:solidFill>
                </a:rPr>
                <a:t>BrazPD</a:t>
              </a:r>
              <a:r>
                <a:rPr lang="en-US" sz="2000" b="1">
                  <a:solidFill>
                    <a:schemeClr val="tx1"/>
                  </a:solidFill>
                </a:rPr>
                <a:t> Patient Population</a:t>
              </a:r>
              <a:endParaRPr lang="en-US" sz="200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>
                  <a:solidFill>
                    <a:schemeClr val="tx1"/>
                  </a:solidFill>
                </a:rPr>
                <a:t>122 clinics PD clinics from 01 Dec 2004 to 31 Jan 2011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>
                  <a:solidFill>
                    <a:schemeClr val="tx1"/>
                  </a:solidFill>
                </a:rPr>
                <a:t>n=9905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1030C60-3E70-724F-FD10-2308517309F5}"/>
                </a:ext>
              </a:extLst>
            </p:cNvPr>
            <p:cNvSpPr/>
            <p:nvPr/>
          </p:nvSpPr>
          <p:spPr>
            <a:xfrm>
              <a:off x="2009772" y="1990359"/>
              <a:ext cx="4238625" cy="105684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Incident to PD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n=7007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FBC2BC-E252-E1E4-983F-E6789E037DD8}"/>
                </a:ext>
              </a:extLst>
            </p:cNvPr>
            <p:cNvSpPr/>
            <p:nvPr/>
          </p:nvSpPr>
          <p:spPr>
            <a:xfrm>
              <a:off x="7363404" y="1990359"/>
              <a:ext cx="4238625" cy="152839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Excluded from analysis:</a:t>
              </a:r>
            </a:p>
            <a:p>
              <a:pPr marL="285750" indent="-2857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Prevalent PD at </a:t>
              </a:r>
              <a:r>
                <a:rPr lang="en-US" sz="2000" dirty="0" err="1">
                  <a:solidFill>
                    <a:schemeClr val="tx1"/>
                  </a:solidFill>
                </a:rPr>
                <a:t>BrazPD</a:t>
              </a:r>
              <a:r>
                <a:rPr lang="en-US" sz="2000" dirty="0">
                  <a:solidFill>
                    <a:schemeClr val="tx1"/>
                  </a:solidFill>
                </a:rPr>
                <a:t> start (n=2,898)</a:t>
              </a:r>
            </a:p>
            <a:p>
              <a:pPr marL="285750" indent="-2857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On PD &lt;180 days (n=4,256)</a:t>
              </a:r>
            </a:p>
            <a:p>
              <a:pPr marL="285750" indent="-2857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Had &lt;1 Hgb, TSAT, or ferritin (</a:t>
              </a:r>
              <a:r>
                <a:rPr lang="en-US" sz="2000">
                  <a:solidFill>
                    <a:schemeClr val="tx1"/>
                  </a:solidFill>
                </a:rPr>
                <a:t>n=1,386)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866031-E400-D7B4-E146-F579DE02E3DA}"/>
                </a:ext>
              </a:extLst>
            </p:cNvPr>
            <p:cNvSpPr/>
            <p:nvPr/>
          </p:nvSpPr>
          <p:spPr>
            <a:xfrm>
              <a:off x="1987124" y="3288670"/>
              <a:ext cx="4238625" cy="105685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On PD ≥180 days 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N=2,751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B273EF-1683-AF5A-C3EB-5D405E9B6700}"/>
              </a:ext>
            </a:extLst>
          </p:cNvPr>
          <p:cNvSpPr txBox="1"/>
          <p:nvPr/>
        </p:nvSpPr>
        <p:spPr>
          <a:xfrm>
            <a:off x="8430976" y="5352759"/>
            <a:ext cx="30289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PD: Peritoneal dialysis</a:t>
            </a:r>
          </a:p>
          <a:p>
            <a:pPr algn="r"/>
            <a:r>
              <a:rPr lang="en-US" sz="1600" i="1" dirty="0"/>
              <a:t>TSAT: Transferring saturation </a:t>
            </a:r>
          </a:p>
          <a:p>
            <a:pPr algn="r"/>
            <a:r>
              <a:rPr lang="en-US" sz="1600" i="1" dirty="0"/>
              <a:t>Hgb: Hemoglobin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56D0F-A7A3-69CB-C41E-0AB68D1F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947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C40E2-793B-26F8-AF5F-C490440F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947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3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1700</TotalTime>
  <Words>1492</Words>
  <Application>Microsoft Office PowerPoint</Application>
  <PresentationFormat>Widescreen</PresentationFormat>
  <Paragraphs>214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Helvetica Neue</vt:lpstr>
      <vt:lpstr>office theme</vt:lpstr>
      <vt:lpstr>Iron deficiency in incident peritoneal dialysis   Higher prevalence in absence of anemia and association with mortality</vt:lpstr>
      <vt:lpstr>Interdisciplinary Research Team</vt:lpstr>
      <vt:lpstr>Background</vt:lpstr>
      <vt:lpstr>TSAT and Mortality in CKD</vt:lpstr>
      <vt:lpstr>TSAT, Ferritin, and QOL in CKD</vt:lpstr>
      <vt:lpstr>Hgb in high vs low dose IV iron in PIVIOTL trial</vt:lpstr>
      <vt:lpstr>TSAT &amp; ferritin in high vs low dose IV iron in PIVIOTL trial</vt:lpstr>
      <vt:lpstr>Iron stores: importance beyond erythropoiesis?</vt:lpstr>
      <vt:lpstr>PowerPoint Presentation</vt:lpstr>
      <vt:lpstr>Categories of Iron Deficiency</vt:lpstr>
      <vt:lpstr>Baseline Characteristics</vt:lpstr>
      <vt:lpstr>Prevalence of Iron Deficiency in Patients Incident to PD </vt:lpstr>
      <vt:lpstr>Three Year Mortality Rates by Incident Iron Deficiency State</vt:lpstr>
      <vt:lpstr>Conclusions</vt:lpstr>
      <vt:lpstr>Next Steps</vt:lpstr>
      <vt:lpstr>Acknowledgments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Brianna Hartley</cp:lastModifiedBy>
  <cp:revision>138</cp:revision>
  <dcterms:created xsi:type="dcterms:W3CDTF">2022-07-26T23:42:07Z</dcterms:created>
  <dcterms:modified xsi:type="dcterms:W3CDTF">2023-04-05T23:11:28Z</dcterms:modified>
</cp:coreProperties>
</file>