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6C8"/>
    <a:srgbClr val="7D868C"/>
    <a:srgbClr val="6CAAE4"/>
    <a:srgbClr val="0070CD"/>
    <a:srgbClr val="003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8329D-EFA8-45C2-BC52-B39B93B596BC}" v="1" dt="2023-04-06T18:04:4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4660"/>
  </p:normalViewPr>
  <p:slideViewPr>
    <p:cSldViewPr snapToGrid="0">
      <p:cViewPr>
        <p:scale>
          <a:sx n="20" d="100"/>
          <a:sy n="20" d="100"/>
        </p:scale>
        <p:origin x="804" y="-11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Deranek" userId="4942216d-ed6d-4d57-bf4b-349c88a702f2" providerId="ADAL" clId="{7608329D-EFA8-45C2-BC52-B39B93B596BC}"/>
    <pc:docChg chg="modSld">
      <pc:chgData name="Kimberly Deranek" userId="4942216d-ed6d-4d57-bf4b-349c88a702f2" providerId="ADAL" clId="{7608329D-EFA8-45C2-BC52-B39B93B596BC}" dt="2023-04-06T18:07:24.039" v="521" actId="1037"/>
      <pc:docMkLst>
        <pc:docMk/>
      </pc:docMkLst>
      <pc:sldChg chg="addSp modSp mod">
        <pc:chgData name="Kimberly Deranek" userId="4942216d-ed6d-4d57-bf4b-349c88a702f2" providerId="ADAL" clId="{7608329D-EFA8-45C2-BC52-B39B93B596BC}" dt="2023-04-06T18:07:24.039" v="521" actId="1037"/>
        <pc:sldMkLst>
          <pc:docMk/>
          <pc:sldMk cId="233137550" sldId="256"/>
        </pc:sldMkLst>
        <pc:spChg chg="mod">
          <ac:chgData name="Kimberly Deranek" userId="4942216d-ed6d-4d57-bf4b-349c88a702f2" providerId="ADAL" clId="{7608329D-EFA8-45C2-BC52-B39B93B596BC}" dt="2023-04-06T17:59:45.698" v="199" actId="6549"/>
          <ac:spMkLst>
            <pc:docMk/>
            <pc:sldMk cId="233137550" sldId="256"/>
            <ac:spMk id="12" creationId="{A2104735-A2A0-7176-EF99-B66149C16115}"/>
          </ac:spMkLst>
        </pc:spChg>
        <pc:spChg chg="add mod">
          <ac:chgData name="Kimberly Deranek" userId="4942216d-ed6d-4d57-bf4b-349c88a702f2" providerId="ADAL" clId="{7608329D-EFA8-45C2-BC52-B39B93B596BC}" dt="2023-04-06T18:07:00.373" v="513" actId="1038"/>
          <ac:spMkLst>
            <pc:docMk/>
            <pc:sldMk cId="233137550" sldId="256"/>
            <ac:spMk id="15" creationId="{116035B8-2FAC-FD58-4337-20A48C7760CA}"/>
          </ac:spMkLst>
        </pc:spChg>
        <pc:spChg chg="mod">
          <ac:chgData name="Kimberly Deranek" userId="4942216d-ed6d-4d57-bf4b-349c88a702f2" providerId="ADAL" clId="{7608329D-EFA8-45C2-BC52-B39B93B596BC}" dt="2023-04-06T18:07:24.039" v="521" actId="1037"/>
          <ac:spMkLst>
            <pc:docMk/>
            <pc:sldMk cId="233137550" sldId="256"/>
            <ac:spMk id="16" creationId="{B28F413E-0CDA-6DA4-51AA-4937CEE80296}"/>
          </ac:spMkLst>
        </pc:spChg>
        <pc:picChg chg="mod">
          <ac:chgData name="Kimberly Deranek" userId="4942216d-ed6d-4d57-bf4b-349c88a702f2" providerId="ADAL" clId="{7608329D-EFA8-45C2-BC52-B39B93B596BC}" dt="2023-04-06T18:00:02.539" v="202" actId="1076"/>
          <ac:picMkLst>
            <pc:docMk/>
            <pc:sldMk cId="233137550" sldId="256"/>
            <ac:picMk id="27" creationId="{C2BA42E9-C640-8CBB-91CD-222DDA543A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41FE5-7268-4AD0-9F55-F19E72E8861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6B7C-7047-471F-A7A5-70B7433DA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9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0AD57-FA8C-500F-3675-596BE4152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-20023" r="10856" b="-1"/>
          <a:stretch/>
        </p:blipFill>
        <p:spPr>
          <a:xfrm>
            <a:off x="0" y="30088114"/>
            <a:ext cx="43891200" cy="24066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3C61D6-B1AC-C889-8C9A-9D0B4123AD58}"/>
              </a:ext>
            </a:extLst>
          </p:cNvPr>
          <p:cNvSpPr/>
          <p:nvPr userDrawn="1"/>
        </p:nvSpPr>
        <p:spPr>
          <a:xfrm>
            <a:off x="0" y="0"/>
            <a:ext cx="43891200" cy="5527964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75B4A86-06E1-9DDA-F03B-87D3177BA7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2" y="783997"/>
            <a:ext cx="4814864" cy="415188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2C4BA7EB-A107-09EB-2170-6951652CF2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590" y="1136980"/>
            <a:ext cx="7773448" cy="32540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F2F1210-567B-9349-E36A-AFB3DC89B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7188" y="423658"/>
            <a:ext cx="27938240" cy="3020965"/>
          </a:xfrm>
        </p:spPr>
        <p:txBody>
          <a:bodyPr>
            <a:normAutofit/>
          </a:bodyPr>
          <a:lstStyle>
            <a:lvl1pPr algn="ctr">
              <a:defRPr sz="9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19567B-8890-21CF-F312-52AF7B59E3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7188" y="3801978"/>
            <a:ext cx="27938240" cy="1133899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Authors and Affiliations</a:t>
            </a:r>
          </a:p>
        </p:txBody>
      </p:sp>
    </p:spTree>
    <p:extLst>
      <p:ext uri="{BB962C8B-B14F-4D97-AF65-F5344CB8AC3E}">
        <p14:creationId xmlns:p14="http://schemas.microsoft.com/office/powerpoint/2010/main" val="190794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AA73-46E6-4901-AD93-9BDB7E486B2F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3A1E-F35C-4CD5-ACA2-B0ED2BA3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2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5BC7-57E7-B1ED-264D-B314EB55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188" y="856792"/>
            <a:ext cx="27938240" cy="30209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Impact of Exercise Motives on Adolescents’ Sustained Use of Wearable Technology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32BC5-7804-F643-DF16-27CE44D8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7188" y="3244608"/>
            <a:ext cx="27938240" cy="1691269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7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Kimberly Deranek, Ph. D. </a:t>
            </a:r>
            <a:r>
              <a:rPr lang="en-US" sz="176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7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Arvind Gudi, Ph. D.</a:t>
            </a:r>
            <a:r>
              <a:rPr lang="en-US" sz="176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7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Barbara Hewitt, Ph. D.</a:t>
            </a:r>
            <a:r>
              <a:rPr lang="en-US" sz="176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7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Alex McLeod, Ph. D.</a:t>
            </a:r>
            <a:r>
              <a:rPr lang="en-US" sz="176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800" kern="1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1, 2</a:t>
            </a:r>
            <a:r>
              <a:rPr lang="en-US" sz="1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Huizenga College of Business and Entrepreneurship, Nova Southeastern University,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3 </a:t>
            </a:r>
            <a:r>
              <a:rPr lang="en-US" sz="1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Health Information Management, Texas State University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4 </a:t>
            </a:r>
            <a:r>
              <a:rPr lang="en-US" sz="1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IS and Analytics, Texas State University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106A0A-698D-AC1D-96EA-C996857DEA23}"/>
              </a:ext>
            </a:extLst>
          </p:cNvPr>
          <p:cNvSpPr txBox="1">
            <a:spLocks/>
          </p:cNvSpPr>
          <p:nvPr/>
        </p:nvSpPr>
        <p:spPr>
          <a:xfrm>
            <a:off x="0" y="6277512"/>
            <a:ext cx="10924674" cy="1203159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A6CED0-47F1-D539-122D-41CEAB4DB0E7}"/>
              </a:ext>
            </a:extLst>
          </p:cNvPr>
          <p:cNvSpPr txBox="1">
            <a:spLocks/>
          </p:cNvSpPr>
          <p:nvPr/>
        </p:nvSpPr>
        <p:spPr>
          <a:xfrm>
            <a:off x="0" y="19831086"/>
            <a:ext cx="10924674" cy="1203159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Methods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D6A035-40A5-D8A2-9605-365229D19FD0}"/>
              </a:ext>
            </a:extLst>
          </p:cNvPr>
          <p:cNvSpPr txBox="1">
            <a:spLocks/>
          </p:cNvSpPr>
          <p:nvPr/>
        </p:nvSpPr>
        <p:spPr>
          <a:xfrm>
            <a:off x="32966526" y="6277512"/>
            <a:ext cx="10924674" cy="1203159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3B8E586-BC0F-5808-15F1-6796CEBC57CF}"/>
              </a:ext>
            </a:extLst>
          </p:cNvPr>
          <p:cNvSpPr txBox="1">
            <a:spLocks/>
          </p:cNvSpPr>
          <p:nvPr/>
        </p:nvSpPr>
        <p:spPr>
          <a:xfrm>
            <a:off x="32966526" y="19526286"/>
            <a:ext cx="10924674" cy="1203159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Research Team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42D943-0721-5A68-9310-814B427DA10D}"/>
              </a:ext>
            </a:extLst>
          </p:cNvPr>
          <p:cNvSpPr txBox="1">
            <a:spLocks/>
          </p:cNvSpPr>
          <p:nvPr/>
        </p:nvSpPr>
        <p:spPr>
          <a:xfrm>
            <a:off x="32966526" y="24604020"/>
            <a:ext cx="10924674" cy="1203159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0D5867-D609-CE26-49AE-E3FC4005E786}"/>
              </a:ext>
            </a:extLst>
          </p:cNvPr>
          <p:cNvSpPr txBox="1">
            <a:spLocks/>
          </p:cNvSpPr>
          <p:nvPr/>
        </p:nvSpPr>
        <p:spPr>
          <a:xfrm>
            <a:off x="11939337" y="6277512"/>
            <a:ext cx="20012526" cy="1203159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Results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7172517-FE56-4993-013E-D05C9E6EE96F}"/>
              </a:ext>
            </a:extLst>
          </p:cNvPr>
          <p:cNvSpPr txBox="1">
            <a:spLocks/>
          </p:cNvSpPr>
          <p:nvPr/>
        </p:nvSpPr>
        <p:spPr>
          <a:xfrm>
            <a:off x="0" y="7896565"/>
            <a:ext cx="10924674" cy="11839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High rate of </a:t>
            </a:r>
            <a:r>
              <a:rPr lang="en-US" sz="3600" i="1" dirty="0"/>
              <a:t>obesity</a:t>
            </a:r>
            <a:r>
              <a:rPr lang="en-US" sz="3600" dirty="0"/>
              <a:t> amongst adolescents. </a:t>
            </a:r>
          </a:p>
          <a:p>
            <a:pPr marL="457200" indent="-18288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Growing use of </a:t>
            </a:r>
            <a:r>
              <a:rPr lang="en-US" sz="3600" i="1" dirty="0"/>
              <a:t>wearable technology  </a:t>
            </a:r>
          </a:p>
          <a:p>
            <a:pPr marL="118872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Montserrat" panose="00000500000000000000" pitchFamily="2" charset="0"/>
              </a:rPr>
              <a:t>Enables health information tracking - steps, distance traveled, etc.  </a:t>
            </a:r>
          </a:p>
          <a:p>
            <a:pPr marL="457200" indent="-18288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Belief that use of </a:t>
            </a:r>
            <a:r>
              <a:rPr lang="en-US" sz="3600" i="1" dirty="0"/>
              <a:t>wearable technology</a:t>
            </a:r>
            <a:r>
              <a:rPr lang="en-US" sz="3600" dirty="0"/>
              <a:t> can lead to </a:t>
            </a:r>
            <a:r>
              <a:rPr lang="en-US" sz="3600" i="1" dirty="0"/>
              <a:t>increased health and wellness</a:t>
            </a:r>
            <a:r>
              <a:rPr lang="en-US" sz="3600" dirty="0"/>
              <a:t>.</a:t>
            </a:r>
          </a:p>
          <a:p>
            <a:pPr marL="457200" indent="-18288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b="1" i="1" dirty="0"/>
              <a:t>Stats:</a:t>
            </a:r>
            <a:r>
              <a:rPr lang="en-US" sz="3600" dirty="0"/>
              <a:t> New users of wearables (50%) and health apps (74%) stop using them within 2 weeks</a:t>
            </a: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Does adolescents’ inclination towards exercise motives influence their “commitment to the sustained use of wearable technology”?  </a:t>
            </a:r>
          </a:p>
          <a:p>
            <a:pPr marL="457200" indent="-18288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Does “compliance” towards the use of wearable technology differ across exercise motives?</a:t>
            </a: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D8DBEFF-1106-9E46-3034-C52921BB3E26}"/>
              </a:ext>
            </a:extLst>
          </p:cNvPr>
          <p:cNvSpPr txBox="1">
            <a:spLocks/>
          </p:cNvSpPr>
          <p:nvPr/>
        </p:nvSpPr>
        <p:spPr>
          <a:xfrm>
            <a:off x="-1" y="21087542"/>
            <a:ext cx="10932695" cy="1111332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>
              <a:spcBef>
                <a:spcPts val="600"/>
              </a:spcBef>
            </a:pPr>
            <a:r>
              <a:rPr lang="en-US" sz="3900" b="1" i="1" dirty="0"/>
              <a:t>Response Variables</a:t>
            </a:r>
          </a:p>
          <a:p>
            <a:pPr marL="457200" indent="-18288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900" b="1" dirty="0"/>
              <a:t>Independent Variable</a:t>
            </a:r>
          </a:p>
          <a:p>
            <a:pPr marL="274320">
              <a:spcBef>
                <a:spcPts val="2400"/>
              </a:spcBef>
            </a:pPr>
            <a:r>
              <a:rPr lang="en-US" sz="3900" b="1" i="1" dirty="0"/>
              <a:t> </a:t>
            </a:r>
            <a:r>
              <a:rPr lang="en-US" sz="3900" i="1" dirty="0"/>
              <a:t>Exercise Motives EMI-2</a:t>
            </a:r>
            <a:endParaRPr lang="en-US" sz="2600" i="1" dirty="0"/>
          </a:p>
          <a:p>
            <a:pPr marL="118872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500" dirty="0">
                <a:latin typeface="Montserrat" panose="00000500000000000000" pitchFamily="2" charset="0"/>
              </a:rPr>
              <a:t>Forces that drive engagement/withdrawal from physical activity</a:t>
            </a:r>
          </a:p>
          <a:p>
            <a:pPr marL="1188720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500" dirty="0">
                <a:latin typeface="Montserrat" panose="00000500000000000000" pitchFamily="2" charset="0"/>
              </a:rPr>
              <a:t>14 Exercise Motives</a:t>
            </a:r>
          </a:p>
          <a:p>
            <a:pPr marL="118872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500" dirty="0">
              <a:latin typeface="Montserrat" panose="00000500000000000000" pitchFamily="2" charset="0"/>
            </a:endParaRPr>
          </a:p>
          <a:p>
            <a:pPr marL="118872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3500" dirty="0">
              <a:latin typeface="Montserrat" panose="00000500000000000000" pitchFamily="2" charset="0"/>
            </a:endParaRPr>
          </a:p>
          <a:p>
            <a:pPr marL="118872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7800" dirty="0">
              <a:latin typeface="Montserrat" panose="00000500000000000000" pitchFamily="2" charset="0"/>
            </a:endParaRPr>
          </a:p>
          <a:p>
            <a:pPr marL="457200" indent="-18288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900" b="1" dirty="0"/>
          </a:p>
          <a:p>
            <a:pPr marL="457200" indent="-18288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900" b="1" dirty="0"/>
              <a:t>Dependent Variable</a:t>
            </a:r>
            <a:endParaRPr lang="en-US" sz="3900" dirty="0"/>
          </a:p>
          <a:p>
            <a:pPr marL="118872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latin typeface="Montserrat" panose="00000500000000000000" pitchFamily="2" charset="0"/>
              </a:rPr>
              <a:t>Compliance: Charged/Wore device 30% or more during study duration</a:t>
            </a:r>
          </a:p>
          <a:p>
            <a:pPr marL="118872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00" dirty="0">
                <a:latin typeface="Montserrat" panose="00000500000000000000" pitchFamily="2" charset="0"/>
              </a:rPr>
              <a:t>Non-compliance: Charged/Wore Fitbit &lt;30% during study duration</a:t>
            </a:r>
          </a:p>
          <a:p>
            <a:pPr marL="274320">
              <a:spcBef>
                <a:spcPts val="600"/>
              </a:spcBef>
            </a:pPr>
            <a:endParaRPr lang="en-US" sz="3900" b="1" i="1" dirty="0"/>
          </a:p>
          <a:p>
            <a:pPr marL="274320">
              <a:spcBef>
                <a:spcPts val="600"/>
              </a:spcBef>
            </a:pPr>
            <a:r>
              <a:rPr lang="en-US" sz="3900" b="1" i="1" dirty="0"/>
              <a:t>Statistical Tests</a:t>
            </a:r>
          </a:p>
          <a:p>
            <a:pPr marL="457200" indent="-18288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900" b="1" dirty="0"/>
              <a:t>Smart PLS</a:t>
            </a:r>
            <a:endParaRPr lang="en-US" sz="2600" dirty="0"/>
          </a:p>
          <a:p>
            <a:pPr marL="118872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500" dirty="0">
                <a:latin typeface="Montserrat" panose="00000500000000000000" pitchFamily="2" charset="0"/>
              </a:rPr>
              <a:t>Tested relationship between exercise motives and compliance</a:t>
            </a:r>
          </a:p>
          <a:p>
            <a:pPr marL="457200" indent="-18288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900" b="1" dirty="0"/>
              <a:t>Multi-group Analysis (MGA)</a:t>
            </a:r>
            <a:endParaRPr lang="en-US" sz="2600" dirty="0"/>
          </a:p>
          <a:p>
            <a:pPr marL="118872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500" dirty="0">
                <a:latin typeface="Montserrat" panose="00000500000000000000" pitchFamily="2" charset="0"/>
              </a:rPr>
              <a:t>Measures significance of between group differences across constructs</a:t>
            </a:r>
          </a:p>
          <a:p>
            <a:pPr marL="118872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2104735-A2A0-7176-EF99-B66149C16115}"/>
              </a:ext>
            </a:extLst>
          </p:cNvPr>
          <p:cNvSpPr txBox="1">
            <a:spLocks/>
          </p:cNvSpPr>
          <p:nvPr/>
        </p:nvSpPr>
        <p:spPr>
          <a:xfrm>
            <a:off x="11943349" y="7480671"/>
            <a:ext cx="20403552" cy="23826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Correlation between EM and technology use</a:t>
            </a:r>
            <a:endParaRPr lang="en-US" sz="13800" b="1" i="1" dirty="0"/>
          </a:p>
          <a:p>
            <a:endParaRPr lang="en-US" sz="3600" i="1" dirty="0"/>
          </a:p>
          <a:p>
            <a:r>
              <a:rPr lang="en-US" sz="3600" i="1" dirty="0"/>
              <a:t>Positive</a:t>
            </a:r>
            <a:r>
              <a:rPr lang="en-US" sz="3600" dirty="0"/>
              <a:t> influence on device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Affiliation </a:t>
            </a:r>
            <a:r>
              <a:rPr lang="en-US" sz="3200" dirty="0">
                <a:latin typeface="Montserrat" panose="00000500000000000000" pitchFamily="2" charset="0"/>
              </a:rPr>
              <a:t>(β = .42, p&lt;.002)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Health Pressures </a:t>
            </a:r>
            <a:r>
              <a:rPr lang="en-US" sz="32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(β = .33, p&lt;.002)</a:t>
            </a:r>
          </a:p>
          <a:p>
            <a:r>
              <a:rPr lang="en-US" sz="3600" i="1" dirty="0"/>
              <a:t>Negative</a:t>
            </a:r>
            <a:r>
              <a:rPr lang="en-US" sz="3600" dirty="0"/>
              <a:t> effect on device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Revitalization </a:t>
            </a:r>
            <a:r>
              <a:rPr lang="en-US" sz="32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(β = -.51, p&lt;.001)</a:t>
            </a:r>
            <a:endParaRPr lang="en-US" sz="88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indent="-1737360">
              <a:spcBef>
                <a:spcPts val="2400"/>
              </a:spcBef>
            </a:pPr>
            <a:endParaRPr lang="en-US" sz="3600" dirty="0"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indent="-1737360">
              <a:spcBef>
                <a:spcPts val="0"/>
              </a:spcBef>
            </a:pPr>
            <a:endParaRPr lang="en-US" sz="3600" b="1" dirty="0"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indent="-1737360">
              <a:spcBef>
                <a:spcPts val="0"/>
              </a:spcBef>
            </a:pPr>
            <a:r>
              <a:rPr lang="en-US" sz="3600" b="1" dirty="0">
                <a:latin typeface="Montserrat" panose="00000500000000000000" pitchFamily="2" charset="0"/>
                <a:ea typeface="Calibri" panose="020F0502020204030204" pitchFamily="34" charset="0"/>
              </a:rPr>
              <a:t>Three constructs predict 26% of </a:t>
            </a:r>
          </a:p>
          <a:p>
            <a:pPr indent="-1737360">
              <a:spcBef>
                <a:spcPts val="0"/>
              </a:spcBef>
            </a:pPr>
            <a:r>
              <a:rPr lang="en-US" sz="3600" b="1" dirty="0">
                <a:latin typeface="Montserrat" panose="00000500000000000000" pitchFamily="2" charset="0"/>
                <a:ea typeface="Calibri" panose="020F0502020204030204" pitchFamily="34" charset="0"/>
              </a:rPr>
              <a:t>adolescents’ </a:t>
            </a:r>
            <a:r>
              <a:rPr lang="en-US" sz="3600" b="1" dirty="0">
                <a:ea typeface="Calibri" panose="020F0502020204030204" pitchFamily="34" charset="0"/>
              </a:rPr>
              <a:t> </a:t>
            </a:r>
            <a:r>
              <a:rPr lang="en-US" sz="3600" b="1" dirty="0">
                <a:latin typeface="Montserrat" panose="00000500000000000000" pitchFamily="2" charset="0"/>
                <a:ea typeface="Calibri" panose="020F0502020204030204" pitchFamily="34" charset="0"/>
              </a:rPr>
              <a:t>compliance behavior</a:t>
            </a:r>
            <a:r>
              <a:rPr lang="en-US" sz="4000" b="1" dirty="0">
                <a:ea typeface="Calibri" panose="020F0502020204030204" pitchFamily="34" charset="0"/>
              </a:rPr>
              <a:t>!</a:t>
            </a:r>
          </a:p>
          <a:p>
            <a:pPr indent="-1737360">
              <a:spcBef>
                <a:spcPts val="2400"/>
              </a:spcBef>
            </a:pPr>
            <a:r>
              <a:rPr lang="en-US" sz="3600" dirty="0">
                <a:ea typeface="Calibri" panose="020F0502020204030204" pitchFamily="34" charset="0"/>
              </a:rPr>
              <a:t>            </a:t>
            </a:r>
          </a:p>
          <a:p>
            <a:pPr indent="-1737360">
              <a:spcBef>
                <a:spcPts val="2400"/>
              </a:spcBef>
            </a:pPr>
            <a:r>
              <a:rPr lang="en-US" sz="3600" dirty="0">
                <a:ea typeface="Calibri" panose="020F0502020204030204" pitchFamily="34" charset="0"/>
              </a:rPr>
              <a:t>				          </a:t>
            </a:r>
            <a:r>
              <a:rPr lang="en-US" sz="4800" b="1" dirty="0"/>
              <a:t>MGA between group differences</a:t>
            </a:r>
            <a:endParaRPr lang="en-US" sz="13800" b="1" i="1" dirty="0"/>
          </a:p>
          <a:p>
            <a:r>
              <a:rPr lang="en-US" sz="3600" i="1" dirty="0"/>
              <a:t>Affiliation</a:t>
            </a:r>
            <a:endParaRPr lang="en-US" sz="3600" dirty="0"/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Compliant group average Likert score </a:t>
            </a:r>
            <a:r>
              <a:rPr lang="en-US" sz="3600" b="1" dirty="0"/>
              <a:t>lower</a:t>
            </a:r>
            <a:r>
              <a:rPr lang="en-US" sz="3600" dirty="0"/>
              <a:t> than Non-compliant group</a:t>
            </a:r>
            <a:endParaRPr lang="en-US" sz="2800" dirty="0"/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a typeface="Calibri" panose="020F0502020204030204" pitchFamily="34" charset="0"/>
              </a:rPr>
              <a:t>Less motivated by</a:t>
            </a:r>
            <a:r>
              <a:rPr lang="en-US" sz="3600" dirty="0">
                <a:effectLst/>
                <a:ea typeface="Calibri" panose="020F0502020204030204" pitchFamily="34" charset="0"/>
              </a:rPr>
              <a:t> affiliation</a:t>
            </a:r>
          </a:p>
          <a:p>
            <a:r>
              <a:rPr lang="en-US" sz="3600" i="1" dirty="0"/>
              <a:t>Revitalization</a:t>
            </a:r>
            <a:endParaRPr lang="en-US" sz="3600" dirty="0"/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Compliant group average Likert score </a:t>
            </a:r>
            <a:r>
              <a:rPr lang="en-US" sz="3600" b="1" dirty="0"/>
              <a:t>higher</a:t>
            </a:r>
            <a:r>
              <a:rPr lang="en-US" sz="3600" dirty="0"/>
              <a:t> than Non-compliant group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More motivated by revitalization</a:t>
            </a:r>
          </a:p>
          <a:p>
            <a:pPr indent="-1737360">
              <a:spcBef>
                <a:spcPts val="2400"/>
              </a:spcBef>
            </a:pPr>
            <a:endParaRPr lang="en-US" sz="4000" b="1" dirty="0">
              <a:ea typeface="Calibri" panose="020F0502020204030204" pitchFamily="34" charset="0"/>
            </a:endParaRPr>
          </a:p>
          <a:p>
            <a:pPr indent="-1737360">
              <a:spcBef>
                <a:spcPts val="2400"/>
              </a:spcBef>
            </a:pPr>
            <a:endParaRPr lang="en-US" sz="4000" b="1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indent="-1737360">
              <a:spcBef>
                <a:spcPts val="2400"/>
              </a:spcBef>
            </a:pPr>
            <a:endParaRPr lang="en-US" sz="900" b="1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AA10919-F8A3-EF2F-0086-7BFAADD72F59}"/>
              </a:ext>
            </a:extLst>
          </p:cNvPr>
          <p:cNvSpPr txBox="1">
            <a:spLocks/>
          </p:cNvSpPr>
          <p:nvPr/>
        </p:nvSpPr>
        <p:spPr>
          <a:xfrm>
            <a:off x="32958505" y="7843083"/>
            <a:ext cx="10940716" cy="11721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>
              <a:spcBef>
                <a:spcPts val="600"/>
              </a:spcBef>
            </a:pPr>
            <a:r>
              <a:rPr lang="en-US" sz="3600" b="1" i="1" dirty="0"/>
              <a:t>Compliant Participants:</a:t>
            </a:r>
          </a:p>
          <a:p>
            <a:pPr marL="457200" indent="-18288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May choose to exercise for reasons beyond peer-to-peer interaction or </a:t>
            </a:r>
            <a:r>
              <a:rPr lang="en-US" sz="3600" b="1" i="1" dirty="0"/>
              <a:t>“Affiliation”</a:t>
            </a: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Prominent motivating factors such as </a:t>
            </a:r>
            <a:r>
              <a:rPr lang="en-US" sz="3600" b="1" dirty="0"/>
              <a:t>“Revitalization” </a:t>
            </a:r>
            <a:r>
              <a:rPr lang="en-US" sz="3600" dirty="0"/>
              <a:t>appear to influence behavior: </a:t>
            </a:r>
          </a:p>
          <a:p>
            <a:pPr marL="914400" lvl="1" indent="-18288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“It makes me feel good”</a:t>
            </a:r>
          </a:p>
          <a:p>
            <a:pPr marL="914400" lvl="1" indent="-18288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“I find exercise invigorating”</a:t>
            </a:r>
          </a:p>
          <a:p>
            <a:pPr marL="914400" lvl="1" indent="-18288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>
              <a:latin typeface="Montserrat" panose="00000500000000000000" pitchFamily="2" charset="0"/>
            </a:endParaRPr>
          </a:p>
          <a:p>
            <a:pPr marL="45720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Non-compliant participants need to leverage social components of device…to foster </a:t>
            </a:r>
            <a:r>
              <a:rPr lang="en-US" sz="3600" b="1" i="1" dirty="0"/>
              <a:t>“Affiliation”</a:t>
            </a:r>
          </a:p>
          <a:p>
            <a:pPr marL="457200" indent="-18288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Development of a predictive model to identify “Non-Compliant” individuals if wearables are leveraged</a:t>
            </a:r>
          </a:p>
          <a:p>
            <a:pPr marL="91440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Use of wearables for reduced health insurance rates</a:t>
            </a:r>
          </a:p>
          <a:p>
            <a:pPr marL="91440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Montserrat" panose="00000500000000000000" pitchFamily="2" charset="0"/>
              </a:rPr>
              <a:t>Employers would need to be aware if members were predisposed to non-compliance</a:t>
            </a:r>
          </a:p>
          <a:p>
            <a:pPr marL="914400" lvl="1" indent="-18288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25962DF-62B5-CDE8-E819-A750D873F588}"/>
              </a:ext>
            </a:extLst>
          </p:cNvPr>
          <p:cNvSpPr txBox="1">
            <a:spLocks/>
          </p:cNvSpPr>
          <p:nvPr/>
        </p:nvSpPr>
        <p:spPr>
          <a:xfrm>
            <a:off x="33355547" y="20858941"/>
            <a:ext cx="10924674" cy="36233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The interdisciplinary research team included faculty members from multiple departments and institutions in: </a:t>
            </a:r>
          </a:p>
          <a:p>
            <a:pPr marL="685800" indent="-685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Decision Sciences</a:t>
            </a:r>
          </a:p>
          <a:p>
            <a:pPr marL="685800" indent="-685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Health Information Management</a:t>
            </a:r>
          </a:p>
          <a:p>
            <a:pPr marL="685800" indent="-6858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Information Systems and Analytics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8F413E-0CDA-6DA4-51AA-4937CEE80296}"/>
              </a:ext>
            </a:extLst>
          </p:cNvPr>
          <p:cNvSpPr/>
          <p:nvPr/>
        </p:nvSpPr>
        <p:spPr>
          <a:xfrm>
            <a:off x="33006631" y="25854715"/>
            <a:ext cx="1084157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effectLst/>
                <a:latin typeface="Montserrat" panose="00000500000000000000" pitchFamily="2" charset="0"/>
                <a:cs typeface="Times New Roman" panose="02020603050405020304" pitchFamily="18" charset="0"/>
              </a:rPr>
              <a:t>Deranek, K., Hewitt, B., Gudi, A., &amp; McLeod, A. (2021). The impact of exercise motives on adolescents’ sustained use of wearable technology. </a:t>
            </a:r>
            <a:r>
              <a:rPr lang="en-US" sz="2400" b="0" i="1" dirty="0">
                <a:effectLst/>
                <a:latin typeface="Montserrat" panose="00000500000000000000" pitchFamily="2" charset="0"/>
                <a:cs typeface="Times New Roman" panose="02020603050405020304" pitchFamily="18" charset="0"/>
              </a:rPr>
              <a:t>Behaviour &amp; Information Technology</a:t>
            </a:r>
            <a:r>
              <a:rPr lang="en-US" sz="2400" b="0" i="0" dirty="0">
                <a:effectLst/>
                <a:latin typeface="Montserrat" panose="00000500000000000000" pitchFamily="2" charset="0"/>
                <a:cs typeface="Times New Roman" panose="02020603050405020304" pitchFamily="18" charset="0"/>
              </a:rPr>
              <a:t>, </a:t>
            </a:r>
            <a:r>
              <a:rPr lang="en-US" sz="2400" b="0" i="1" dirty="0">
                <a:effectLst/>
                <a:latin typeface="Montserrat" panose="00000500000000000000" pitchFamily="2" charset="0"/>
                <a:cs typeface="Times New Roman" panose="02020603050405020304" pitchFamily="18" charset="0"/>
              </a:rPr>
              <a:t>40</a:t>
            </a:r>
            <a:r>
              <a:rPr lang="en-US" sz="2400" b="0" i="0" dirty="0">
                <a:effectLst/>
                <a:latin typeface="Montserrat" panose="00000500000000000000" pitchFamily="2" charset="0"/>
                <a:cs typeface="Times New Roman" panose="02020603050405020304" pitchFamily="18" charset="0"/>
              </a:rPr>
              <a:t>(7), 691-705.</a:t>
            </a:r>
          </a:p>
          <a:p>
            <a:pPr marL="457200" marR="0" indent="-45720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Ingledew, D.K., Markland, D., &amp; Medley, A.R. (1998). Exercise motives and stages of change. </a:t>
            </a:r>
            <a:r>
              <a:rPr lang="en-US" sz="2400" i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Journal of Health Psychology</a:t>
            </a:r>
            <a:r>
              <a:rPr lang="en-US" sz="24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(4), 477-489. </a:t>
            </a:r>
            <a:endParaRPr lang="en-US" sz="24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Markland, D. &amp; Ingledew, D. K. (1997). The measurement of exercise motives: Factorial validity and invariance across gender of a revised Exercise Motivations Inventory. </a:t>
            </a:r>
            <a:r>
              <a:rPr lang="en-US" sz="24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British Journal of Health Psychology,</a:t>
            </a:r>
            <a:r>
              <a:rPr lang="en-US" sz="24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361-376.</a:t>
            </a:r>
            <a:endParaRPr lang="en-US" sz="24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Markland, D. Ingledew, D. K, Hardy, L. &amp; Grant, L. (1992). A comparison of the exercise motivations of participants in aerobics and weight watcher exercisers. </a:t>
            </a:r>
            <a:r>
              <a:rPr lang="en-US" sz="2400" i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Journal of Sports Sciences,</a:t>
            </a:r>
            <a:r>
              <a:rPr lang="en-US" sz="24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10, 609-610.</a:t>
            </a:r>
            <a:endParaRPr lang="en-US" sz="28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C544D1-BF0E-14D1-DE5E-CDE5BE42F43F}"/>
              </a:ext>
            </a:extLst>
          </p:cNvPr>
          <p:cNvSpPr txBox="1">
            <a:spLocks/>
          </p:cNvSpPr>
          <p:nvPr/>
        </p:nvSpPr>
        <p:spPr>
          <a:xfrm>
            <a:off x="0" y="13854585"/>
            <a:ext cx="10924674" cy="1203159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txBody>
          <a:bodyPr anchor="ctr">
            <a:normAutofit/>
          </a:bodyPr>
          <a:lstStyle>
            <a:lvl1pPr marL="0" indent="0" algn="ctr" defTabSz="4389120" rtl="0" eaLnBrk="1" latinLnBrk="0" hangingPunct="1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21945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9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64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indent="0" algn="l" defTabSz="438912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7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Research Question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D3930-2DC8-7705-899E-1E7773D1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4" y="24387222"/>
            <a:ext cx="10761780" cy="1419957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00EB59C-1A36-2C3D-13DE-00D9276DF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56392"/>
              </p:ext>
            </p:extLst>
          </p:nvPr>
        </p:nvGraphicFramePr>
        <p:xfrm>
          <a:off x="21145499" y="8343939"/>
          <a:ext cx="10259769" cy="735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174958" imgH="3004457" progId="Visio.Drawing.15">
                  <p:embed/>
                </p:oleObj>
              </mc:Choice>
              <mc:Fallback>
                <p:oleObj r:id="rId3" imgW="4174958" imgH="3004457" progId="Visio.Drawing.15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00EB59C-1A36-2C3D-13DE-00D9276DF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499" y="8343939"/>
                        <a:ext cx="10259769" cy="7352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A096FF1-C830-010C-DFF6-E5F40FBB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52426"/>
              </p:ext>
            </p:extLst>
          </p:nvPr>
        </p:nvGraphicFramePr>
        <p:xfrm>
          <a:off x="12449957" y="24996822"/>
          <a:ext cx="9639299" cy="6581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2135">
                  <a:extLst>
                    <a:ext uri="{9D8B030D-6E8A-4147-A177-3AD203B41FA5}">
                      <a16:colId xmlns:a16="http://schemas.microsoft.com/office/drawing/2014/main" val="458275656"/>
                    </a:ext>
                  </a:extLst>
                </a:gridCol>
                <a:gridCol w="1460984">
                  <a:extLst>
                    <a:ext uri="{9D8B030D-6E8A-4147-A177-3AD203B41FA5}">
                      <a16:colId xmlns:a16="http://schemas.microsoft.com/office/drawing/2014/main" val="1603324947"/>
                    </a:ext>
                  </a:extLst>
                </a:gridCol>
                <a:gridCol w="1646180">
                  <a:extLst>
                    <a:ext uri="{9D8B030D-6E8A-4147-A177-3AD203B41FA5}">
                      <a16:colId xmlns:a16="http://schemas.microsoft.com/office/drawing/2014/main" val="3869638904"/>
                    </a:ext>
                  </a:extLst>
                </a:gridCol>
              </a:tblGrid>
              <a:tr h="4723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4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p-Values (Comp30)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p-Values (Noncomp30)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 anchor="b"/>
                </a:tc>
                <a:extLst>
                  <a:ext uri="{0D108BD9-81ED-4DB2-BD59-A6C34878D82A}">
                    <a16:rowId xmlns:a16="http://schemas.microsoft.com/office/drawing/2014/main" val="3758186459"/>
                  </a:ext>
                </a:extLst>
              </a:tr>
              <a:tr h="928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Affiliation -&gt; Compliance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0.011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0.708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305507"/>
                  </a:ext>
                </a:extLst>
              </a:tr>
              <a:tr h="928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Revitalization -&gt; Compliance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0.012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0.61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000855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C2BA42E9-C640-8CBB-91CD-222DDA543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0633" y="13952373"/>
            <a:ext cx="4549273" cy="5793886"/>
          </a:xfrm>
          <a:prstGeom prst="rect">
            <a:avLst/>
          </a:prstGeom>
        </p:spPr>
      </p:pic>
      <p:pic>
        <p:nvPicPr>
          <p:cNvPr id="29" name="Picture 28" descr="Friends celebrating on a bench">
            <a:extLst>
              <a:ext uri="{FF2B5EF4-FFF2-40B4-BE49-F238E27FC236}">
                <a16:creationId xmlns:a16="http://schemas.microsoft.com/office/drawing/2014/main" id="{6B32609F-8819-C7FA-5916-3FBCAD92C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921" y="24387222"/>
            <a:ext cx="5486401" cy="3657600"/>
          </a:xfrm>
          <a:prstGeom prst="rect">
            <a:avLst/>
          </a:prstGeom>
        </p:spPr>
      </p:pic>
      <p:pic>
        <p:nvPicPr>
          <p:cNvPr id="31" name="Picture 30" descr="Hiker with arms in air">
            <a:extLst>
              <a:ext uri="{FF2B5EF4-FFF2-40B4-BE49-F238E27FC236}">
                <a16:creationId xmlns:a16="http://schemas.microsoft.com/office/drawing/2014/main" id="{A587CD45-06F3-8338-6DA3-D60A2719F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160" y="27984674"/>
            <a:ext cx="5610220" cy="3657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6035B8-2FAC-FD58-4337-20A48C7760CA}"/>
              </a:ext>
            </a:extLst>
          </p:cNvPr>
          <p:cNvSpPr/>
          <p:nvPr/>
        </p:nvSpPr>
        <p:spPr>
          <a:xfrm>
            <a:off x="30914579" y="31967426"/>
            <a:ext cx="1084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effectLst/>
                <a:latin typeface="Montserrat" panose="00000500000000000000" pitchFamily="2" charset="0"/>
                <a:cs typeface="Times New Roman" panose="02020603050405020304" pitchFamily="18" charset="0"/>
              </a:rPr>
              <a:t>Research funded under NSU Quality of Life Grant: 2016-2017</a:t>
            </a:r>
            <a:endParaRPr lang="en-US" sz="28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</TotalTime>
  <Words>668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</vt:lpstr>
      <vt:lpstr>Wingdings</vt:lpstr>
      <vt:lpstr>Office Theme</vt:lpstr>
      <vt:lpstr>Visio.Drawing.15</vt:lpstr>
      <vt:lpstr>The Impact of Exercise Motives on Adolescents’ Sustained Use of Wearable Technology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Merritt</dc:creator>
  <cp:lastModifiedBy>Kimberly Deranek</cp:lastModifiedBy>
  <cp:revision>2</cp:revision>
  <dcterms:created xsi:type="dcterms:W3CDTF">2022-11-29T16:12:56Z</dcterms:created>
  <dcterms:modified xsi:type="dcterms:W3CDTF">2023-04-06T18:07:28Z</dcterms:modified>
</cp:coreProperties>
</file>