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92" r:id="rId3"/>
    <p:sldId id="258" r:id="rId4"/>
    <p:sldId id="283" r:id="rId5"/>
    <p:sldId id="260" r:id="rId6"/>
    <p:sldId id="261" r:id="rId7"/>
    <p:sldId id="263" r:id="rId8"/>
    <p:sldId id="273" r:id="rId9"/>
    <p:sldId id="271" r:id="rId10"/>
    <p:sldId id="272" r:id="rId11"/>
    <p:sldId id="274" r:id="rId12"/>
    <p:sldId id="275" r:id="rId13"/>
    <p:sldId id="286" r:id="rId14"/>
    <p:sldId id="270" r:id="rId15"/>
    <p:sldId id="269" r:id="rId16"/>
    <p:sldId id="276" r:id="rId17"/>
    <p:sldId id="284" r:id="rId18"/>
    <p:sldId id="278" r:id="rId19"/>
    <p:sldId id="291" r:id="rId20"/>
    <p:sldId id="290" r:id="rId21"/>
    <p:sldId id="287" r:id="rId22"/>
    <p:sldId id="281" r:id="rId23"/>
    <p:sldId id="280" r:id="rId24"/>
    <p:sldId id="282" r:id="rId25"/>
    <p:sldId id="28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clrMru>
    <a:srgbClr val="800000"/>
    <a:srgbClr val="76840B"/>
    <a:srgbClr val="1F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75649" autoAdjust="0"/>
  </p:normalViewPr>
  <p:slideViewPr>
    <p:cSldViewPr snapToGrid="0" snapToObjects="1">
      <p:cViewPr varScale="1">
        <p:scale>
          <a:sx n="77" d="100"/>
          <a:sy n="77" d="100"/>
        </p:scale>
        <p:origin x="-24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C4803-A230-FF48-A57A-6A08DD8CE49A}" type="doc">
      <dgm:prSet loTypeId="urn:microsoft.com/office/officeart/2005/8/layout/chevron2" loCatId="" qsTypeId="urn:microsoft.com/office/officeart/2005/8/quickstyle/simple4" qsCatId="simple" csTypeId="urn:microsoft.com/office/officeart/2005/8/colors/colorful2" csCatId="colorful" phldr="1"/>
      <dgm:spPr/>
      <dgm:t>
        <a:bodyPr/>
        <a:lstStyle/>
        <a:p>
          <a:endParaRPr lang="en-US"/>
        </a:p>
      </dgm:t>
    </dgm:pt>
    <dgm:pt modelId="{AAB7D50A-370E-DF4A-B4D7-E44F1A895C98}">
      <dgm:prSet phldrT="[Text]"/>
      <dgm:spPr/>
      <dgm:t>
        <a:bodyPr/>
        <a:lstStyle/>
        <a:p>
          <a:r>
            <a:rPr lang="en-US" b="1" dirty="0" smtClean="0"/>
            <a:t>Consult</a:t>
          </a:r>
          <a:endParaRPr lang="en-US" b="1" dirty="0"/>
        </a:p>
      </dgm:t>
    </dgm:pt>
    <dgm:pt modelId="{9CC78900-1A75-234F-B5E2-54EA245A35C7}" type="parTrans" cxnId="{2694A342-B5A6-8B43-9FD6-62F33CBB02C5}">
      <dgm:prSet/>
      <dgm:spPr/>
      <dgm:t>
        <a:bodyPr/>
        <a:lstStyle/>
        <a:p>
          <a:endParaRPr lang="en-US"/>
        </a:p>
      </dgm:t>
    </dgm:pt>
    <dgm:pt modelId="{9380B8D8-CBDF-6D47-9B8D-B09C8C49D0C2}" type="sibTrans" cxnId="{2694A342-B5A6-8B43-9FD6-62F33CBB02C5}">
      <dgm:prSet/>
      <dgm:spPr/>
      <dgm:t>
        <a:bodyPr/>
        <a:lstStyle/>
        <a:p>
          <a:endParaRPr lang="en-US"/>
        </a:p>
      </dgm:t>
    </dgm:pt>
    <dgm:pt modelId="{437AD9D8-C8A7-8D41-B35E-02CABC70C7C0}">
      <dgm:prSet phldrT="[Text]" custT="1"/>
      <dgm:spPr/>
      <dgm:t>
        <a:bodyPr/>
        <a:lstStyle/>
        <a:p>
          <a:r>
            <a:rPr lang="en-US" sz="1800" dirty="0" smtClean="0"/>
            <a:t>Champions work with faculty to design or re-design their course</a:t>
          </a:r>
          <a:endParaRPr lang="en-US" sz="1800" dirty="0"/>
        </a:p>
      </dgm:t>
    </dgm:pt>
    <dgm:pt modelId="{56470868-324C-C246-A05F-B4286FE3998B}" type="parTrans" cxnId="{5659903D-5C13-B949-8A16-42E10411714F}">
      <dgm:prSet/>
      <dgm:spPr/>
      <dgm:t>
        <a:bodyPr/>
        <a:lstStyle/>
        <a:p>
          <a:endParaRPr lang="en-US"/>
        </a:p>
      </dgm:t>
    </dgm:pt>
    <dgm:pt modelId="{141EA1AE-5DF1-1A41-A272-530F1B618A8B}" type="sibTrans" cxnId="{5659903D-5C13-B949-8A16-42E10411714F}">
      <dgm:prSet/>
      <dgm:spPr/>
      <dgm:t>
        <a:bodyPr/>
        <a:lstStyle/>
        <a:p>
          <a:endParaRPr lang="en-US"/>
        </a:p>
      </dgm:t>
    </dgm:pt>
    <dgm:pt modelId="{E0763C28-376F-F349-A6A1-8211C5CCC176}">
      <dgm:prSet phldrT="[Text]" custT="1"/>
      <dgm:spPr/>
      <dgm:t>
        <a:bodyPr/>
        <a:lstStyle/>
        <a:p>
          <a:r>
            <a:rPr lang="en-US" sz="1800" dirty="0" smtClean="0"/>
            <a:t>NSEE principles are used to guide the discussion and design</a:t>
          </a:r>
          <a:endParaRPr lang="en-US" sz="1800" dirty="0"/>
        </a:p>
      </dgm:t>
    </dgm:pt>
    <dgm:pt modelId="{EB04C002-B8A8-8E40-A81F-3B9E44C07081}" type="parTrans" cxnId="{6CA92BCF-33D1-7149-8DCA-023863FB5ED9}">
      <dgm:prSet/>
      <dgm:spPr/>
      <dgm:t>
        <a:bodyPr/>
        <a:lstStyle/>
        <a:p>
          <a:endParaRPr lang="en-US"/>
        </a:p>
      </dgm:t>
    </dgm:pt>
    <dgm:pt modelId="{3F9F4B7B-70D0-0547-94C3-DFB0967C0777}" type="sibTrans" cxnId="{6CA92BCF-33D1-7149-8DCA-023863FB5ED9}">
      <dgm:prSet/>
      <dgm:spPr/>
      <dgm:t>
        <a:bodyPr/>
        <a:lstStyle/>
        <a:p>
          <a:endParaRPr lang="en-US"/>
        </a:p>
      </dgm:t>
    </dgm:pt>
    <dgm:pt modelId="{BBEA2DF2-D61C-6D4E-A4C2-F511CD856B6C}">
      <dgm:prSet phldrT="[Text]"/>
      <dgm:spPr/>
      <dgm:t>
        <a:bodyPr/>
        <a:lstStyle/>
        <a:p>
          <a:r>
            <a:rPr lang="en-US" b="1" dirty="0" smtClean="0"/>
            <a:t>Review</a:t>
          </a:r>
          <a:endParaRPr lang="en-US" b="1" dirty="0"/>
        </a:p>
      </dgm:t>
    </dgm:pt>
    <dgm:pt modelId="{1DA025FE-B298-8A4F-9A97-562E6B339054}" type="parTrans" cxnId="{2375B814-8353-1B4E-A1FF-DB8177941D6C}">
      <dgm:prSet/>
      <dgm:spPr/>
      <dgm:t>
        <a:bodyPr/>
        <a:lstStyle/>
        <a:p>
          <a:endParaRPr lang="en-US"/>
        </a:p>
      </dgm:t>
    </dgm:pt>
    <dgm:pt modelId="{5F3550B2-9407-FC4B-B471-921D6B828D7C}" type="sibTrans" cxnId="{2375B814-8353-1B4E-A1FF-DB8177941D6C}">
      <dgm:prSet/>
      <dgm:spPr/>
      <dgm:t>
        <a:bodyPr/>
        <a:lstStyle/>
        <a:p>
          <a:endParaRPr lang="en-US"/>
        </a:p>
      </dgm:t>
    </dgm:pt>
    <dgm:pt modelId="{EDC3935D-AABA-1542-986C-B8B4B0C5DBFB}">
      <dgm:prSet custT="1"/>
      <dgm:spPr/>
      <dgm:t>
        <a:bodyPr/>
        <a:lstStyle/>
        <a:p>
          <a:r>
            <a:rPr lang="en-US" sz="1800" dirty="0" smtClean="0"/>
            <a:t>Three reviewers use a rubric to rate each criterion. Course is either recommended for approval or revisions are recommended </a:t>
          </a:r>
          <a:endParaRPr lang="en-US" sz="1800" dirty="0"/>
        </a:p>
      </dgm:t>
    </dgm:pt>
    <dgm:pt modelId="{A1F54E3F-E7B5-3043-BBA5-E9B44020EEC0}" type="parTrans" cxnId="{82CD79ED-C3FE-A140-9918-1DCCD0DD29B4}">
      <dgm:prSet/>
      <dgm:spPr/>
      <dgm:t>
        <a:bodyPr/>
        <a:lstStyle/>
        <a:p>
          <a:endParaRPr lang="en-US"/>
        </a:p>
      </dgm:t>
    </dgm:pt>
    <dgm:pt modelId="{189D07C6-E4DB-364C-A1A8-117766212E4C}" type="sibTrans" cxnId="{82CD79ED-C3FE-A140-9918-1DCCD0DD29B4}">
      <dgm:prSet/>
      <dgm:spPr/>
      <dgm:t>
        <a:bodyPr/>
        <a:lstStyle/>
        <a:p>
          <a:endParaRPr lang="en-US"/>
        </a:p>
      </dgm:t>
    </dgm:pt>
    <dgm:pt modelId="{C69E278C-E853-2B4F-9DBE-8D977447EE99}">
      <dgm:prSet phldrT="[Text]"/>
      <dgm:spPr/>
      <dgm:t>
        <a:bodyPr/>
        <a:lstStyle/>
        <a:p>
          <a:r>
            <a:rPr lang="en-US" b="1" dirty="0" smtClean="0"/>
            <a:t>Evaluate</a:t>
          </a:r>
          <a:endParaRPr lang="en-US" b="1" dirty="0"/>
        </a:p>
      </dgm:t>
    </dgm:pt>
    <dgm:pt modelId="{A9EF726A-957D-3A4B-815F-0E7EE6649369}" type="parTrans" cxnId="{AB678C32-879D-8F43-BD07-DE603770300E}">
      <dgm:prSet/>
      <dgm:spPr/>
      <dgm:t>
        <a:bodyPr/>
        <a:lstStyle/>
        <a:p>
          <a:endParaRPr lang="en-US"/>
        </a:p>
      </dgm:t>
    </dgm:pt>
    <dgm:pt modelId="{10835080-3E0E-EA47-A919-4F6CDB72C32A}" type="sibTrans" cxnId="{AB678C32-879D-8F43-BD07-DE603770300E}">
      <dgm:prSet/>
      <dgm:spPr/>
      <dgm:t>
        <a:bodyPr/>
        <a:lstStyle/>
        <a:p>
          <a:endParaRPr lang="en-US"/>
        </a:p>
      </dgm:t>
    </dgm:pt>
    <dgm:pt modelId="{74B4BF54-1877-4E48-A215-6530A9C70D9A}">
      <dgm:prSet phldrT="[Text]" custT="1"/>
      <dgm:spPr/>
      <dgm:t>
        <a:bodyPr/>
        <a:lstStyle/>
        <a:p>
          <a:r>
            <a:rPr lang="en-US" sz="1800" dirty="0" smtClean="0"/>
            <a:t>In development </a:t>
          </a:r>
          <a:r>
            <a:rPr lang="mr-IN" sz="1800" dirty="0" smtClean="0"/>
            <a:t>–</a:t>
          </a:r>
          <a:r>
            <a:rPr lang="en-US" sz="1800" dirty="0" smtClean="0"/>
            <a:t> Need to create a process for formative evaluation of the course to identify what work, what didn’t work, and how to improve</a:t>
          </a:r>
          <a:endParaRPr lang="en-US" sz="1800" dirty="0"/>
        </a:p>
      </dgm:t>
    </dgm:pt>
    <dgm:pt modelId="{B8ECA78C-E85A-594D-A3FE-DC660AA70BBA}" type="parTrans" cxnId="{7F17498A-6CEA-0F42-B494-2D0EF69422BA}">
      <dgm:prSet/>
      <dgm:spPr/>
      <dgm:t>
        <a:bodyPr/>
        <a:lstStyle/>
        <a:p>
          <a:endParaRPr lang="en-US"/>
        </a:p>
      </dgm:t>
    </dgm:pt>
    <dgm:pt modelId="{71147EC5-2210-B049-AE47-1370FD10CF45}" type="sibTrans" cxnId="{7F17498A-6CEA-0F42-B494-2D0EF69422BA}">
      <dgm:prSet/>
      <dgm:spPr/>
      <dgm:t>
        <a:bodyPr/>
        <a:lstStyle/>
        <a:p>
          <a:endParaRPr lang="en-US"/>
        </a:p>
      </dgm:t>
    </dgm:pt>
    <dgm:pt modelId="{1E17ECE4-A58A-FD4B-B9E6-201B486BD7BD}">
      <dgm:prSet phldrT="[Text]" custT="1"/>
      <dgm:spPr/>
      <dgm:t>
        <a:bodyPr/>
        <a:lstStyle/>
        <a:p>
          <a:r>
            <a:rPr lang="en-US" sz="1800" dirty="0" smtClean="0"/>
            <a:t>Qualification form, syllabus, and supporting documents are submitted to the </a:t>
          </a:r>
          <a:r>
            <a:rPr lang="en-US" sz="1800" dirty="0" err="1" smtClean="0"/>
            <a:t>ExEL</a:t>
          </a:r>
          <a:r>
            <a:rPr lang="en-US" sz="1800" dirty="0" smtClean="0"/>
            <a:t> advisory council (faculty and staff)</a:t>
          </a:r>
          <a:endParaRPr lang="en-US" sz="1800" dirty="0"/>
        </a:p>
      </dgm:t>
    </dgm:pt>
    <dgm:pt modelId="{EC4241E1-5326-E841-8C4D-F9668B424209}" type="parTrans" cxnId="{DC5392BA-8594-0849-A4E6-C57B1B8C1E79}">
      <dgm:prSet/>
      <dgm:spPr/>
      <dgm:t>
        <a:bodyPr/>
        <a:lstStyle/>
        <a:p>
          <a:endParaRPr lang="en-US"/>
        </a:p>
      </dgm:t>
    </dgm:pt>
    <dgm:pt modelId="{D74B7BD3-3AD9-0949-82D6-46F1C1842B33}" type="sibTrans" cxnId="{DC5392BA-8594-0849-A4E6-C57B1B8C1E79}">
      <dgm:prSet/>
      <dgm:spPr/>
      <dgm:t>
        <a:bodyPr/>
        <a:lstStyle/>
        <a:p>
          <a:endParaRPr lang="en-US"/>
        </a:p>
      </dgm:t>
    </dgm:pt>
    <dgm:pt modelId="{138656CF-3B35-2D4A-8514-59E1F28BEB6B}">
      <dgm:prSet custT="1"/>
      <dgm:spPr/>
      <dgm:t>
        <a:bodyPr/>
        <a:lstStyle/>
        <a:p>
          <a:r>
            <a:rPr lang="en-US" sz="1800" dirty="0" smtClean="0"/>
            <a:t>Once approved by the </a:t>
          </a:r>
          <a:r>
            <a:rPr lang="en-US" sz="1800" dirty="0" err="1" smtClean="0"/>
            <a:t>ExEL</a:t>
          </a:r>
          <a:r>
            <a:rPr lang="en-US" sz="1800" dirty="0" smtClean="0"/>
            <a:t> council, it is sent to the provost for sign-off</a:t>
          </a:r>
          <a:endParaRPr lang="en-US" sz="1800" dirty="0"/>
        </a:p>
      </dgm:t>
    </dgm:pt>
    <dgm:pt modelId="{7356507E-2C68-364C-95B8-8F8F7A85B1D1}" type="parTrans" cxnId="{E6CDC873-359C-254D-9184-DC456526219D}">
      <dgm:prSet/>
      <dgm:spPr/>
      <dgm:t>
        <a:bodyPr/>
        <a:lstStyle/>
        <a:p>
          <a:endParaRPr lang="en-US"/>
        </a:p>
      </dgm:t>
    </dgm:pt>
    <dgm:pt modelId="{2FC48829-301D-D444-8434-E5E9CF7EEB7A}" type="sibTrans" cxnId="{E6CDC873-359C-254D-9184-DC456526219D}">
      <dgm:prSet/>
      <dgm:spPr/>
      <dgm:t>
        <a:bodyPr/>
        <a:lstStyle/>
        <a:p>
          <a:endParaRPr lang="en-US"/>
        </a:p>
      </dgm:t>
    </dgm:pt>
    <dgm:pt modelId="{FF8E7FEF-8D66-2D48-B674-9E3405707275}">
      <dgm:prSet custT="1"/>
      <dgm:spPr/>
      <dgm:t>
        <a:bodyPr/>
        <a:lstStyle/>
        <a:p>
          <a:r>
            <a:rPr lang="en-US" sz="1800" dirty="0" smtClean="0"/>
            <a:t>Course is entered into system with </a:t>
          </a:r>
          <a:r>
            <a:rPr lang="en-US" sz="1800" dirty="0" err="1" smtClean="0"/>
            <a:t>ExEL</a:t>
          </a:r>
          <a:r>
            <a:rPr lang="en-US" sz="1800" dirty="0" smtClean="0"/>
            <a:t> designation and is implemented.</a:t>
          </a:r>
          <a:endParaRPr lang="en-US" sz="1800" dirty="0"/>
        </a:p>
      </dgm:t>
    </dgm:pt>
    <dgm:pt modelId="{D1A40F75-DE67-5342-8B03-3300AFBCF411}" type="parTrans" cxnId="{7C8233BF-4BE5-0441-95C7-504D766B25BF}">
      <dgm:prSet/>
      <dgm:spPr/>
      <dgm:t>
        <a:bodyPr/>
        <a:lstStyle/>
        <a:p>
          <a:endParaRPr lang="en-US"/>
        </a:p>
      </dgm:t>
    </dgm:pt>
    <dgm:pt modelId="{9D353AA3-AE7D-4248-868D-D16761255E67}" type="sibTrans" cxnId="{7C8233BF-4BE5-0441-95C7-504D766B25BF}">
      <dgm:prSet/>
      <dgm:spPr/>
      <dgm:t>
        <a:bodyPr/>
        <a:lstStyle/>
        <a:p>
          <a:endParaRPr lang="en-US"/>
        </a:p>
      </dgm:t>
    </dgm:pt>
    <dgm:pt modelId="{A926AF50-E379-3841-88E3-AE07C04CEDE2}" type="pres">
      <dgm:prSet presAssocID="{46FC4803-A230-FF48-A57A-6A08DD8CE49A}" presName="linearFlow" presStyleCnt="0">
        <dgm:presLayoutVars>
          <dgm:dir/>
          <dgm:animLvl val="lvl"/>
          <dgm:resizeHandles val="exact"/>
        </dgm:presLayoutVars>
      </dgm:prSet>
      <dgm:spPr/>
      <dgm:t>
        <a:bodyPr/>
        <a:lstStyle/>
        <a:p>
          <a:endParaRPr lang="en-US"/>
        </a:p>
      </dgm:t>
    </dgm:pt>
    <dgm:pt modelId="{EA7FC4CC-416C-8F4B-B512-34C23F66ABC9}" type="pres">
      <dgm:prSet presAssocID="{AAB7D50A-370E-DF4A-B4D7-E44F1A895C98}" presName="composite" presStyleCnt="0"/>
      <dgm:spPr/>
    </dgm:pt>
    <dgm:pt modelId="{3219E621-273F-9D40-AAF9-6EA739F3DC15}" type="pres">
      <dgm:prSet presAssocID="{AAB7D50A-370E-DF4A-B4D7-E44F1A895C98}" presName="parentText" presStyleLbl="alignNode1" presStyleIdx="0" presStyleCnt="3">
        <dgm:presLayoutVars>
          <dgm:chMax val="1"/>
          <dgm:bulletEnabled val="1"/>
        </dgm:presLayoutVars>
      </dgm:prSet>
      <dgm:spPr/>
      <dgm:t>
        <a:bodyPr/>
        <a:lstStyle/>
        <a:p>
          <a:endParaRPr lang="en-US"/>
        </a:p>
      </dgm:t>
    </dgm:pt>
    <dgm:pt modelId="{71994AA9-A8EC-DA49-86D4-3359EFD3B145}" type="pres">
      <dgm:prSet presAssocID="{AAB7D50A-370E-DF4A-B4D7-E44F1A895C98}" presName="descendantText" presStyleLbl="alignAcc1" presStyleIdx="0" presStyleCnt="3" custLinFactNeighborX="0" custLinFactNeighborY="20394">
        <dgm:presLayoutVars>
          <dgm:bulletEnabled val="1"/>
        </dgm:presLayoutVars>
      </dgm:prSet>
      <dgm:spPr/>
      <dgm:t>
        <a:bodyPr/>
        <a:lstStyle/>
        <a:p>
          <a:endParaRPr lang="en-US"/>
        </a:p>
      </dgm:t>
    </dgm:pt>
    <dgm:pt modelId="{7735C571-60C8-6E4D-A0FB-E0C00A50119C}" type="pres">
      <dgm:prSet presAssocID="{9380B8D8-CBDF-6D47-9B8D-B09C8C49D0C2}" presName="sp" presStyleCnt="0"/>
      <dgm:spPr/>
    </dgm:pt>
    <dgm:pt modelId="{47239330-A5DF-2C45-9D90-C4C0EAAFA086}" type="pres">
      <dgm:prSet presAssocID="{BBEA2DF2-D61C-6D4E-A4C2-F511CD856B6C}" presName="composite" presStyleCnt="0"/>
      <dgm:spPr/>
    </dgm:pt>
    <dgm:pt modelId="{517CFDCE-764D-E34C-A0AD-79E1C42E9746}" type="pres">
      <dgm:prSet presAssocID="{BBEA2DF2-D61C-6D4E-A4C2-F511CD856B6C}" presName="parentText" presStyleLbl="alignNode1" presStyleIdx="1" presStyleCnt="3">
        <dgm:presLayoutVars>
          <dgm:chMax val="1"/>
          <dgm:bulletEnabled val="1"/>
        </dgm:presLayoutVars>
      </dgm:prSet>
      <dgm:spPr/>
      <dgm:t>
        <a:bodyPr/>
        <a:lstStyle/>
        <a:p>
          <a:endParaRPr lang="en-US"/>
        </a:p>
      </dgm:t>
    </dgm:pt>
    <dgm:pt modelId="{30D4997E-BDC9-5C47-9766-FCCDD7F4FF95}" type="pres">
      <dgm:prSet presAssocID="{BBEA2DF2-D61C-6D4E-A4C2-F511CD856B6C}" presName="descendantText" presStyleLbl="alignAcc1" presStyleIdx="1" presStyleCnt="3" custScaleY="186157">
        <dgm:presLayoutVars>
          <dgm:bulletEnabled val="1"/>
        </dgm:presLayoutVars>
      </dgm:prSet>
      <dgm:spPr/>
      <dgm:t>
        <a:bodyPr/>
        <a:lstStyle/>
        <a:p>
          <a:endParaRPr lang="en-US"/>
        </a:p>
      </dgm:t>
    </dgm:pt>
    <dgm:pt modelId="{3F122FEF-1EE7-4B4D-96C0-D00D7A61E792}" type="pres">
      <dgm:prSet presAssocID="{5F3550B2-9407-FC4B-B471-921D6B828D7C}" presName="sp" presStyleCnt="0"/>
      <dgm:spPr/>
    </dgm:pt>
    <dgm:pt modelId="{10B296A9-3672-0745-8DDD-E0E7E49DDD24}" type="pres">
      <dgm:prSet presAssocID="{C69E278C-E853-2B4F-9DBE-8D977447EE99}" presName="composite" presStyleCnt="0"/>
      <dgm:spPr/>
    </dgm:pt>
    <dgm:pt modelId="{08A4A181-5B71-4545-89B7-FB20E424ADA1}" type="pres">
      <dgm:prSet presAssocID="{C69E278C-E853-2B4F-9DBE-8D977447EE99}" presName="parentText" presStyleLbl="alignNode1" presStyleIdx="2" presStyleCnt="3">
        <dgm:presLayoutVars>
          <dgm:chMax val="1"/>
          <dgm:bulletEnabled val="1"/>
        </dgm:presLayoutVars>
      </dgm:prSet>
      <dgm:spPr/>
      <dgm:t>
        <a:bodyPr/>
        <a:lstStyle/>
        <a:p>
          <a:endParaRPr lang="en-US"/>
        </a:p>
      </dgm:t>
    </dgm:pt>
    <dgm:pt modelId="{4F99CF0D-CB9B-574C-994D-8963D8474185}" type="pres">
      <dgm:prSet presAssocID="{C69E278C-E853-2B4F-9DBE-8D977447EE99}" presName="descendantText" presStyleLbl="alignAcc1" presStyleIdx="2" presStyleCnt="3" custLinFactNeighborX="0" custLinFactNeighborY="27677">
        <dgm:presLayoutVars>
          <dgm:bulletEnabled val="1"/>
        </dgm:presLayoutVars>
      </dgm:prSet>
      <dgm:spPr/>
      <dgm:t>
        <a:bodyPr/>
        <a:lstStyle/>
        <a:p>
          <a:endParaRPr lang="en-US"/>
        </a:p>
      </dgm:t>
    </dgm:pt>
  </dgm:ptLst>
  <dgm:cxnLst>
    <dgm:cxn modelId="{26BE3E37-F260-4C43-86C2-831EBDF01049}" type="presOf" srcId="{EDC3935D-AABA-1542-986C-B8B4B0C5DBFB}" destId="{30D4997E-BDC9-5C47-9766-FCCDD7F4FF95}" srcOrd="0" destOrd="0" presId="urn:microsoft.com/office/officeart/2005/8/layout/chevron2"/>
    <dgm:cxn modelId="{5659903D-5C13-B949-8A16-42E10411714F}" srcId="{AAB7D50A-370E-DF4A-B4D7-E44F1A895C98}" destId="{437AD9D8-C8A7-8D41-B35E-02CABC70C7C0}" srcOrd="0" destOrd="0" parTransId="{56470868-324C-C246-A05F-B4286FE3998B}" sibTransId="{141EA1AE-5DF1-1A41-A272-530F1B618A8B}"/>
    <dgm:cxn modelId="{47EB5692-831F-5D46-A70D-8EBDC2594977}" type="presOf" srcId="{E0763C28-376F-F349-A6A1-8211C5CCC176}" destId="{71994AA9-A8EC-DA49-86D4-3359EFD3B145}" srcOrd="0" destOrd="1" presId="urn:microsoft.com/office/officeart/2005/8/layout/chevron2"/>
    <dgm:cxn modelId="{F0D49F3B-98CE-114D-873E-A42B645BEE3E}" type="presOf" srcId="{46FC4803-A230-FF48-A57A-6A08DD8CE49A}" destId="{A926AF50-E379-3841-88E3-AE07C04CEDE2}" srcOrd="0" destOrd="0" presId="urn:microsoft.com/office/officeart/2005/8/layout/chevron2"/>
    <dgm:cxn modelId="{7C8233BF-4BE5-0441-95C7-504D766B25BF}" srcId="{BBEA2DF2-D61C-6D4E-A4C2-F511CD856B6C}" destId="{FF8E7FEF-8D66-2D48-B674-9E3405707275}" srcOrd="2" destOrd="0" parTransId="{D1A40F75-DE67-5342-8B03-3300AFBCF411}" sibTransId="{9D353AA3-AE7D-4248-868D-D16761255E67}"/>
    <dgm:cxn modelId="{2DFCDB0A-102A-8746-A1B6-0E5A05C05F03}" type="presOf" srcId="{138656CF-3B35-2D4A-8514-59E1F28BEB6B}" destId="{30D4997E-BDC9-5C47-9766-FCCDD7F4FF95}" srcOrd="0" destOrd="1" presId="urn:microsoft.com/office/officeart/2005/8/layout/chevron2"/>
    <dgm:cxn modelId="{2375B814-8353-1B4E-A1FF-DB8177941D6C}" srcId="{46FC4803-A230-FF48-A57A-6A08DD8CE49A}" destId="{BBEA2DF2-D61C-6D4E-A4C2-F511CD856B6C}" srcOrd="1" destOrd="0" parTransId="{1DA025FE-B298-8A4F-9A97-562E6B339054}" sibTransId="{5F3550B2-9407-FC4B-B471-921D6B828D7C}"/>
    <dgm:cxn modelId="{DC5392BA-8594-0849-A4E6-C57B1B8C1E79}" srcId="{AAB7D50A-370E-DF4A-B4D7-E44F1A895C98}" destId="{1E17ECE4-A58A-FD4B-B9E6-201B486BD7BD}" srcOrd="2" destOrd="0" parTransId="{EC4241E1-5326-E841-8C4D-F9668B424209}" sibTransId="{D74B7BD3-3AD9-0949-82D6-46F1C1842B33}"/>
    <dgm:cxn modelId="{7F17498A-6CEA-0F42-B494-2D0EF69422BA}" srcId="{C69E278C-E853-2B4F-9DBE-8D977447EE99}" destId="{74B4BF54-1877-4E48-A215-6530A9C70D9A}" srcOrd="0" destOrd="0" parTransId="{B8ECA78C-E85A-594D-A3FE-DC660AA70BBA}" sibTransId="{71147EC5-2210-B049-AE47-1370FD10CF45}"/>
    <dgm:cxn modelId="{AF47AB0C-22E0-5E4A-92F4-AAEFE9BCDF6D}" type="presOf" srcId="{BBEA2DF2-D61C-6D4E-A4C2-F511CD856B6C}" destId="{517CFDCE-764D-E34C-A0AD-79E1C42E9746}" srcOrd="0" destOrd="0" presId="urn:microsoft.com/office/officeart/2005/8/layout/chevron2"/>
    <dgm:cxn modelId="{4D2CF3FF-18BA-534F-B244-01F2A2173D1F}" type="presOf" srcId="{C69E278C-E853-2B4F-9DBE-8D977447EE99}" destId="{08A4A181-5B71-4545-89B7-FB20E424ADA1}" srcOrd="0" destOrd="0" presId="urn:microsoft.com/office/officeart/2005/8/layout/chevron2"/>
    <dgm:cxn modelId="{AB678C32-879D-8F43-BD07-DE603770300E}" srcId="{46FC4803-A230-FF48-A57A-6A08DD8CE49A}" destId="{C69E278C-E853-2B4F-9DBE-8D977447EE99}" srcOrd="2" destOrd="0" parTransId="{A9EF726A-957D-3A4B-815F-0E7EE6649369}" sibTransId="{10835080-3E0E-EA47-A919-4F6CDB72C32A}"/>
    <dgm:cxn modelId="{6CA92BCF-33D1-7149-8DCA-023863FB5ED9}" srcId="{AAB7D50A-370E-DF4A-B4D7-E44F1A895C98}" destId="{E0763C28-376F-F349-A6A1-8211C5CCC176}" srcOrd="1" destOrd="0" parTransId="{EB04C002-B8A8-8E40-A81F-3B9E44C07081}" sibTransId="{3F9F4B7B-70D0-0547-94C3-DFB0967C0777}"/>
    <dgm:cxn modelId="{D7C9B992-FEAD-FB42-A5F5-20DD80BEED23}" type="presOf" srcId="{437AD9D8-C8A7-8D41-B35E-02CABC70C7C0}" destId="{71994AA9-A8EC-DA49-86D4-3359EFD3B145}" srcOrd="0" destOrd="0" presId="urn:microsoft.com/office/officeart/2005/8/layout/chevron2"/>
    <dgm:cxn modelId="{6F854E68-8003-A94F-BEDA-4EDCE782B612}" type="presOf" srcId="{AAB7D50A-370E-DF4A-B4D7-E44F1A895C98}" destId="{3219E621-273F-9D40-AAF9-6EA739F3DC15}" srcOrd="0" destOrd="0" presId="urn:microsoft.com/office/officeart/2005/8/layout/chevron2"/>
    <dgm:cxn modelId="{12B5A7FE-388B-4048-92C7-E5754C188C73}" type="presOf" srcId="{1E17ECE4-A58A-FD4B-B9E6-201B486BD7BD}" destId="{71994AA9-A8EC-DA49-86D4-3359EFD3B145}" srcOrd="0" destOrd="2" presId="urn:microsoft.com/office/officeart/2005/8/layout/chevron2"/>
    <dgm:cxn modelId="{2694A342-B5A6-8B43-9FD6-62F33CBB02C5}" srcId="{46FC4803-A230-FF48-A57A-6A08DD8CE49A}" destId="{AAB7D50A-370E-DF4A-B4D7-E44F1A895C98}" srcOrd="0" destOrd="0" parTransId="{9CC78900-1A75-234F-B5E2-54EA245A35C7}" sibTransId="{9380B8D8-CBDF-6D47-9B8D-B09C8C49D0C2}"/>
    <dgm:cxn modelId="{E6CDC873-359C-254D-9184-DC456526219D}" srcId="{BBEA2DF2-D61C-6D4E-A4C2-F511CD856B6C}" destId="{138656CF-3B35-2D4A-8514-59E1F28BEB6B}" srcOrd="1" destOrd="0" parTransId="{7356507E-2C68-364C-95B8-8F8F7A85B1D1}" sibTransId="{2FC48829-301D-D444-8434-E5E9CF7EEB7A}"/>
    <dgm:cxn modelId="{14C166B3-22E2-A34D-BCE4-6C54F1D3721D}" type="presOf" srcId="{74B4BF54-1877-4E48-A215-6530A9C70D9A}" destId="{4F99CF0D-CB9B-574C-994D-8963D8474185}" srcOrd="0" destOrd="0" presId="urn:microsoft.com/office/officeart/2005/8/layout/chevron2"/>
    <dgm:cxn modelId="{82CD79ED-C3FE-A140-9918-1DCCD0DD29B4}" srcId="{BBEA2DF2-D61C-6D4E-A4C2-F511CD856B6C}" destId="{EDC3935D-AABA-1542-986C-B8B4B0C5DBFB}" srcOrd="0" destOrd="0" parTransId="{A1F54E3F-E7B5-3043-BBA5-E9B44020EEC0}" sibTransId="{189D07C6-E4DB-364C-A1A8-117766212E4C}"/>
    <dgm:cxn modelId="{BD143BD5-8780-AF41-885D-187E8A8FA4F3}" type="presOf" srcId="{FF8E7FEF-8D66-2D48-B674-9E3405707275}" destId="{30D4997E-BDC9-5C47-9766-FCCDD7F4FF95}" srcOrd="0" destOrd="2" presId="urn:microsoft.com/office/officeart/2005/8/layout/chevron2"/>
    <dgm:cxn modelId="{E448995F-4170-3A40-9267-8BB04A49D06F}" type="presParOf" srcId="{A926AF50-E379-3841-88E3-AE07C04CEDE2}" destId="{EA7FC4CC-416C-8F4B-B512-34C23F66ABC9}" srcOrd="0" destOrd="0" presId="urn:microsoft.com/office/officeart/2005/8/layout/chevron2"/>
    <dgm:cxn modelId="{6ACB86A7-AEC0-2C40-A6EC-C523AEE374EB}" type="presParOf" srcId="{EA7FC4CC-416C-8F4B-B512-34C23F66ABC9}" destId="{3219E621-273F-9D40-AAF9-6EA739F3DC15}" srcOrd="0" destOrd="0" presId="urn:microsoft.com/office/officeart/2005/8/layout/chevron2"/>
    <dgm:cxn modelId="{B8138440-4D12-734A-8E5B-D9AEA16C5AFB}" type="presParOf" srcId="{EA7FC4CC-416C-8F4B-B512-34C23F66ABC9}" destId="{71994AA9-A8EC-DA49-86D4-3359EFD3B145}" srcOrd="1" destOrd="0" presId="urn:microsoft.com/office/officeart/2005/8/layout/chevron2"/>
    <dgm:cxn modelId="{FB9FE7CC-D8CE-E94A-8BA7-DFC37CE454CD}" type="presParOf" srcId="{A926AF50-E379-3841-88E3-AE07C04CEDE2}" destId="{7735C571-60C8-6E4D-A0FB-E0C00A50119C}" srcOrd="1" destOrd="0" presId="urn:microsoft.com/office/officeart/2005/8/layout/chevron2"/>
    <dgm:cxn modelId="{84E38F28-6349-4D45-A09C-BEF01FE82688}" type="presParOf" srcId="{A926AF50-E379-3841-88E3-AE07C04CEDE2}" destId="{47239330-A5DF-2C45-9D90-C4C0EAAFA086}" srcOrd="2" destOrd="0" presId="urn:microsoft.com/office/officeart/2005/8/layout/chevron2"/>
    <dgm:cxn modelId="{10144C9B-19B2-B141-8DC8-56E61B5A042F}" type="presParOf" srcId="{47239330-A5DF-2C45-9D90-C4C0EAAFA086}" destId="{517CFDCE-764D-E34C-A0AD-79E1C42E9746}" srcOrd="0" destOrd="0" presId="urn:microsoft.com/office/officeart/2005/8/layout/chevron2"/>
    <dgm:cxn modelId="{B929AC29-F914-644C-A648-BEF91BF869B6}" type="presParOf" srcId="{47239330-A5DF-2C45-9D90-C4C0EAAFA086}" destId="{30D4997E-BDC9-5C47-9766-FCCDD7F4FF95}" srcOrd="1" destOrd="0" presId="urn:microsoft.com/office/officeart/2005/8/layout/chevron2"/>
    <dgm:cxn modelId="{C3B20799-D1B5-5B48-98B5-D0DB41EBD905}" type="presParOf" srcId="{A926AF50-E379-3841-88E3-AE07C04CEDE2}" destId="{3F122FEF-1EE7-4B4D-96C0-D00D7A61E792}" srcOrd="3" destOrd="0" presId="urn:microsoft.com/office/officeart/2005/8/layout/chevron2"/>
    <dgm:cxn modelId="{E39F4085-59D5-5840-AD68-A1FC2CB5FD2C}" type="presParOf" srcId="{A926AF50-E379-3841-88E3-AE07C04CEDE2}" destId="{10B296A9-3672-0745-8DDD-E0E7E49DDD24}" srcOrd="4" destOrd="0" presId="urn:microsoft.com/office/officeart/2005/8/layout/chevron2"/>
    <dgm:cxn modelId="{5E34A09D-F2BA-E449-A212-5CBBA4624730}" type="presParOf" srcId="{10B296A9-3672-0745-8DDD-E0E7E49DDD24}" destId="{08A4A181-5B71-4545-89B7-FB20E424ADA1}" srcOrd="0" destOrd="0" presId="urn:microsoft.com/office/officeart/2005/8/layout/chevron2"/>
    <dgm:cxn modelId="{A9377C70-0FC4-6C4E-AE15-3C045DE5967F}" type="presParOf" srcId="{10B296A9-3672-0745-8DDD-E0E7E49DDD24}" destId="{4F99CF0D-CB9B-574C-994D-8963D847418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E621-273F-9D40-AAF9-6EA739F3DC15}">
      <dsp:nvSpPr>
        <dsp:cNvPr id="0" name=""/>
        <dsp:cNvSpPr/>
      </dsp:nvSpPr>
      <dsp:spPr>
        <a:xfrm rot="5400000">
          <a:off x="-261317" y="297714"/>
          <a:ext cx="1742114" cy="1219480"/>
        </a:xfrm>
        <a:prstGeom prst="chevron">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b="1" kern="1200" dirty="0" smtClean="0"/>
            <a:t>Consult</a:t>
          </a:r>
          <a:endParaRPr lang="en-US" sz="2600" b="1" kern="1200" dirty="0"/>
        </a:p>
      </dsp:txBody>
      <dsp:txXfrm rot="-5400000">
        <a:off x="0" y="646137"/>
        <a:ext cx="1219480" cy="522634"/>
      </dsp:txXfrm>
    </dsp:sp>
    <dsp:sp modelId="{71994AA9-A8EC-DA49-86D4-3359EFD3B145}">
      <dsp:nvSpPr>
        <dsp:cNvPr id="0" name=""/>
        <dsp:cNvSpPr/>
      </dsp:nvSpPr>
      <dsp:spPr>
        <a:xfrm rot="5400000">
          <a:off x="4022729" y="-2535916"/>
          <a:ext cx="1132374" cy="6738873"/>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Champions work with faculty to design or re-design their course</a:t>
          </a:r>
          <a:endParaRPr lang="en-US" sz="1800" kern="1200" dirty="0"/>
        </a:p>
        <a:p>
          <a:pPr marL="171450" lvl="1" indent="-171450" algn="l" defTabSz="800100">
            <a:lnSpc>
              <a:spcPct val="90000"/>
            </a:lnSpc>
            <a:spcBef>
              <a:spcPct val="0"/>
            </a:spcBef>
            <a:spcAft>
              <a:spcPct val="15000"/>
            </a:spcAft>
            <a:buChar char="••"/>
          </a:pPr>
          <a:r>
            <a:rPr lang="en-US" sz="1800" kern="1200" dirty="0" smtClean="0"/>
            <a:t>NSEE principles are used to guide the discussion and design</a:t>
          </a:r>
          <a:endParaRPr lang="en-US" sz="1800" kern="1200" dirty="0"/>
        </a:p>
        <a:p>
          <a:pPr marL="171450" lvl="1" indent="-171450" algn="l" defTabSz="800100">
            <a:lnSpc>
              <a:spcPct val="90000"/>
            </a:lnSpc>
            <a:spcBef>
              <a:spcPct val="0"/>
            </a:spcBef>
            <a:spcAft>
              <a:spcPct val="15000"/>
            </a:spcAft>
            <a:buChar char="••"/>
          </a:pPr>
          <a:r>
            <a:rPr lang="en-US" sz="1800" kern="1200" dirty="0" smtClean="0"/>
            <a:t>Qualification form, syllabus, and supporting documents are submitted to the </a:t>
          </a:r>
          <a:r>
            <a:rPr lang="en-US" sz="1800" kern="1200" dirty="0" err="1" smtClean="0"/>
            <a:t>ExEL</a:t>
          </a:r>
          <a:r>
            <a:rPr lang="en-US" sz="1800" kern="1200" dirty="0" smtClean="0"/>
            <a:t> advisory council (faculty and staff)</a:t>
          </a:r>
          <a:endParaRPr lang="en-US" sz="1800" kern="1200" dirty="0"/>
        </a:p>
      </dsp:txBody>
      <dsp:txXfrm rot="-5400000">
        <a:off x="1219480" y="322611"/>
        <a:ext cx="6683595" cy="1021818"/>
      </dsp:txXfrm>
    </dsp:sp>
    <dsp:sp modelId="{517CFDCE-764D-E34C-A0AD-79E1C42E9746}">
      <dsp:nvSpPr>
        <dsp:cNvPr id="0" name=""/>
        <dsp:cNvSpPr/>
      </dsp:nvSpPr>
      <dsp:spPr>
        <a:xfrm rot="5400000">
          <a:off x="-261317" y="2356221"/>
          <a:ext cx="1742114" cy="1219480"/>
        </a:xfrm>
        <a:prstGeom prst="chevron">
          <a:avLst/>
        </a:prstGeom>
        <a:gradFill rotWithShape="0">
          <a:gsLst>
            <a:gs pos="0">
              <a:schemeClr val="accent2">
                <a:hueOff val="2340760"/>
                <a:satOff val="-2919"/>
                <a:lumOff val="686"/>
                <a:alphaOff val="0"/>
                <a:tint val="100000"/>
                <a:shade val="100000"/>
                <a:satMod val="130000"/>
              </a:schemeClr>
            </a:gs>
            <a:gs pos="100000">
              <a:schemeClr val="accent2">
                <a:hueOff val="2340760"/>
                <a:satOff val="-2919"/>
                <a:lumOff val="686"/>
                <a:alphaOff val="0"/>
                <a:tint val="50000"/>
                <a:shade val="100000"/>
                <a:satMod val="350000"/>
              </a:schemeClr>
            </a:gs>
          </a:gsLst>
          <a:lin ang="16200000" scaled="0"/>
        </a:gradFill>
        <a:ln w="9525" cap="flat" cmpd="sng" algn="ctr">
          <a:solidFill>
            <a:schemeClr val="accent2">
              <a:hueOff val="2340760"/>
              <a:satOff val="-2919"/>
              <a:lumOff val="68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b="1" kern="1200" dirty="0" smtClean="0"/>
            <a:t>Review</a:t>
          </a:r>
          <a:endParaRPr lang="en-US" sz="2600" b="1" kern="1200" dirty="0"/>
        </a:p>
      </dsp:txBody>
      <dsp:txXfrm rot="-5400000">
        <a:off x="0" y="2704644"/>
        <a:ext cx="1219480" cy="522634"/>
      </dsp:txXfrm>
    </dsp:sp>
    <dsp:sp modelId="{30D4997E-BDC9-5C47-9766-FCCDD7F4FF95}">
      <dsp:nvSpPr>
        <dsp:cNvPr id="0" name=""/>
        <dsp:cNvSpPr/>
      </dsp:nvSpPr>
      <dsp:spPr>
        <a:xfrm rot="5400000">
          <a:off x="3534919" y="-708345"/>
          <a:ext cx="2107994" cy="6738873"/>
        </a:xfrm>
        <a:prstGeom prst="round2SameRect">
          <a:avLst/>
        </a:prstGeom>
        <a:solidFill>
          <a:schemeClr val="lt1">
            <a:alpha val="90000"/>
            <a:hueOff val="0"/>
            <a:satOff val="0"/>
            <a:lumOff val="0"/>
            <a:alphaOff val="0"/>
          </a:schemeClr>
        </a:solidFill>
        <a:ln w="9525" cap="flat" cmpd="sng" algn="ctr">
          <a:solidFill>
            <a:schemeClr val="accent2">
              <a:hueOff val="2340760"/>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Three reviewers use a rubric to rate each criterion. Course is either recommended for approval or revisions are recommended </a:t>
          </a:r>
          <a:endParaRPr lang="en-US" sz="1800" kern="1200" dirty="0"/>
        </a:p>
        <a:p>
          <a:pPr marL="171450" lvl="1" indent="-171450" algn="l" defTabSz="800100">
            <a:lnSpc>
              <a:spcPct val="90000"/>
            </a:lnSpc>
            <a:spcBef>
              <a:spcPct val="0"/>
            </a:spcBef>
            <a:spcAft>
              <a:spcPct val="15000"/>
            </a:spcAft>
            <a:buChar char="••"/>
          </a:pPr>
          <a:r>
            <a:rPr lang="en-US" sz="1800" kern="1200" dirty="0" smtClean="0"/>
            <a:t>Once approved by the </a:t>
          </a:r>
          <a:r>
            <a:rPr lang="en-US" sz="1800" kern="1200" dirty="0" err="1" smtClean="0"/>
            <a:t>ExEL</a:t>
          </a:r>
          <a:r>
            <a:rPr lang="en-US" sz="1800" kern="1200" dirty="0" smtClean="0"/>
            <a:t> council, it is sent to the provost for sign-off</a:t>
          </a:r>
          <a:endParaRPr lang="en-US" sz="1800" kern="1200" dirty="0"/>
        </a:p>
        <a:p>
          <a:pPr marL="171450" lvl="1" indent="-171450" algn="l" defTabSz="800100">
            <a:lnSpc>
              <a:spcPct val="90000"/>
            </a:lnSpc>
            <a:spcBef>
              <a:spcPct val="0"/>
            </a:spcBef>
            <a:spcAft>
              <a:spcPct val="15000"/>
            </a:spcAft>
            <a:buChar char="••"/>
          </a:pPr>
          <a:r>
            <a:rPr lang="en-US" sz="1800" kern="1200" dirty="0" smtClean="0"/>
            <a:t>Course is entered into system with </a:t>
          </a:r>
          <a:r>
            <a:rPr lang="en-US" sz="1800" kern="1200" dirty="0" err="1" smtClean="0"/>
            <a:t>ExEL</a:t>
          </a:r>
          <a:r>
            <a:rPr lang="en-US" sz="1800" kern="1200" dirty="0" smtClean="0"/>
            <a:t> designation and is implemented.</a:t>
          </a:r>
          <a:endParaRPr lang="en-US" sz="1800" kern="1200" dirty="0"/>
        </a:p>
      </dsp:txBody>
      <dsp:txXfrm rot="-5400000">
        <a:off x="1219480" y="1709998"/>
        <a:ext cx="6635969" cy="1902186"/>
      </dsp:txXfrm>
    </dsp:sp>
    <dsp:sp modelId="{08A4A181-5B71-4545-89B7-FB20E424ADA1}">
      <dsp:nvSpPr>
        <dsp:cNvPr id="0" name=""/>
        <dsp:cNvSpPr/>
      </dsp:nvSpPr>
      <dsp:spPr>
        <a:xfrm rot="5400000">
          <a:off x="-261317" y="3926918"/>
          <a:ext cx="1742114" cy="1219480"/>
        </a:xfrm>
        <a:prstGeom prst="chevron">
          <a:avLst/>
        </a:prstGeom>
        <a:gradFill rotWithShape="0">
          <a:gsLst>
            <a:gs pos="0">
              <a:schemeClr val="accent2">
                <a:hueOff val="4681520"/>
                <a:satOff val="-5839"/>
                <a:lumOff val="1373"/>
                <a:alphaOff val="0"/>
                <a:tint val="100000"/>
                <a:shade val="100000"/>
                <a:satMod val="130000"/>
              </a:schemeClr>
            </a:gs>
            <a:gs pos="100000">
              <a:schemeClr val="accent2">
                <a:hueOff val="4681520"/>
                <a:satOff val="-5839"/>
                <a:lumOff val="1373"/>
                <a:alphaOff val="0"/>
                <a:tint val="50000"/>
                <a:shade val="100000"/>
                <a:satMod val="350000"/>
              </a:schemeClr>
            </a:gs>
          </a:gsLst>
          <a:lin ang="16200000" scaled="0"/>
        </a:gradFill>
        <a:ln w="9525" cap="flat" cmpd="sng" algn="ctr">
          <a:solidFill>
            <a:schemeClr val="accent2">
              <a:hueOff val="4681520"/>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b="1" kern="1200" dirty="0" smtClean="0"/>
            <a:t>Evaluate</a:t>
          </a:r>
          <a:endParaRPr lang="en-US" sz="2600" b="1" kern="1200" dirty="0"/>
        </a:p>
      </dsp:txBody>
      <dsp:txXfrm rot="-5400000">
        <a:off x="0" y="4275341"/>
        <a:ext cx="1219480" cy="522634"/>
      </dsp:txXfrm>
    </dsp:sp>
    <dsp:sp modelId="{4F99CF0D-CB9B-574C-994D-8963D8474185}">
      <dsp:nvSpPr>
        <dsp:cNvPr id="0" name=""/>
        <dsp:cNvSpPr/>
      </dsp:nvSpPr>
      <dsp:spPr>
        <a:xfrm rot="5400000">
          <a:off x="4022729" y="1175758"/>
          <a:ext cx="1132374" cy="6738873"/>
        </a:xfrm>
        <a:prstGeom prst="round2SameRect">
          <a:avLst/>
        </a:prstGeom>
        <a:solidFill>
          <a:schemeClr val="lt1">
            <a:alpha val="90000"/>
            <a:hueOff val="0"/>
            <a:satOff val="0"/>
            <a:lumOff val="0"/>
            <a:alphaOff val="0"/>
          </a:schemeClr>
        </a:solidFill>
        <a:ln w="9525" cap="flat" cmpd="sng" algn="ctr">
          <a:solidFill>
            <a:schemeClr val="accent2">
              <a:hueOff val="4681520"/>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In development </a:t>
          </a:r>
          <a:r>
            <a:rPr lang="mr-IN" sz="1800" kern="1200" dirty="0" smtClean="0"/>
            <a:t>–</a:t>
          </a:r>
          <a:r>
            <a:rPr lang="en-US" sz="1800" kern="1200" dirty="0" smtClean="0"/>
            <a:t> Need to create a process for formative evaluation of the course to identify what work, what didn’t work, and how to improve</a:t>
          </a:r>
          <a:endParaRPr lang="en-US" sz="1800" kern="1200" dirty="0"/>
        </a:p>
      </dsp:txBody>
      <dsp:txXfrm rot="-5400000">
        <a:off x="1219480" y="4034285"/>
        <a:ext cx="6683595" cy="102181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5BACC-BCE5-C845-850D-FDC6A3A26F6D}" type="datetimeFigureOut">
              <a:rPr lang="en-US" smtClean="0"/>
              <a:t>6/24/18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A87837-C6A5-5F41-A21F-F01CDF12F44B}" type="slidenum">
              <a:rPr lang="en-US" smtClean="0"/>
              <a:t>‹#›</a:t>
            </a:fld>
            <a:endParaRPr lang="en-US" dirty="0"/>
          </a:p>
        </p:txBody>
      </p:sp>
    </p:spTree>
    <p:extLst>
      <p:ext uri="{BB962C8B-B14F-4D97-AF65-F5344CB8AC3E}">
        <p14:creationId xmlns:p14="http://schemas.microsoft.com/office/powerpoint/2010/main" val="15979420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A87837-C6A5-5F41-A21F-F01CDF12F44B}" type="slidenum">
              <a:rPr lang="en-US" smtClean="0"/>
              <a:t>1</a:t>
            </a:fld>
            <a:endParaRPr lang="en-US" dirty="0"/>
          </a:p>
        </p:txBody>
      </p:sp>
    </p:spTree>
    <p:extLst>
      <p:ext uri="{BB962C8B-B14F-4D97-AF65-F5344CB8AC3E}">
        <p14:creationId xmlns:p14="http://schemas.microsoft.com/office/powerpoint/2010/main" val="3188282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Informed by the work of Kolb and many others, the National Society of Experiential Education (NSEE) proposes eight principles of good practice for all experiential learning activities. These principles include intention, preparedness and planning, authenticity, reflection, orientation and training, monitoring and continuous improvement, assessment and evaluation, and acknowledgement. NSEE emphasizes the equal importance of both the experience and the learning and the shared responsibility between the learner and the facilitator(s). However, it is expected that the facilitator(s) are responsible for ensuring quality in both the learning experience and the work that is produced [6].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A87837-C6A5-5F41-A21F-F01CDF12F44B}" type="slidenum">
              <a:rPr lang="en-US" smtClean="0"/>
              <a:t>10</a:t>
            </a:fld>
            <a:endParaRPr lang="en-US" dirty="0"/>
          </a:p>
        </p:txBody>
      </p:sp>
    </p:spTree>
    <p:extLst>
      <p:ext uri="{BB962C8B-B14F-4D97-AF65-F5344CB8AC3E}">
        <p14:creationId xmlns:p14="http://schemas.microsoft.com/office/powerpoint/2010/main" val="2131382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Clark’s [7] Guided Experiential Learning (GEL) is a course development process model that provides specific design guidance for the development of learning experiences that “guide the cognitive (mental) processing that supports learning.”  Clark recommends the following course structure: </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Course Goal: Begin each course by introducing the course goal.</a:t>
            </a:r>
          </a:p>
          <a:p>
            <a:pPr lvl="0"/>
            <a:r>
              <a:rPr lang="en-US" sz="1200" kern="1200" dirty="0" smtClean="0">
                <a:solidFill>
                  <a:schemeClr val="tx1"/>
                </a:solidFill>
                <a:effectLst/>
                <a:latin typeface="+mn-lt"/>
                <a:ea typeface="+mn-ea"/>
                <a:cs typeface="+mn-cs"/>
              </a:rPr>
              <a:t>Reason for the Course: To gain the learner’s attention, explain the reason for the course in terms of why it is important for them to master the content.</a:t>
            </a:r>
          </a:p>
          <a:p>
            <a:pPr lvl="0"/>
            <a:r>
              <a:rPr lang="en-US" sz="1200" kern="1200" dirty="0" smtClean="0">
                <a:solidFill>
                  <a:schemeClr val="tx1"/>
                </a:solidFill>
                <a:effectLst/>
                <a:latin typeface="+mn-lt"/>
                <a:ea typeface="+mn-ea"/>
                <a:cs typeface="+mn-cs"/>
              </a:rPr>
              <a:t>Course Overview: Provide a visual model of the course overview as an advance organizer for the learners. This overview should include the sequence of the course along with instructional strategies that will be used.</a:t>
            </a:r>
          </a:p>
          <a:p>
            <a:pPr lvl="0"/>
            <a:r>
              <a:rPr lang="en-US" sz="1200" kern="1200" dirty="0" smtClean="0">
                <a:solidFill>
                  <a:schemeClr val="tx1"/>
                </a:solidFill>
                <a:effectLst/>
                <a:latin typeface="+mn-lt"/>
                <a:ea typeface="+mn-ea"/>
                <a:cs typeface="+mn-cs"/>
              </a:rPr>
              <a:t>Lesson Structure: The lesson structure is consistent throughout the course. Each lesson should include the following elements: present learning objectives; explain reason for course; provide course overview; review pre-requisite skills; demonstrate procedures; allow practice; give and feedback on practice. Lessons should be presented in the order in which the learner will practice them in the field and if there is no order, lessons should be presented from easy to more difficult.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Clark’s [7] GEL model echoes many of the principles of best practice (e.g. orienting students to the course goals, authentic simulation of field-based concepts, moments of reflection through review of pre-requisite skills, etc.). And, application of GEL has shown positive results when applied to simulation-based instruction. For example, Craft, </a:t>
            </a:r>
            <a:r>
              <a:rPr lang="en-US" sz="1200" kern="1200" dirty="0" err="1" smtClean="0">
                <a:solidFill>
                  <a:schemeClr val="tx1"/>
                </a:solidFill>
                <a:effectLst/>
                <a:latin typeface="+mn-lt"/>
                <a:ea typeface="+mn-ea"/>
                <a:cs typeface="+mn-cs"/>
              </a:rPr>
              <a:t>Feldon</a:t>
            </a:r>
            <a:r>
              <a:rPr lang="en-US" sz="1200" kern="1200" dirty="0" smtClean="0">
                <a:solidFill>
                  <a:schemeClr val="tx1"/>
                </a:solidFill>
                <a:effectLst/>
                <a:latin typeface="+mn-lt"/>
                <a:ea typeface="+mn-ea"/>
                <a:cs typeface="+mn-cs"/>
              </a:rPr>
              <a:t>, and Brown [8] conducted a quasi-experimental randomized block design to compare Kolb’s ELT with Clark’s GEL to determine which instructional design was more effective in training nurse anesthetists on the central venous </a:t>
            </a:r>
            <a:r>
              <a:rPr lang="en-US" sz="1200" kern="1200" dirty="0" err="1" smtClean="0">
                <a:solidFill>
                  <a:schemeClr val="tx1"/>
                </a:solidFill>
                <a:effectLst/>
                <a:latin typeface="+mn-lt"/>
                <a:ea typeface="+mn-ea"/>
                <a:cs typeface="+mn-cs"/>
              </a:rPr>
              <a:t>catheritization</a:t>
            </a:r>
            <a:r>
              <a:rPr lang="en-US" sz="1200" kern="1200" dirty="0" smtClean="0">
                <a:solidFill>
                  <a:schemeClr val="tx1"/>
                </a:solidFill>
                <a:effectLst/>
                <a:latin typeface="+mn-lt"/>
                <a:ea typeface="+mn-ea"/>
                <a:cs typeface="+mn-cs"/>
              </a:rPr>
              <a:t> procedure. They found participants who receive training using GEL, performed significantly better than those in the ELT condition. This study implies that in simulation-based learning environments, GEL can be more effective.</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11</a:t>
            </a:fld>
            <a:endParaRPr lang="en-US" dirty="0"/>
          </a:p>
        </p:txBody>
      </p:sp>
    </p:spTree>
    <p:extLst>
      <p:ext uri="{BB962C8B-B14F-4D97-AF65-F5344CB8AC3E}">
        <p14:creationId xmlns:p14="http://schemas.microsoft.com/office/powerpoint/2010/main" val="2374075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Kolb’s theory describes how learning takes place</a:t>
            </a:r>
          </a:p>
          <a:p>
            <a:r>
              <a:rPr lang="en-US" dirty="0"/>
              <a:t>The 8 principles “underlie</a:t>
            </a:r>
            <a:r>
              <a:rPr lang="en-US" baseline="0" dirty="0"/>
              <a:t> the pedagogy of experiential education” and describe why we do what we do (NSEE’s 8 principles)</a:t>
            </a:r>
          </a:p>
          <a:p>
            <a:r>
              <a:rPr lang="en-US" baseline="0" dirty="0"/>
              <a:t>Clark’s GEL is prescriptive and gives specific guidelines on how to design experiential education/instruction. </a:t>
            </a:r>
          </a:p>
          <a:p>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ELT, NSEE’s </a:t>
            </a:r>
            <a:r>
              <a:rPr lang="en-US" sz="1200" i="1" kern="1200" dirty="0">
                <a:solidFill>
                  <a:schemeClr val="tx1"/>
                </a:solidFill>
                <a:effectLst/>
                <a:latin typeface="+mn-lt"/>
                <a:ea typeface="+mn-ea"/>
                <a:cs typeface="+mn-cs"/>
              </a:rPr>
              <a:t>Eight Principles, </a:t>
            </a:r>
            <a:r>
              <a:rPr lang="en-US" sz="1200" kern="1200" dirty="0">
                <a:solidFill>
                  <a:schemeClr val="tx1"/>
                </a:solidFill>
                <a:effectLst/>
                <a:latin typeface="+mn-lt"/>
                <a:ea typeface="+mn-ea"/>
                <a:cs typeface="+mn-cs"/>
              </a:rPr>
              <a:t>and GEL provide frameworks from which instructional methods that emphasize authentic, hands-on activities can be developed within course curriculum.</a:t>
            </a:r>
            <a:r>
              <a:rPr lang="en-US" dirty="0">
                <a:effectLst/>
              </a:rPr>
              <a:t> </a:t>
            </a:r>
            <a:r>
              <a:rPr lang="en-US" sz="1200" dirty="0">
                <a:latin typeface="Arial Narrow"/>
                <a:cs typeface="Arial Narrow"/>
              </a:rPr>
              <a:t>Because experiential education is a pedagogical framework, it can be combined with the best practices in any discipline to inform learner-centered course design and delivery. It aligns well with ABET student</a:t>
            </a:r>
            <a:r>
              <a:rPr lang="en-US" sz="1200" baseline="0" dirty="0">
                <a:latin typeface="Arial Narrow"/>
                <a:cs typeface="Arial Narrow"/>
              </a:rPr>
              <a:t> outcomes.</a:t>
            </a:r>
            <a:endParaRPr lang="en-US" sz="1200" dirty="0">
              <a:latin typeface="Arial Narrow"/>
              <a:cs typeface="Arial Narrow"/>
            </a:endParaRPr>
          </a:p>
          <a:p>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Transition: </a:t>
            </a:r>
            <a:r>
              <a:rPr lang="en-US" sz="1200" kern="1200" dirty="0">
                <a:solidFill>
                  <a:schemeClr val="tx1"/>
                </a:solidFill>
                <a:effectLst/>
                <a:latin typeface="+mn-lt"/>
                <a:ea typeface="+mn-ea"/>
                <a:cs typeface="+mn-cs"/>
              </a:rPr>
              <a:t>This case study shares the institutional factors that inspired and supported such an effort as well as the specifics of how these best practices in experiential learning pedagogy were used to strengthen the design of an undergraduate engineering graphics course.</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12</a:t>
            </a:fld>
            <a:endParaRPr lang="en-US" dirty="0"/>
          </a:p>
        </p:txBody>
      </p:sp>
    </p:spTree>
    <p:extLst>
      <p:ext uri="{BB962C8B-B14F-4D97-AF65-F5344CB8AC3E}">
        <p14:creationId xmlns:p14="http://schemas.microsoft.com/office/powerpoint/2010/main" val="2298292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2015 NSU’s president authorized the creation of an experiential education program for all undergraduates with the belief that students who engage in experiential education opportunities will be more likely to persist, graduate and become lifelong, self-directed learners [2]. In fall 2017, the university launched its experiential education and learning program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First time in college (FTIC) students in the class of 2021 will complete six credit- or non credit-bearing units of experiential education prior to graduation. Students earn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credits through curricular and co-curricular experiences including internships, study abroad, community service, faculty-led research, and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-designated courses (i.e., first year seminar, capstones, and discipline-specific courses). With senior administration’s commitment and guided by a grassroots, faculty-led Experiential Education and Learning Advisory Council (EELAC), a plan for experiential education was underway. Comprised of ten faculty from undergraduate-serving colleges and five professional staff from student affairs, the purpose of EELAC was to create a structure within which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would be standardized at the university. Over twelve months, EELAC developed the mission and goals of the program, decentralized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to 18 colleges and 18 operational units, identified existing co-curricular and curricular experiential opportunities, established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qualification process based in the </a:t>
            </a:r>
            <a:r>
              <a:rPr lang="en-US" sz="1200" i="1" kern="1200" dirty="0" smtClean="0">
                <a:solidFill>
                  <a:schemeClr val="tx1"/>
                </a:solidFill>
                <a:effectLst/>
                <a:latin typeface="+mn-lt"/>
                <a:ea typeface="+mn-ea"/>
                <a:cs typeface="+mn-cs"/>
              </a:rPr>
              <a:t>Eight Principles,</a:t>
            </a:r>
            <a:r>
              <a:rPr lang="en-US" sz="1200" kern="1200" dirty="0" smtClean="0">
                <a:solidFill>
                  <a:schemeClr val="tx1"/>
                </a:solidFill>
                <a:effectLst/>
                <a:latin typeface="+mn-lt"/>
                <a:ea typeface="+mn-ea"/>
                <a:cs typeface="+mn-cs"/>
              </a:rPr>
              <a:t> created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website and marketing plan, and oriented the incoming class of 2021.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13</a:t>
            </a:fld>
            <a:endParaRPr lang="en-US" dirty="0"/>
          </a:p>
        </p:txBody>
      </p:sp>
    </p:spTree>
    <p:extLst>
      <p:ext uri="{BB962C8B-B14F-4D97-AF65-F5344CB8AC3E}">
        <p14:creationId xmlns:p14="http://schemas.microsoft.com/office/powerpoint/2010/main" val="248131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a:p>
            <a:r>
              <a:rPr lang="en-US" dirty="0"/>
              <a:t>Mission Statement</a:t>
            </a:r>
          </a:p>
          <a:p>
            <a:pPr lvl="1"/>
            <a:r>
              <a:rPr lang="en-US" i="1" dirty="0"/>
              <a:t>The mission of the Experiential Learning Advisory Council (ELAC), a faculty-led advising body created to maintain the curricular integrity of experiential education at Nova Southeastern University, is to foster the creation and assessment of all credit-bearing and co-curricular experiential learning pillars at NSU.</a:t>
            </a:r>
          </a:p>
          <a:p>
            <a:endParaRPr lang="en-US" dirty="0"/>
          </a:p>
          <a:p>
            <a:endParaRPr lang="en-US" dirty="0"/>
          </a:p>
        </p:txBody>
      </p:sp>
      <p:sp>
        <p:nvSpPr>
          <p:cNvPr id="5632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55540" indent="-289753">
              <a:defRPr>
                <a:solidFill>
                  <a:schemeClr val="tx1"/>
                </a:solidFill>
                <a:latin typeface="Arial" charset="0"/>
                <a:ea typeface="Arial" charset="0"/>
                <a:cs typeface="Arial" charset="0"/>
              </a:defRPr>
            </a:lvl2pPr>
            <a:lvl3pPr marL="1162129" indent="-232115">
              <a:defRPr>
                <a:solidFill>
                  <a:schemeClr val="tx1"/>
                </a:solidFill>
                <a:latin typeface="Arial" charset="0"/>
                <a:ea typeface="Arial" charset="0"/>
                <a:cs typeface="Arial" charset="0"/>
              </a:defRPr>
            </a:lvl3pPr>
            <a:lvl4pPr marL="1627916" indent="-232115">
              <a:defRPr>
                <a:solidFill>
                  <a:schemeClr val="tx1"/>
                </a:solidFill>
                <a:latin typeface="Arial" charset="0"/>
                <a:ea typeface="Arial" charset="0"/>
                <a:cs typeface="Arial" charset="0"/>
              </a:defRPr>
            </a:lvl4pPr>
            <a:lvl5pPr marL="2093702" indent="-232115">
              <a:defRPr>
                <a:solidFill>
                  <a:schemeClr val="tx1"/>
                </a:solidFill>
                <a:latin typeface="Arial" charset="0"/>
                <a:ea typeface="Arial" charset="0"/>
                <a:cs typeface="Arial" charset="0"/>
              </a:defRPr>
            </a:lvl5pPr>
            <a:lvl6pPr marL="2542352" indent="-232115" eaLnBrk="0" fontAlgn="base" hangingPunct="0">
              <a:spcBef>
                <a:spcPct val="0"/>
              </a:spcBef>
              <a:spcAft>
                <a:spcPct val="0"/>
              </a:spcAft>
              <a:defRPr>
                <a:solidFill>
                  <a:schemeClr val="tx1"/>
                </a:solidFill>
                <a:latin typeface="Arial" charset="0"/>
                <a:ea typeface="Arial" charset="0"/>
                <a:cs typeface="Arial" charset="0"/>
              </a:defRPr>
            </a:lvl6pPr>
            <a:lvl7pPr marL="2991002" indent="-232115" eaLnBrk="0" fontAlgn="base" hangingPunct="0">
              <a:spcBef>
                <a:spcPct val="0"/>
              </a:spcBef>
              <a:spcAft>
                <a:spcPct val="0"/>
              </a:spcAft>
              <a:defRPr>
                <a:solidFill>
                  <a:schemeClr val="tx1"/>
                </a:solidFill>
                <a:latin typeface="Arial" charset="0"/>
                <a:ea typeface="Arial" charset="0"/>
                <a:cs typeface="Arial" charset="0"/>
              </a:defRPr>
            </a:lvl7pPr>
            <a:lvl8pPr marL="3439653" indent="-232115" eaLnBrk="0" fontAlgn="base" hangingPunct="0">
              <a:spcBef>
                <a:spcPct val="0"/>
              </a:spcBef>
              <a:spcAft>
                <a:spcPct val="0"/>
              </a:spcAft>
              <a:defRPr>
                <a:solidFill>
                  <a:schemeClr val="tx1"/>
                </a:solidFill>
                <a:latin typeface="Arial" charset="0"/>
                <a:ea typeface="Arial" charset="0"/>
                <a:cs typeface="Arial" charset="0"/>
              </a:defRPr>
            </a:lvl8pPr>
            <a:lvl9pPr marL="3888303" indent="-232115" eaLnBrk="0" fontAlgn="base" hangingPunct="0">
              <a:spcBef>
                <a:spcPct val="0"/>
              </a:spcBef>
              <a:spcAft>
                <a:spcPct val="0"/>
              </a:spcAft>
              <a:defRPr>
                <a:solidFill>
                  <a:schemeClr val="tx1"/>
                </a:solidFill>
                <a:latin typeface="Arial" charset="0"/>
                <a:ea typeface="Arial" charset="0"/>
                <a:cs typeface="Arial" charset="0"/>
              </a:defRPr>
            </a:lvl9pPr>
          </a:lstStyle>
          <a:p>
            <a:fld id="{18F5F38E-7D2E-4846-8B81-9C78B5DF0458}" type="slidenum">
              <a:rPr lang="en-US">
                <a:solidFill>
                  <a:srgbClr val="000000"/>
                </a:solidFill>
                <a:cs typeface="ＭＳ Ｐゴシック" charset="0"/>
              </a:rPr>
              <a:pPr/>
              <a:t>14</a:t>
            </a:fld>
            <a:endParaRPr lang="en-US">
              <a:solidFill>
                <a:srgbClr val="000000"/>
              </a:solidFill>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sz="1200" i="1" kern="1200" dirty="0" smtClean="0">
                <a:solidFill>
                  <a:schemeClr val="tx1"/>
                </a:solidFill>
                <a:effectLst/>
                <a:latin typeface="+mn-lt"/>
                <a:ea typeface="+mn-ea"/>
                <a:cs typeface="+mn-cs"/>
              </a:rPr>
              <a:t>Experiential Coursework</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Experiential coursework is coursework that encourages students to engage in active learning by presenting them with situational and real-world context. To be considered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qualified course, the faculty member who teaches the course must complete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qualification form, have it approved by their department chair and dean and submit it for review by the EELAC curriculum committee. The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qualification form was developed by EELAC and is based on the National Society of Experiential Education’s (NSEE) </a:t>
            </a:r>
            <a:r>
              <a:rPr lang="en-US" sz="1200" i="1" kern="1200" dirty="0" smtClean="0">
                <a:solidFill>
                  <a:schemeClr val="tx1"/>
                </a:solidFill>
                <a:effectLst/>
                <a:latin typeface="+mn-lt"/>
                <a:ea typeface="+mn-ea"/>
                <a:cs typeface="+mn-cs"/>
              </a:rPr>
              <a:t>Eight Principles of Good Practice for All Experiential Learning Activities</a:t>
            </a:r>
            <a:r>
              <a:rPr lang="en-US" sz="1200" kern="1200" dirty="0" smtClean="0">
                <a:solidFill>
                  <a:schemeClr val="tx1"/>
                </a:solidFill>
                <a:effectLst/>
                <a:latin typeface="+mn-lt"/>
                <a:ea typeface="+mn-ea"/>
                <a:cs typeface="+mn-cs"/>
              </a:rPr>
              <a:t> [6]. </a:t>
            </a:r>
          </a:p>
          <a:p>
            <a:endParaRPr lang="en-US" dirty="0"/>
          </a:p>
        </p:txBody>
      </p:sp>
      <p:sp>
        <p:nvSpPr>
          <p:cNvPr id="8090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Arial" charset="0"/>
              </a:defRPr>
            </a:lvl1pPr>
            <a:lvl2pPr marL="755540" indent="-289753">
              <a:defRPr>
                <a:solidFill>
                  <a:schemeClr val="tx1"/>
                </a:solidFill>
                <a:latin typeface="Arial" charset="0"/>
                <a:ea typeface="Arial" charset="0"/>
                <a:cs typeface="Arial" charset="0"/>
              </a:defRPr>
            </a:lvl2pPr>
            <a:lvl3pPr marL="1162129" indent="-232115">
              <a:defRPr>
                <a:solidFill>
                  <a:schemeClr val="tx1"/>
                </a:solidFill>
                <a:latin typeface="Arial" charset="0"/>
                <a:ea typeface="Arial" charset="0"/>
                <a:cs typeface="Arial" charset="0"/>
              </a:defRPr>
            </a:lvl3pPr>
            <a:lvl4pPr marL="1627916" indent="-232115">
              <a:defRPr>
                <a:solidFill>
                  <a:schemeClr val="tx1"/>
                </a:solidFill>
                <a:latin typeface="Arial" charset="0"/>
                <a:ea typeface="Arial" charset="0"/>
                <a:cs typeface="Arial" charset="0"/>
              </a:defRPr>
            </a:lvl4pPr>
            <a:lvl5pPr marL="2093702" indent="-232115">
              <a:defRPr>
                <a:solidFill>
                  <a:schemeClr val="tx1"/>
                </a:solidFill>
                <a:latin typeface="Arial" charset="0"/>
                <a:ea typeface="Arial" charset="0"/>
                <a:cs typeface="Arial" charset="0"/>
              </a:defRPr>
            </a:lvl5pPr>
            <a:lvl6pPr marL="2542352" indent="-232115" eaLnBrk="0" fontAlgn="base" hangingPunct="0">
              <a:spcBef>
                <a:spcPct val="0"/>
              </a:spcBef>
              <a:spcAft>
                <a:spcPct val="0"/>
              </a:spcAft>
              <a:defRPr>
                <a:solidFill>
                  <a:schemeClr val="tx1"/>
                </a:solidFill>
                <a:latin typeface="Arial" charset="0"/>
                <a:ea typeface="Arial" charset="0"/>
                <a:cs typeface="Arial" charset="0"/>
              </a:defRPr>
            </a:lvl6pPr>
            <a:lvl7pPr marL="2991002" indent="-232115" eaLnBrk="0" fontAlgn="base" hangingPunct="0">
              <a:spcBef>
                <a:spcPct val="0"/>
              </a:spcBef>
              <a:spcAft>
                <a:spcPct val="0"/>
              </a:spcAft>
              <a:defRPr>
                <a:solidFill>
                  <a:schemeClr val="tx1"/>
                </a:solidFill>
                <a:latin typeface="Arial" charset="0"/>
                <a:ea typeface="Arial" charset="0"/>
                <a:cs typeface="Arial" charset="0"/>
              </a:defRPr>
            </a:lvl7pPr>
            <a:lvl8pPr marL="3439653" indent="-232115" eaLnBrk="0" fontAlgn="base" hangingPunct="0">
              <a:spcBef>
                <a:spcPct val="0"/>
              </a:spcBef>
              <a:spcAft>
                <a:spcPct val="0"/>
              </a:spcAft>
              <a:defRPr>
                <a:solidFill>
                  <a:schemeClr val="tx1"/>
                </a:solidFill>
                <a:latin typeface="Arial" charset="0"/>
                <a:ea typeface="Arial" charset="0"/>
                <a:cs typeface="Arial" charset="0"/>
              </a:defRPr>
            </a:lvl8pPr>
            <a:lvl9pPr marL="3888303" indent="-232115" eaLnBrk="0" fontAlgn="base" hangingPunct="0">
              <a:spcBef>
                <a:spcPct val="0"/>
              </a:spcBef>
              <a:spcAft>
                <a:spcPct val="0"/>
              </a:spcAft>
              <a:defRPr>
                <a:solidFill>
                  <a:schemeClr val="tx1"/>
                </a:solidFill>
                <a:latin typeface="Arial" charset="0"/>
                <a:ea typeface="Arial" charset="0"/>
                <a:cs typeface="Arial" charset="0"/>
              </a:defRPr>
            </a:lvl9pPr>
          </a:lstStyle>
          <a:p>
            <a:fld id="{FFDC709F-5854-9840-9C65-68CA57D5E755}" type="slidenum">
              <a:rPr lang="en-US">
                <a:solidFill>
                  <a:srgbClr val="000000"/>
                </a:solidFill>
                <a:cs typeface="ＭＳ Ｐゴシック" charset="0"/>
              </a:rPr>
              <a:pPr/>
              <a:t>15</a:t>
            </a:fld>
            <a:endParaRPr lang="en-US">
              <a:solidFill>
                <a:srgbClr val="000000"/>
              </a:solidFill>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Faculty Champions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Sustainable organizational change is largely dependent upon developing and investing in people, and research into higher education organizational change emphasized the importance of faculty buy-in [11]. Seventeen faculty members from nine of its eighteen undergraduate-serving colleges and four professional staff attended NSEE’s Experiential Education Academy, which consisted of six workshops – three offered in December 2016 and three in May 2017. Once these courses were completed, faculty earned their national certification from NSEE and became experiential learning fellows. These fellows served as faculty champions of experiential education for the university, another best practice in institutional change [11] and were asked by administration to share information about experiential learning with their colleagues, identify other faculty who were interested in experiential and active learning teaching methods, and assist faculty who were interested in submitting their course to the EELAC curriculum committee for review, evaluation, and designation as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course. Taking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discipline-specific course is one way students could earn a unit toward their six-unit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requirement.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A87837-C6A5-5F41-A21F-F01CDF12F44B}" type="slidenum">
              <a:rPr lang="en-US" smtClean="0"/>
              <a:t>16</a:t>
            </a:fld>
            <a:endParaRPr lang="en-US"/>
          </a:p>
        </p:txBody>
      </p:sp>
    </p:spTree>
    <p:extLst>
      <p:ext uri="{BB962C8B-B14F-4D97-AF65-F5344CB8AC3E}">
        <p14:creationId xmlns:p14="http://schemas.microsoft.com/office/powerpoint/2010/main" val="1630022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author is a faculty champion who worked with the second author, an early-career faculty member in the engineering and computer science department to qualify his course using the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qualification process. The third author is the faculty coordinator for the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program. In this section, an overview of the bachelor of science in engineering program will be described followed by a description of how the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qualification form and rubric were used to design and formatively evaluate the course. This course was selected because 1) the professor expressed interest in developing his teaching skills, 2) the course already included experiential components such as an authentic project, and 3) the course is part of the core an is usually taken during a student’s freshman year.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17</a:t>
            </a:fld>
            <a:endParaRPr lang="en-US" dirty="0"/>
          </a:p>
        </p:txBody>
      </p:sp>
    </p:spTree>
    <p:extLst>
      <p:ext uri="{BB962C8B-B14F-4D97-AF65-F5344CB8AC3E}">
        <p14:creationId xmlns:p14="http://schemas.microsoft.com/office/powerpoint/2010/main" val="20156622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university offers a bachelor of science in engineering with two concentrations available including biomedical engineering and industrial and systems engineering. Students must complete a total of 126 credit hours to earn the degree including 33 general education requirements; 6 open electives; 37 major prerequisites; and 50 major core requirements. In addition, each concentration is 15 credits. GENG1012: Engineering Graphics is a three credit-hour core course. GENG1012 covers the foundation of computer aided graphics; setting up engineering drawings, annotation and implementation; and an introduction to computer-aided design (CAD) software.</a:t>
            </a:r>
          </a:p>
          <a:p>
            <a:endParaRPr lang="en-US" dirty="0" smtClean="0"/>
          </a:p>
          <a:p>
            <a:r>
              <a:rPr lang="en-US" sz="1200" kern="1200" dirty="0" smtClean="0">
                <a:solidFill>
                  <a:schemeClr val="tx1"/>
                </a:solidFill>
                <a:effectLst/>
                <a:latin typeface="+mn-lt"/>
                <a:ea typeface="+mn-ea"/>
                <a:cs typeface="+mn-cs"/>
              </a:rPr>
              <a:t>Students who complete the course are able to:</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Describe principles of engineering design.</a:t>
            </a:r>
          </a:p>
          <a:p>
            <a:pPr lvl="0"/>
            <a:r>
              <a:rPr lang="en-US" sz="1200" kern="1200" dirty="0" smtClean="0">
                <a:solidFill>
                  <a:schemeClr val="tx1"/>
                </a:solidFill>
                <a:effectLst/>
                <a:latin typeface="+mn-lt"/>
                <a:ea typeface="+mn-ea"/>
                <a:cs typeface="+mn-cs"/>
              </a:rPr>
              <a:t>Demonstrate computer literacy.</a:t>
            </a:r>
          </a:p>
          <a:p>
            <a:pPr lvl="0"/>
            <a:r>
              <a:rPr lang="en-US" sz="1200" kern="1200" dirty="0" smtClean="0">
                <a:solidFill>
                  <a:schemeClr val="tx1"/>
                </a:solidFill>
                <a:effectLst/>
                <a:latin typeface="+mn-lt"/>
                <a:ea typeface="+mn-ea"/>
                <a:cs typeface="+mn-cs"/>
              </a:rPr>
              <a:t>Describe the major components associated with multi-dimensional visualization, modeling and graphics in engineering.</a:t>
            </a:r>
          </a:p>
          <a:p>
            <a:pPr lvl="0"/>
            <a:r>
              <a:rPr lang="en-US" sz="1200" kern="1200" dirty="0" smtClean="0">
                <a:solidFill>
                  <a:schemeClr val="tx1"/>
                </a:solidFill>
                <a:effectLst/>
                <a:latin typeface="+mn-lt"/>
                <a:ea typeface="+mn-ea"/>
                <a:cs typeface="+mn-cs"/>
              </a:rPr>
              <a:t>Use computer-aided design (CAD) software to create multi-dimensional parts and assemblies used in engineering components and systems.</a:t>
            </a:r>
          </a:p>
          <a:p>
            <a:pPr lvl="0"/>
            <a:r>
              <a:rPr lang="en-US" sz="1200" kern="1200" dirty="0" smtClean="0">
                <a:solidFill>
                  <a:schemeClr val="tx1"/>
                </a:solidFill>
                <a:effectLst/>
                <a:latin typeface="+mn-lt"/>
                <a:ea typeface="+mn-ea"/>
                <a:cs typeface="+mn-cs"/>
              </a:rPr>
              <a:t>Design a simple engineering device, create a report, and present it using engineering graphics language.</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18</a:t>
            </a:fld>
            <a:endParaRPr lang="en-US"/>
          </a:p>
        </p:txBody>
      </p:sp>
    </p:spTree>
    <p:extLst>
      <p:ext uri="{BB962C8B-B14F-4D97-AF65-F5344CB8AC3E}">
        <p14:creationId xmlns:p14="http://schemas.microsoft.com/office/powerpoint/2010/main" val="6318483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19</a:t>
            </a:fld>
            <a:endParaRPr lang="en-US" dirty="0"/>
          </a:p>
        </p:txBody>
      </p:sp>
    </p:spTree>
    <p:extLst>
      <p:ext uri="{BB962C8B-B14F-4D97-AF65-F5344CB8AC3E}">
        <p14:creationId xmlns:p14="http://schemas.microsoft.com/office/powerpoint/2010/main" val="2015662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2015 NSU’s president authorized the creation of an experiential education program for all undergraduates with the belief that students who engage in experiential education opportunities will be more likely to persist, graduate and become lifelong, self-directed learners [2]. In fall 2017, the university launched its experiential education and learning program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First time in college (FTIC) students in the class of 2021 will complete six credit- or non credit-bearing units of experiential education prior to graduation. Students earn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credits through curricular and co-curricular experiences including internships, study abroad, community service, faculty-led research, and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-designated courses (i.e., first year seminar, capstones, and discipline-specific courses). With senior administration’s commitment and guided by a grassroots, faculty-led Experiential Education and Learning Advisory Council (EELAC), a plan for experiential education was underway. Comprised of ten faculty from undergraduate-serving colleges and five professional staff from student affairs, the purpose of EELAC was to create a structure within which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would be standardized at the university. Over twelve months, EELAC developed the mission and goals of the program, decentralized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to 18 colleges and 18 operational units, identified existing co-curricular and curricular experiential opportunities, established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qualification process based in the </a:t>
            </a:r>
            <a:r>
              <a:rPr lang="en-US" sz="1200" i="1" kern="1200" dirty="0" smtClean="0">
                <a:solidFill>
                  <a:schemeClr val="tx1"/>
                </a:solidFill>
                <a:effectLst/>
                <a:latin typeface="+mn-lt"/>
                <a:ea typeface="+mn-ea"/>
                <a:cs typeface="+mn-cs"/>
              </a:rPr>
              <a:t>Eight Principles,</a:t>
            </a:r>
            <a:r>
              <a:rPr lang="en-US" sz="1200" kern="1200" dirty="0" smtClean="0">
                <a:solidFill>
                  <a:schemeClr val="tx1"/>
                </a:solidFill>
                <a:effectLst/>
                <a:latin typeface="+mn-lt"/>
                <a:ea typeface="+mn-ea"/>
                <a:cs typeface="+mn-cs"/>
              </a:rPr>
              <a:t> created an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website and marketing plan, and oriented the incoming class of 2021.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2</a:t>
            </a:fld>
            <a:endParaRPr lang="en-US" dirty="0"/>
          </a:p>
        </p:txBody>
      </p:sp>
    </p:spTree>
    <p:extLst>
      <p:ext uri="{BB962C8B-B14F-4D97-AF65-F5344CB8AC3E}">
        <p14:creationId xmlns:p14="http://schemas.microsoft.com/office/powerpoint/2010/main" val="248131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university offers a bachelor of science in engineering with two concentrations available including biomedical engineering and industrial and systems engineering. Students must complete a total of 126 credit hours to earn the degree including 33 general education requirements; 6 open electives; 37 major prerequisites; and 50 major core requirements. In addition, each concentration is 15 credits. GENG1012: Engineering Graphics is a three credit-hour core course. GENG1012 covers the foundation of computer aided graphics; setting up engineering drawings, annotation and implementation; and an introduction to computer-aided design (CAD) software.</a:t>
            </a:r>
          </a:p>
          <a:p>
            <a:endParaRPr lang="en-US" dirty="0" smtClean="0"/>
          </a:p>
          <a:p>
            <a:r>
              <a:rPr lang="en-US" sz="1200" kern="1200" dirty="0" smtClean="0">
                <a:solidFill>
                  <a:schemeClr val="tx1"/>
                </a:solidFill>
                <a:effectLst/>
                <a:latin typeface="+mn-lt"/>
                <a:ea typeface="+mn-ea"/>
                <a:cs typeface="+mn-cs"/>
              </a:rPr>
              <a:t>Students who complete the course are able to:</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Describe principles of engineering design.</a:t>
            </a:r>
          </a:p>
          <a:p>
            <a:pPr lvl="0"/>
            <a:r>
              <a:rPr lang="en-US" sz="1200" kern="1200" dirty="0" smtClean="0">
                <a:solidFill>
                  <a:schemeClr val="tx1"/>
                </a:solidFill>
                <a:effectLst/>
                <a:latin typeface="+mn-lt"/>
                <a:ea typeface="+mn-ea"/>
                <a:cs typeface="+mn-cs"/>
              </a:rPr>
              <a:t>Demonstrate computer literacy.</a:t>
            </a:r>
          </a:p>
          <a:p>
            <a:pPr lvl="0"/>
            <a:r>
              <a:rPr lang="en-US" sz="1200" kern="1200" dirty="0" smtClean="0">
                <a:solidFill>
                  <a:schemeClr val="tx1"/>
                </a:solidFill>
                <a:effectLst/>
                <a:latin typeface="+mn-lt"/>
                <a:ea typeface="+mn-ea"/>
                <a:cs typeface="+mn-cs"/>
              </a:rPr>
              <a:t>Describe the major components associated with multi-dimensional visualization, modeling and graphics in engineering.</a:t>
            </a:r>
          </a:p>
          <a:p>
            <a:pPr lvl="0"/>
            <a:r>
              <a:rPr lang="en-US" sz="1200" kern="1200" dirty="0" smtClean="0">
                <a:solidFill>
                  <a:schemeClr val="tx1"/>
                </a:solidFill>
                <a:effectLst/>
                <a:latin typeface="+mn-lt"/>
                <a:ea typeface="+mn-ea"/>
                <a:cs typeface="+mn-cs"/>
              </a:rPr>
              <a:t>Use computer-aided design (CAD) software to create multi-dimensional parts and assemblies used in engineering components and systems.</a:t>
            </a:r>
          </a:p>
          <a:p>
            <a:pPr lvl="0"/>
            <a:r>
              <a:rPr lang="en-US" sz="1200" kern="1200" dirty="0" smtClean="0">
                <a:solidFill>
                  <a:schemeClr val="tx1"/>
                </a:solidFill>
                <a:effectLst/>
                <a:latin typeface="+mn-lt"/>
                <a:ea typeface="+mn-ea"/>
                <a:cs typeface="+mn-cs"/>
              </a:rPr>
              <a:t>Design a simple engineering device, create a report, and present it using engineering graphics language.</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20</a:t>
            </a:fld>
            <a:endParaRPr lang="en-US"/>
          </a:p>
        </p:txBody>
      </p:sp>
    </p:spTree>
    <p:extLst>
      <p:ext uri="{BB962C8B-B14F-4D97-AF65-F5344CB8AC3E}">
        <p14:creationId xmlns:p14="http://schemas.microsoft.com/office/powerpoint/2010/main" val="631848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During the process of instructional design, formative evaluation is used to identify whether the instruction, such as a course, is meeting the intended objectives. It serves as the “quality control of the development process” [12]. While summative evaluation is conducted once a course has been established and taught a few times, formative evaluation is most effective when it is used during the development of a new course or revision of an existing one. That way, if weaknesses are identified, they can be addressed and eliminated early on [12]</a:t>
            </a:r>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21</a:t>
            </a:fld>
            <a:endParaRPr lang="en-US" dirty="0"/>
          </a:p>
        </p:txBody>
      </p:sp>
    </p:spTree>
    <p:extLst>
      <p:ext uri="{BB962C8B-B14F-4D97-AF65-F5344CB8AC3E}">
        <p14:creationId xmlns:p14="http://schemas.microsoft.com/office/powerpoint/2010/main" val="3788176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engineering graphics course was delivered in its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format for the first time in fall 2017. The first round of formative feedback from the course professor and the students has been positive. Some students mentioned that at the beginning of the course they were anxious about the project and worried that they might not finish on time, but as the class progressed they began to gain confidence in their ability to use graphics language and CAD tools.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Student reflections on the project revealed their feelings of confidence in building CAD devices. For example with regard to, one student commented, “I really enjoyed working on this project because I was able to explore the many features of CAD software and I was able to show people a bit about myself and how I think. I definitely feel more confident in my ability to produce 3D models after doing this project.”  Another student noted, “This project helped me grow as an engineering student because it really opened my eyes as to how things work and are put together. It also made me realize how useful the computer-aided designs are. We are capable of putting together any assembly without exhausting our resources!” Students also felt more confident about their decision to choose engineering as a field of study. For example, one student commented, “After completing my chair, I felt very proud and happy of what I had accomplished. Working with these programs and working on this project has helped me see my future in engineering and has made me more excited than ever.”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A87837-C6A5-5F41-A21F-F01CDF12F44B}" type="slidenum">
              <a:rPr lang="en-US" smtClean="0"/>
              <a:t>22</a:t>
            </a:fld>
            <a:endParaRPr lang="en-US" dirty="0"/>
          </a:p>
        </p:txBody>
      </p:sp>
    </p:spTree>
    <p:extLst>
      <p:ext uri="{BB962C8B-B14F-4D97-AF65-F5344CB8AC3E}">
        <p14:creationId xmlns:p14="http://schemas.microsoft.com/office/powerpoint/2010/main" val="23213492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faculty member reflected on his experience as well noting that students performed better after giving them ample time to work on their projects in class where the professor could guide their work. He hopes to create a better balance between homework and in-class project time next semester. He also noted the need for students to gain a more solid foundation of the facts, concepts, principles, rules, procedures associated with engineering graphics and requested assistance on strategies for creating a more active learning atmosphere when teaching these foundational knowledge and skills.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23</a:t>
            </a:fld>
            <a:endParaRPr lang="en-US" dirty="0"/>
          </a:p>
        </p:txBody>
      </p:sp>
    </p:spTree>
    <p:extLst>
      <p:ext uri="{BB962C8B-B14F-4D97-AF65-F5344CB8AC3E}">
        <p14:creationId xmlns:p14="http://schemas.microsoft.com/office/powerpoint/2010/main" val="3275796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program at our university is in its infancy. The first round of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qualified courses were delivered in fall 2017. The establishment of an EELAC, training of faculty champions, and development of a structure to design and review experiential coursework offers a framework through which faculty can mentor other faculty in the development of experiential learning competencies and evaluate experiential course curriculum. As a work-in-progress (WIP) paper, the purpose of this paper was to present a theoretical foundation supporting the value of experiential education in higher education, discuss how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was launched at our university, and describe how faculty worked together to deliver courses in an active and experiential way specific to engineering education course design.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formative evaluation process is not complete. Only preliminary feedback through student and faculty reflections has been captured to date. Further development and refinement of the qualification form and rubric may be needed in addition to the establishment of a more formal formative evaluation process such as the eight-step process described. By creating a formal formative evaluation process, a feedback loop can be established for continuous improvement of </a:t>
            </a:r>
            <a:r>
              <a:rPr lang="en-US" sz="1200" kern="1200" dirty="0" err="1" smtClean="0">
                <a:solidFill>
                  <a:schemeClr val="tx1"/>
                </a:solidFill>
                <a:effectLst/>
                <a:latin typeface="+mn-lt"/>
                <a:ea typeface="+mn-ea"/>
                <a:cs typeface="+mn-cs"/>
              </a:rPr>
              <a:t>ExEL</a:t>
            </a:r>
            <a:r>
              <a:rPr lang="en-US" sz="1200" kern="1200" dirty="0" smtClean="0">
                <a:solidFill>
                  <a:schemeClr val="tx1"/>
                </a:solidFill>
                <a:effectLst/>
                <a:latin typeface="+mn-lt"/>
                <a:ea typeface="+mn-ea"/>
                <a:cs typeface="+mn-cs"/>
              </a:rPr>
              <a:t> qualified courses.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24</a:t>
            </a:fld>
            <a:endParaRPr lang="en-US" dirty="0"/>
          </a:p>
        </p:txBody>
      </p:sp>
    </p:spTree>
    <p:extLst>
      <p:ext uri="{BB962C8B-B14F-4D97-AF65-F5344CB8AC3E}">
        <p14:creationId xmlns:p14="http://schemas.microsoft.com/office/powerpoint/2010/main" val="13411047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25</a:t>
            </a:fld>
            <a:endParaRPr lang="en-US" dirty="0"/>
          </a:p>
        </p:txBody>
      </p:sp>
    </p:spTree>
    <p:extLst>
      <p:ext uri="{BB962C8B-B14F-4D97-AF65-F5344CB8AC3E}">
        <p14:creationId xmlns:p14="http://schemas.microsoft.com/office/powerpoint/2010/main" val="399097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A87837-C6A5-5F41-A21F-F01CDF12F44B}" type="slidenum">
              <a:rPr lang="en-US" smtClean="0"/>
              <a:t>3</a:t>
            </a:fld>
            <a:endParaRPr lang="en-US" dirty="0"/>
          </a:p>
        </p:txBody>
      </p:sp>
    </p:spTree>
    <p:extLst>
      <p:ext uri="{BB962C8B-B14F-4D97-AF65-F5344CB8AC3E}">
        <p14:creationId xmlns:p14="http://schemas.microsoft.com/office/powerpoint/2010/main" val="1191329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A87837-C6A5-5F41-A21F-F01CDF12F44B}" type="slidenum">
              <a:rPr lang="en-US" smtClean="0"/>
              <a:t>4</a:t>
            </a:fld>
            <a:endParaRPr lang="en-US" dirty="0"/>
          </a:p>
        </p:txBody>
      </p:sp>
    </p:spTree>
    <p:extLst>
      <p:ext uri="{BB962C8B-B14F-4D97-AF65-F5344CB8AC3E}">
        <p14:creationId xmlns:p14="http://schemas.microsoft.com/office/powerpoint/2010/main" val="998032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15 minutes</a:t>
            </a:r>
            <a:r>
              <a:rPr lang="en-US" baseline="0" dirty="0"/>
              <a:t>, we will address the following questions.</a:t>
            </a:r>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5</a:t>
            </a:fld>
            <a:endParaRPr lang="en-US" dirty="0"/>
          </a:p>
        </p:txBody>
      </p:sp>
    </p:spTree>
    <p:extLst>
      <p:ext uri="{BB962C8B-B14F-4D97-AF65-F5344CB8AC3E}">
        <p14:creationId xmlns:p14="http://schemas.microsoft.com/office/powerpoint/2010/main" val="166113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A87837-C6A5-5F41-A21F-F01CDF12F44B}" type="slidenum">
              <a:rPr lang="en-US" smtClean="0"/>
              <a:t>6</a:t>
            </a:fld>
            <a:endParaRPr lang="en-US" dirty="0"/>
          </a:p>
        </p:txBody>
      </p:sp>
    </p:spTree>
    <p:extLst>
      <p:ext uri="{BB962C8B-B14F-4D97-AF65-F5344CB8AC3E}">
        <p14:creationId xmlns:p14="http://schemas.microsoft.com/office/powerpoint/2010/main" val="3279587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Kolb’s experiential learning theory (ELT) provides a process framework that can be used in a variety of different learning settings. There are four modes in the ELT learning cycle including experiencing, thinking, acting, and reflecting. Through a recursive engagement with experiencing and thinking coupled with reflection and active experimentation, learners experience an ideal and balanced learning process [3]. Application of Kolb’s ELT and learning cycle is not uncommon in engineering, especially in the design of capstone courses. For example, </a:t>
            </a:r>
            <a:r>
              <a:rPr lang="en-US" sz="1200" kern="1200" dirty="0" err="1" smtClean="0">
                <a:solidFill>
                  <a:schemeClr val="tx1"/>
                </a:solidFill>
                <a:effectLst/>
                <a:latin typeface="+mn-lt"/>
                <a:ea typeface="+mn-ea"/>
                <a:cs typeface="+mn-cs"/>
              </a:rPr>
              <a:t>Jassim</a:t>
            </a:r>
            <a:r>
              <a:rPr lang="en-US" sz="1200" kern="1200" dirty="0" smtClean="0">
                <a:solidFill>
                  <a:schemeClr val="tx1"/>
                </a:solidFill>
                <a:effectLst/>
                <a:latin typeface="+mn-lt"/>
                <a:ea typeface="+mn-ea"/>
                <a:cs typeface="+mn-cs"/>
              </a:rPr>
              <a:t> [4] used Kolb’s experiential learning cycle to guide the design of capstone design projects in mechanical engineering. </a:t>
            </a:r>
            <a:r>
              <a:rPr lang="en-US" sz="1200" kern="1200" dirty="0" err="1" smtClean="0">
                <a:solidFill>
                  <a:schemeClr val="tx1"/>
                </a:solidFill>
                <a:effectLst/>
                <a:latin typeface="+mn-lt"/>
                <a:ea typeface="+mn-ea"/>
                <a:cs typeface="+mn-cs"/>
              </a:rPr>
              <a:t>Potisuk</a:t>
            </a:r>
            <a:r>
              <a:rPr lang="en-US" sz="1200" kern="1200" dirty="0" smtClean="0">
                <a:solidFill>
                  <a:schemeClr val="tx1"/>
                </a:solidFill>
                <a:effectLst/>
                <a:latin typeface="+mn-lt"/>
                <a:ea typeface="+mn-ea"/>
                <a:cs typeface="+mn-cs"/>
              </a:rPr>
              <a:t> [5] also used Kolb’s guidance to design a two-semester capstone sequence in electrical and computer engineering. </a:t>
            </a:r>
          </a:p>
          <a:p>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7</a:t>
            </a:fld>
            <a:endParaRPr lang="en-US" dirty="0"/>
          </a:p>
        </p:txBody>
      </p:sp>
    </p:spTree>
    <p:extLst>
      <p:ext uri="{BB962C8B-B14F-4D97-AF65-F5344CB8AC3E}">
        <p14:creationId xmlns:p14="http://schemas.microsoft.com/office/powerpoint/2010/main" val="1922192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A87837-C6A5-5F41-A21F-F01CDF12F44B}" type="slidenum">
              <a:rPr lang="en-US" smtClean="0"/>
              <a:t>8</a:t>
            </a:fld>
            <a:endParaRPr lang="en-US" dirty="0"/>
          </a:p>
        </p:txBody>
      </p:sp>
    </p:spTree>
    <p:extLst>
      <p:ext uri="{BB962C8B-B14F-4D97-AF65-F5344CB8AC3E}">
        <p14:creationId xmlns:p14="http://schemas.microsoft.com/office/powerpoint/2010/main" val="1770734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Kolb’s experiential learning theory (ELT) provides a process framework that can be used in a variety of different learning</a:t>
            </a:r>
            <a:r>
              <a:rPr lang="en-US" baseline="0" dirty="0"/>
              <a:t> settings. </a:t>
            </a:r>
            <a:r>
              <a:rPr lang="en-US" sz="1200" kern="1200" dirty="0">
                <a:solidFill>
                  <a:schemeClr val="tx1"/>
                </a:solidFill>
                <a:effectLst/>
                <a:latin typeface="+mn-lt"/>
                <a:ea typeface="+mn-ea"/>
                <a:cs typeface="+mn-cs"/>
              </a:rPr>
              <a:t>There are four modes in the ELT learning cycle including experiencing, thinking, acting, and reflecting. Through a recursive engagement with experiencing and thinking coupled with reflection and active experimentation, learners experience an ideal and balanced learning process. </a:t>
            </a:r>
            <a:endParaRPr lang="en-US" dirty="0"/>
          </a:p>
        </p:txBody>
      </p:sp>
      <p:sp>
        <p:nvSpPr>
          <p:cNvPr id="4" name="Slide Number Placeholder 3"/>
          <p:cNvSpPr>
            <a:spLocks noGrp="1"/>
          </p:cNvSpPr>
          <p:nvPr>
            <p:ph type="sldNum" sz="quarter" idx="10"/>
          </p:nvPr>
        </p:nvSpPr>
        <p:spPr/>
        <p:txBody>
          <a:bodyPr/>
          <a:lstStyle/>
          <a:p>
            <a:fld id="{F3A87837-C6A5-5F41-A21F-F01CDF12F44B}" type="slidenum">
              <a:rPr lang="en-US" smtClean="0"/>
              <a:t>9</a:t>
            </a:fld>
            <a:endParaRPr lang="en-US" dirty="0"/>
          </a:p>
        </p:txBody>
      </p:sp>
    </p:spTree>
    <p:extLst>
      <p:ext uri="{BB962C8B-B14F-4D97-AF65-F5344CB8AC3E}">
        <p14:creationId xmlns:p14="http://schemas.microsoft.com/office/powerpoint/2010/main" val="2535922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E9F115-8DFE-FD42-87A5-9D21850052BB}" type="datetimeFigureOut">
              <a:rPr lang="en-US" smtClean="0"/>
              <a:t>6/24/18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3858730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9F115-8DFE-FD42-87A5-9D21850052BB}" type="datetimeFigureOut">
              <a:rPr lang="en-US" smtClean="0"/>
              <a:t>6/24/18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99840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9F115-8DFE-FD42-87A5-9D21850052BB}" type="datetimeFigureOut">
              <a:rPr lang="en-US" smtClean="0"/>
              <a:t>6/24/18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359313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9F115-8DFE-FD42-87A5-9D21850052BB}" type="datetimeFigureOut">
              <a:rPr lang="en-US" smtClean="0"/>
              <a:t>6/24/18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313282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E9F115-8DFE-FD42-87A5-9D21850052BB}" type="datetimeFigureOut">
              <a:rPr lang="en-US" smtClean="0"/>
              <a:t>6/24/18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1820450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E9F115-8DFE-FD42-87A5-9D21850052BB}" type="datetimeFigureOut">
              <a:rPr lang="en-US" smtClean="0"/>
              <a:t>6/24/18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194733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E9F115-8DFE-FD42-87A5-9D21850052BB}" type="datetimeFigureOut">
              <a:rPr lang="en-US" smtClean="0"/>
              <a:t>6/24/18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340479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E9F115-8DFE-FD42-87A5-9D21850052BB}" type="datetimeFigureOut">
              <a:rPr lang="en-US" smtClean="0"/>
              <a:t>6/24/18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202209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9F115-8DFE-FD42-87A5-9D21850052BB}" type="datetimeFigureOut">
              <a:rPr lang="en-US" smtClean="0"/>
              <a:t>6/24/18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3655838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E9F115-8DFE-FD42-87A5-9D21850052BB}" type="datetimeFigureOut">
              <a:rPr lang="en-US" smtClean="0"/>
              <a:t>6/24/18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216372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E9F115-8DFE-FD42-87A5-9D21850052BB}" type="datetimeFigureOut">
              <a:rPr lang="en-US" smtClean="0"/>
              <a:t>6/24/18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25FBF1-5B12-9246-B0DA-15E8E83CC398}" type="slidenum">
              <a:rPr lang="en-US" smtClean="0"/>
              <a:t>‹#›</a:t>
            </a:fld>
            <a:endParaRPr lang="en-US" dirty="0"/>
          </a:p>
        </p:txBody>
      </p:sp>
    </p:spTree>
    <p:extLst>
      <p:ext uri="{BB962C8B-B14F-4D97-AF65-F5344CB8AC3E}">
        <p14:creationId xmlns:p14="http://schemas.microsoft.com/office/powerpoint/2010/main" val="28464123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86099" y="0"/>
            <a:ext cx="9280199" cy="1686318"/>
          </a:xfrm>
          <a:prstGeom prst="rect">
            <a:avLst/>
          </a:prstGeom>
          <a:solidFill>
            <a:srgbClr val="FFFF00">
              <a:alpha val="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0" dirty="0">
              <a:latin typeface="Arial Narrow"/>
              <a:cs typeface="Arial Narrow"/>
            </a:endParaRP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686318"/>
            <a:ext cx="9144000" cy="5171682"/>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9F115-8DFE-FD42-87A5-9D21850052BB}" type="datetimeFigureOut">
              <a:rPr lang="en-US" smtClean="0"/>
              <a:t>6/24/18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5FBF1-5B12-9246-B0DA-15E8E83CC398}" type="slidenum">
              <a:rPr lang="en-US" smtClean="0"/>
              <a:t>‹#›</a:t>
            </a:fld>
            <a:endParaRPr lang="en-US" dirty="0"/>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57582" y="6202338"/>
            <a:ext cx="1151475" cy="528137"/>
          </a:xfrm>
          <a:prstGeom prst="rect">
            <a:avLst/>
          </a:prstGeom>
        </p:spPr>
      </p:pic>
    </p:spTree>
    <p:extLst>
      <p:ext uri="{BB962C8B-B14F-4D97-AF65-F5344CB8AC3E}">
        <p14:creationId xmlns:p14="http://schemas.microsoft.com/office/powerpoint/2010/main" val="2488310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accent1">
              <a:lumMod val="50000"/>
            </a:schemeClr>
          </a:solidFill>
          <a:effectLst>
            <a:outerShdw blurRad="50800" dist="38100" dir="2700000" algn="tl" rotWithShape="0">
              <a:prstClr val="black">
                <a:alpha val="40000"/>
              </a:prstClr>
            </a:outerShdw>
          </a:effectLst>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Narrow"/>
          <a:ea typeface="+mn-ea"/>
          <a:cs typeface="Arial Narrow"/>
        </a:defRPr>
      </a:lvl1pPr>
      <a:lvl2pPr marL="742950" indent="-285750" algn="l" defTabSz="457200" rtl="0" eaLnBrk="1" latinLnBrk="0" hangingPunct="1">
        <a:spcBef>
          <a:spcPct val="20000"/>
        </a:spcBef>
        <a:buFont typeface="Arial"/>
        <a:buChar char="–"/>
        <a:defRPr sz="2800" kern="1200">
          <a:solidFill>
            <a:schemeClr val="tx1"/>
          </a:solidFill>
          <a:latin typeface="Arial Narrow"/>
          <a:ea typeface="+mn-ea"/>
          <a:cs typeface="Arial Narrow"/>
        </a:defRPr>
      </a:lvl2pPr>
      <a:lvl3pPr marL="1143000" indent="-228600" algn="l" defTabSz="457200" rtl="0" eaLnBrk="1" latinLnBrk="0" hangingPunct="1">
        <a:spcBef>
          <a:spcPct val="20000"/>
        </a:spcBef>
        <a:buFont typeface="Arial"/>
        <a:buChar char="•"/>
        <a:defRPr sz="2400" kern="1200">
          <a:solidFill>
            <a:schemeClr val="tx1"/>
          </a:solidFill>
          <a:latin typeface="Arial Narrow"/>
          <a:ea typeface="+mn-ea"/>
          <a:cs typeface="Arial Narrow"/>
        </a:defRPr>
      </a:lvl3pPr>
      <a:lvl4pPr marL="1600200" indent="-228600" algn="l" defTabSz="457200" rtl="0" eaLnBrk="1" latinLnBrk="0" hangingPunct="1">
        <a:spcBef>
          <a:spcPct val="20000"/>
        </a:spcBef>
        <a:buFont typeface="Arial"/>
        <a:buChar char="–"/>
        <a:defRPr sz="2000" kern="1200">
          <a:solidFill>
            <a:schemeClr val="tx1"/>
          </a:solidFill>
          <a:latin typeface="Arial Narrow"/>
          <a:ea typeface="+mn-ea"/>
          <a:cs typeface="Arial Narrow"/>
        </a:defRPr>
      </a:lvl4pPr>
      <a:lvl5pPr marL="2057400" indent="-228600" algn="l" defTabSz="457200" rtl="0" eaLnBrk="1" latinLnBrk="0" hangingPunct="1">
        <a:spcBef>
          <a:spcPct val="20000"/>
        </a:spcBef>
        <a:buFont typeface="Arial"/>
        <a:buChar char="»"/>
        <a:defRPr sz="2000" kern="1200">
          <a:solidFill>
            <a:schemeClr val="tx1"/>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13" y="0"/>
            <a:ext cx="9144000" cy="5143501"/>
          </a:xfrm>
          <a:prstGeom prst="rect">
            <a:avLst/>
          </a:prstGeom>
        </p:spPr>
      </p:pic>
      <p:sp>
        <p:nvSpPr>
          <p:cNvPr id="5" name="Title 3"/>
          <p:cNvSpPr>
            <a:spLocks noGrp="1"/>
          </p:cNvSpPr>
          <p:nvPr/>
        </p:nvSpPr>
        <p:spPr>
          <a:xfrm>
            <a:off x="1112672" y="310870"/>
            <a:ext cx="6858000" cy="2387600"/>
          </a:xfrm>
          <a:prstGeom prst="rect">
            <a:avLst/>
          </a:prstGeom>
        </p:spPr>
        <p:txBody>
          <a:bodyPr vert="horz" lIns="91440" tIns="45720" rIns="91440" bIns="45720" rtlCol="0" anchor="b">
            <a:normAutofit fontScale="97500" lnSpcReduction="10000"/>
          </a:bodyPr>
          <a:lstStyle>
            <a:lvl1pPr algn="ctr" defTabSz="685800" rtl="0" eaLnBrk="1" latinLnBrk="0" hangingPunct="1">
              <a:lnSpc>
                <a:spcPct val="90000"/>
              </a:lnSpc>
              <a:spcBef>
                <a:spcPct val="0"/>
              </a:spcBef>
              <a:buNone/>
              <a:defRPr sz="4500" b="1" kern="1200">
                <a:solidFill>
                  <a:srgbClr val="000090"/>
                </a:solidFill>
                <a:effectLst>
                  <a:outerShdw blurRad="50800" dist="38100" dir="2700000" algn="tl" rotWithShape="0">
                    <a:prstClr val="black">
                      <a:alpha val="40000"/>
                    </a:prstClr>
                  </a:outerShdw>
                </a:effectLst>
                <a:latin typeface="Arial Narrow"/>
                <a:ea typeface="+mj-ea"/>
                <a:cs typeface="Arial Narrow"/>
              </a:defRPr>
            </a:lvl1pPr>
          </a:lstStyle>
          <a:p>
            <a:r>
              <a:rPr lang="en-US" b="1" kern="1200" dirty="0">
                <a:effectLst>
                  <a:outerShdw blurRad="50800" dist="38100" dir="2700000" algn="tl" rotWithShape="0">
                    <a:prstClr val="black">
                      <a:alpha val="40000"/>
                    </a:prstClr>
                  </a:outerShdw>
                </a:effectLst>
                <a:latin typeface="Arial Narrow"/>
                <a:cs typeface="Arial Narrow"/>
              </a:rPr>
              <a:t>Using Experiential Learning in Course Curriculum: The Case of a Core Engineering Graphics Course</a:t>
            </a:r>
          </a:p>
        </p:txBody>
      </p:sp>
      <p:sp>
        <p:nvSpPr>
          <p:cNvPr id="6" name="Rectangle 5"/>
          <p:cNvSpPr/>
          <p:nvPr/>
        </p:nvSpPr>
        <p:spPr>
          <a:xfrm>
            <a:off x="35013" y="5143501"/>
            <a:ext cx="9144000" cy="1714499"/>
          </a:xfrm>
          <a:prstGeom prst="rect">
            <a:avLst/>
          </a:prstGeom>
          <a:solidFill>
            <a:srgbClr val="1F04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ubtitle 5"/>
          <p:cNvSpPr>
            <a:spLocks noGrp="1"/>
          </p:cNvSpPr>
          <p:nvPr/>
        </p:nvSpPr>
        <p:spPr>
          <a:xfrm>
            <a:off x="1" y="3487739"/>
            <a:ext cx="9143999"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1pPr>
            <a:lvl2pPr marL="342900" indent="0" algn="ctr" defTabSz="685800" rtl="0" eaLnBrk="1" latinLnBrk="0" hangingPunct="1">
              <a:lnSpc>
                <a:spcPct val="90000"/>
              </a:lnSpc>
              <a:spcBef>
                <a:spcPts val="375"/>
              </a:spcBef>
              <a:buFont typeface="Arial" panose="020B0604020202020204" pitchFamily="34" charset="0"/>
              <a:buNone/>
              <a:defRPr sz="15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2pPr>
            <a:lvl3pPr marL="685800" indent="0" algn="ctr" defTabSz="685800" rtl="0" eaLnBrk="1" latinLnBrk="0" hangingPunct="1">
              <a:lnSpc>
                <a:spcPct val="90000"/>
              </a:lnSpc>
              <a:spcBef>
                <a:spcPts val="375"/>
              </a:spcBef>
              <a:buFont typeface="Arial" panose="020B0604020202020204" pitchFamily="34" charset="0"/>
              <a:buNone/>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3pPr>
            <a:lvl4pPr marL="1028700" indent="0" algn="ctr" defTabSz="685800" rtl="0" eaLnBrk="1" latinLnBrk="0" hangingPunct="1">
              <a:lnSpc>
                <a:spcPct val="90000"/>
              </a:lnSpc>
              <a:spcBef>
                <a:spcPts val="375"/>
              </a:spcBef>
              <a:buFont typeface="Arial" panose="020B0604020202020204" pitchFamily="34" charset="0"/>
              <a:buNone/>
              <a:defRPr sz="12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4pPr>
            <a:lvl5pPr marL="1371600" indent="0" algn="ctr" defTabSz="685800" rtl="0" eaLnBrk="1" latinLnBrk="0" hangingPunct="1">
              <a:lnSpc>
                <a:spcPct val="90000"/>
              </a:lnSpc>
              <a:spcBef>
                <a:spcPts val="375"/>
              </a:spcBef>
              <a:buFont typeface="Arial" panose="020B0604020202020204" pitchFamily="34" charset="0"/>
              <a:buNone/>
              <a:defRPr sz="12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2400" b="1" kern="1200" dirty="0">
                <a:solidFill>
                  <a:schemeClr val="bg1"/>
                </a:solidFill>
                <a:latin typeface="Arial Narrow"/>
                <a:cs typeface="Arial Narrow"/>
              </a:rPr>
              <a:t>Martha M. Snyder, Ph.D., College of Engineering and Computing</a:t>
            </a:r>
          </a:p>
          <a:p>
            <a:r>
              <a:rPr lang="en-US" sz="2400" b="1" kern="1200" dirty="0">
                <a:solidFill>
                  <a:schemeClr val="bg1"/>
                </a:solidFill>
                <a:latin typeface="Arial Narrow"/>
                <a:cs typeface="Arial Narrow"/>
              </a:rPr>
              <a:t>Manuel Salinas, Ph.D., College of Engineering and Computing</a:t>
            </a:r>
          </a:p>
          <a:p>
            <a:r>
              <a:rPr lang="en-US" sz="2400" b="1" kern="1200" dirty="0">
                <a:solidFill>
                  <a:schemeClr val="bg1"/>
                </a:solidFill>
                <a:latin typeface="Arial Narrow"/>
                <a:cs typeface="Arial Narrow"/>
              </a:rPr>
              <a:t>Molly Scanlon, Ph.D., College of Arts, Humanities, and Social Sciences </a:t>
            </a:r>
          </a:p>
          <a:p>
            <a:r>
              <a:rPr lang="en-US" sz="2400" b="1" kern="1200" dirty="0">
                <a:solidFill>
                  <a:schemeClr val="bg1"/>
                </a:solidFill>
                <a:latin typeface="Arial Narrow"/>
                <a:cs typeface="Arial Narrow"/>
              </a:rPr>
              <a:t>Nova Southeastern University, Fort Lauderdale, FL</a:t>
            </a:r>
          </a:p>
        </p:txBody>
      </p:sp>
      <p:pic>
        <p:nvPicPr>
          <p:cNvPr id="9" name="Picture 8"/>
          <p:cNvPicPr>
            <a:picLocks noChangeAspect="1"/>
          </p:cNvPicPr>
          <p:nvPr/>
        </p:nvPicPr>
        <p:blipFill>
          <a:blip r:embed="rId4"/>
          <a:stretch>
            <a:fillRect/>
          </a:stretch>
        </p:blipFill>
        <p:spPr>
          <a:xfrm>
            <a:off x="0" y="5576711"/>
            <a:ext cx="9144000" cy="938809"/>
          </a:xfrm>
          <a:prstGeom prst="rect">
            <a:avLst/>
          </a:prstGeom>
        </p:spPr>
      </p:pic>
    </p:spTree>
    <p:extLst>
      <p:ext uri="{BB962C8B-B14F-4D97-AF65-F5344CB8AC3E}">
        <p14:creationId xmlns:p14="http://schemas.microsoft.com/office/powerpoint/2010/main" val="21596357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NSEE 8 Principles of Good Practice</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Intention</a:t>
            </a:r>
          </a:p>
          <a:p>
            <a:pPr marL="514350" indent="-514350">
              <a:buFont typeface="+mj-lt"/>
              <a:buAutoNum type="arabicPeriod"/>
            </a:pPr>
            <a:r>
              <a:rPr lang="en-US" dirty="0"/>
              <a:t>Preparedness and Planning</a:t>
            </a:r>
          </a:p>
          <a:p>
            <a:pPr marL="514350" indent="-514350">
              <a:buFont typeface="+mj-lt"/>
              <a:buAutoNum type="arabicPeriod"/>
            </a:pPr>
            <a:r>
              <a:rPr lang="en-US" dirty="0"/>
              <a:t>Authenticity</a:t>
            </a:r>
          </a:p>
          <a:p>
            <a:pPr marL="514350" indent="-514350">
              <a:buFont typeface="+mj-lt"/>
              <a:buAutoNum type="arabicPeriod"/>
            </a:pPr>
            <a:r>
              <a:rPr lang="en-US" dirty="0"/>
              <a:t>Reflection</a:t>
            </a:r>
          </a:p>
          <a:p>
            <a:pPr marL="514350" indent="-514350">
              <a:buFont typeface="+mj-lt"/>
              <a:buAutoNum type="arabicPeriod"/>
            </a:pPr>
            <a:r>
              <a:rPr lang="en-US" dirty="0"/>
              <a:t>Orientation and Training</a:t>
            </a:r>
          </a:p>
          <a:p>
            <a:pPr marL="514350" indent="-514350">
              <a:buFont typeface="+mj-lt"/>
              <a:buAutoNum type="arabicPeriod"/>
            </a:pPr>
            <a:r>
              <a:rPr lang="en-US" dirty="0"/>
              <a:t>Monitoring and Continuous Improvement</a:t>
            </a:r>
          </a:p>
          <a:p>
            <a:pPr marL="514350" indent="-514350">
              <a:buFont typeface="+mj-lt"/>
              <a:buAutoNum type="arabicPeriod"/>
            </a:pPr>
            <a:r>
              <a:rPr lang="en-US" dirty="0"/>
              <a:t>Assessment and Evaluation</a:t>
            </a:r>
          </a:p>
          <a:p>
            <a:pPr marL="514350" indent="-514350">
              <a:buFont typeface="+mj-lt"/>
              <a:buAutoNum type="arabicPeriod"/>
            </a:pPr>
            <a:r>
              <a:rPr lang="en-US" dirty="0"/>
              <a:t>Acknowledgement</a:t>
            </a:r>
          </a:p>
        </p:txBody>
      </p:sp>
      <p:sp>
        <p:nvSpPr>
          <p:cNvPr id="5" name="TextBox 4"/>
          <p:cNvSpPr txBox="1"/>
          <p:nvPr/>
        </p:nvSpPr>
        <p:spPr>
          <a:xfrm>
            <a:off x="6228531" y="1232972"/>
            <a:ext cx="2190924" cy="461665"/>
          </a:xfrm>
          <a:prstGeom prst="rect">
            <a:avLst/>
          </a:prstGeom>
          <a:noFill/>
        </p:spPr>
        <p:txBody>
          <a:bodyPr wrap="none" rtlCol="0">
            <a:spAutoFit/>
          </a:bodyPr>
          <a:lstStyle/>
          <a:p>
            <a:r>
              <a:rPr lang="en-US" sz="2400" dirty="0">
                <a:latin typeface="Arial Narrow"/>
                <a:cs typeface="Arial Narrow"/>
              </a:rPr>
              <a:t>Guiding principles</a:t>
            </a:r>
          </a:p>
        </p:txBody>
      </p:sp>
    </p:spTree>
    <p:extLst>
      <p:ext uri="{BB962C8B-B14F-4D97-AF65-F5344CB8AC3E}">
        <p14:creationId xmlns:p14="http://schemas.microsoft.com/office/powerpoint/2010/main" val="40184576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Clark’s Guided Experiential Learning</a:t>
            </a:r>
          </a:p>
        </p:txBody>
      </p:sp>
      <p:sp>
        <p:nvSpPr>
          <p:cNvPr id="3" name="Content Placeholder 2"/>
          <p:cNvSpPr>
            <a:spLocks noGrp="1"/>
          </p:cNvSpPr>
          <p:nvPr>
            <p:ph idx="1"/>
          </p:nvPr>
        </p:nvSpPr>
        <p:spPr/>
        <p:txBody>
          <a:bodyPr>
            <a:normAutofit fontScale="92500" lnSpcReduction="10000"/>
          </a:bodyPr>
          <a:lstStyle/>
          <a:p>
            <a:r>
              <a:rPr lang="en-US" dirty="0"/>
              <a:t>Course structure includes:</a:t>
            </a:r>
          </a:p>
          <a:p>
            <a:pPr lvl="1"/>
            <a:r>
              <a:rPr lang="en-US" dirty="0"/>
              <a:t>Course Goal</a:t>
            </a:r>
          </a:p>
          <a:p>
            <a:pPr lvl="1"/>
            <a:r>
              <a:rPr lang="en-US" dirty="0"/>
              <a:t>Reason for the </a:t>
            </a:r>
            <a:r>
              <a:rPr lang="en-US" dirty="0" smtClean="0"/>
              <a:t>Course </a:t>
            </a:r>
            <a:r>
              <a:rPr lang="mr-IN" dirty="0" smtClean="0"/>
              <a:t>–</a:t>
            </a:r>
            <a:r>
              <a:rPr lang="en-US" dirty="0" smtClean="0"/>
              <a:t> gain learner’s attention</a:t>
            </a:r>
            <a:endParaRPr lang="en-US" dirty="0"/>
          </a:p>
          <a:p>
            <a:pPr lvl="1"/>
            <a:r>
              <a:rPr lang="en-US" dirty="0"/>
              <a:t>Course </a:t>
            </a:r>
            <a:r>
              <a:rPr lang="en-US" dirty="0" smtClean="0"/>
              <a:t>Overview </a:t>
            </a:r>
            <a:r>
              <a:rPr lang="mr-IN" dirty="0" smtClean="0"/>
              <a:t>–</a:t>
            </a:r>
            <a:r>
              <a:rPr lang="en-US" dirty="0" smtClean="0"/>
              <a:t> visual model of sequence as an advance organizer</a:t>
            </a:r>
            <a:endParaRPr lang="en-US" dirty="0"/>
          </a:p>
          <a:p>
            <a:pPr lvl="1"/>
            <a:r>
              <a:rPr lang="en-US" dirty="0" smtClean="0"/>
              <a:t>Consistent Lesson Structure</a:t>
            </a:r>
          </a:p>
          <a:p>
            <a:pPr lvl="2"/>
            <a:r>
              <a:rPr lang="en-US" dirty="0" smtClean="0"/>
              <a:t>Present learning objectives, review pre-requisite skills, demonstrate procedures, allow practice, give feedback</a:t>
            </a:r>
          </a:p>
          <a:p>
            <a:pPr lvl="2"/>
            <a:r>
              <a:rPr lang="en-US" dirty="0" smtClean="0"/>
              <a:t>Lessons should be presented in order in which students will practice them in the field</a:t>
            </a:r>
          </a:p>
          <a:p>
            <a:pPr lvl="2"/>
            <a:r>
              <a:rPr lang="en-US" dirty="0" smtClean="0"/>
              <a:t>If no order, lessons should be presented from easy to more difficult</a:t>
            </a:r>
            <a:endParaRPr lang="en-US" dirty="0"/>
          </a:p>
        </p:txBody>
      </p:sp>
      <p:sp>
        <p:nvSpPr>
          <p:cNvPr id="4" name="TextBox 3"/>
          <p:cNvSpPr txBox="1"/>
          <p:nvPr/>
        </p:nvSpPr>
        <p:spPr>
          <a:xfrm>
            <a:off x="4323531" y="1210055"/>
            <a:ext cx="4225135" cy="461665"/>
          </a:xfrm>
          <a:prstGeom prst="rect">
            <a:avLst/>
          </a:prstGeom>
          <a:noFill/>
        </p:spPr>
        <p:txBody>
          <a:bodyPr wrap="none" rtlCol="0">
            <a:spAutoFit/>
          </a:bodyPr>
          <a:lstStyle/>
          <a:p>
            <a:r>
              <a:rPr lang="en-US" sz="2400" dirty="0">
                <a:latin typeface="Arial Narrow"/>
                <a:cs typeface="Arial Narrow"/>
              </a:rPr>
              <a:t>Course development process model</a:t>
            </a:r>
          </a:p>
        </p:txBody>
      </p:sp>
    </p:spTree>
    <p:extLst>
      <p:ext uri="{BB962C8B-B14F-4D97-AF65-F5344CB8AC3E}">
        <p14:creationId xmlns:p14="http://schemas.microsoft.com/office/powerpoint/2010/main" val="31496897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Complementing Guidelines  </a:t>
            </a:r>
          </a:p>
        </p:txBody>
      </p:sp>
      <p:sp>
        <p:nvSpPr>
          <p:cNvPr id="3" name="Content Placeholder 2"/>
          <p:cNvSpPr>
            <a:spLocks noGrp="1"/>
          </p:cNvSpPr>
          <p:nvPr>
            <p:ph idx="1"/>
          </p:nvPr>
        </p:nvSpPr>
        <p:spPr/>
        <p:txBody>
          <a:bodyPr/>
          <a:lstStyle/>
          <a:p>
            <a:r>
              <a:rPr lang="en-US" dirty="0"/>
              <a:t>Kolb </a:t>
            </a:r>
            <a:r>
              <a:rPr lang="mr-IN" dirty="0"/>
              <a:t>–</a:t>
            </a:r>
            <a:r>
              <a:rPr lang="en-US" dirty="0"/>
              <a:t> Descriptive theory (What)</a:t>
            </a:r>
          </a:p>
          <a:p>
            <a:r>
              <a:rPr lang="en-US" dirty="0"/>
              <a:t>NSEE’s 8 Principles </a:t>
            </a:r>
            <a:r>
              <a:rPr lang="mr-IN" dirty="0"/>
              <a:t>–</a:t>
            </a:r>
            <a:r>
              <a:rPr lang="en-US" dirty="0"/>
              <a:t> Guiding principles (Why)</a:t>
            </a:r>
          </a:p>
          <a:p>
            <a:r>
              <a:rPr lang="en-US" dirty="0"/>
              <a:t>Clark’s GEL </a:t>
            </a:r>
            <a:r>
              <a:rPr lang="mr-IN" dirty="0"/>
              <a:t>–</a:t>
            </a:r>
            <a:r>
              <a:rPr lang="en-US" dirty="0"/>
              <a:t> Prescriptive theory (How)</a:t>
            </a:r>
          </a:p>
        </p:txBody>
      </p:sp>
      <p:sp>
        <p:nvSpPr>
          <p:cNvPr id="4" name="TextBox 3"/>
          <p:cNvSpPr txBox="1"/>
          <p:nvPr/>
        </p:nvSpPr>
        <p:spPr>
          <a:xfrm>
            <a:off x="457200" y="3993444"/>
            <a:ext cx="7859889" cy="1569660"/>
          </a:xfrm>
          <a:prstGeom prst="rect">
            <a:avLst/>
          </a:prstGeom>
          <a:noFill/>
        </p:spPr>
        <p:txBody>
          <a:bodyPr wrap="square" rtlCol="0">
            <a:spAutoFit/>
          </a:bodyPr>
          <a:lstStyle/>
          <a:p>
            <a:r>
              <a:rPr lang="en-US" sz="2400" dirty="0">
                <a:latin typeface="Arial Narrow"/>
                <a:cs typeface="Arial Narrow"/>
              </a:rPr>
              <a:t>Because experiential education is a pedagogical framework, it can be combined with the best practices in any discipline to inform learner-centered course design and delivery including engineering courses. (For examples, see Jassim, 2014 and Potisuk, 2016.)</a:t>
            </a:r>
          </a:p>
        </p:txBody>
      </p:sp>
    </p:spTree>
    <p:extLst>
      <p:ext uri="{BB962C8B-B14F-4D97-AF65-F5344CB8AC3E}">
        <p14:creationId xmlns:p14="http://schemas.microsoft.com/office/powerpoint/2010/main" val="26442930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8972"/>
            <a:ext cx="8229600" cy="1143000"/>
          </a:xfrm>
          <a:solidFill>
            <a:schemeClr val="bg1">
              <a:alpha val="36000"/>
            </a:schemeClr>
          </a:solidFill>
        </p:spPr>
        <p:txBody>
          <a:bodyPr>
            <a:normAutofit fontScale="90000"/>
          </a:bodyPr>
          <a:lstStyle/>
          <a:p>
            <a:r>
              <a:rPr lang="en-US" dirty="0"/>
              <a:t>NSU’s Experiential Learning Program (ExEL)</a:t>
            </a:r>
          </a:p>
        </p:txBody>
      </p:sp>
    </p:spTree>
    <p:extLst>
      <p:ext uri="{BB962C8B-B14F-4D97-AF65-F5344CB8AC3E}">
        <p14:creationId xmlns:p14="http://schemas.microsoft.com/office/powerpoint/2010/main" val="16197500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le 1"/>
          <p:cNvSpPr>
            <a:spLocks noGrp="1"/>
          </p:cNvSpPr>
          <p:nvPr>
            <p:ph type="title"/>
          </p:nvPr>
        </p:nvSpPr>
        <p:spPr/>
        <p:txBody>
          <a:bodyPr/>
          <a:lstStyle/>
          <a:p>
            <a:r>
              <a:rPr lang="en-US" dirty="0" err="1" smtClean="0">
                <a:solidFill>
                  <a:srgbClr val="254061"/>
                </a:solidFill>
                <a:ea typeface="ＭＳ Ｐゴシック" charset="0"/>
              </a:rPr>
              <a:t>ExEL</a:t>
            </a:r>
            <a:r>
              <a:rPr lang="en-US" dirty="0" smtClean="0">
                <a:solidFill>
                  <a:srgbClr val="254061"/>
                </a:solidFill>
                <a:ea typeface="ＭＳ Ｐゴシック" charset="0"/>
              </a:rPr>
              <a:t> at NSU </a:t>
            </a:r>
            <a:r>
              <a:rPr lang="mr-IN" dirty="0" smtClean="0">
                <a:solidFill>
                  <a:srgbClr val="254061"/>
                </a:solidFill>
                <a:ea typeface="ＭＳ Ｐゴシック" charset="0"/>
              </a:rPr>
              <a:t>–</a:t>
            </a:r>
            <a:r>
              <a:rPr lang="en-US" dirty="0" smtClean="0">
                <a:solidFill>
                  <a:srgbClr val="254061"/>
                </a:solidFill>
                <a:ea typeface="ＭＳ Ｐゴシック" charset="0"/>
              </a:rPr>
              <a:t> Where We Are</a:t>
            </a:r>
            <a:endParaRPr lang="en-US" dirty="0">
              <a:solidFill>
                <a:srgbClr val="254061"/>
              </a:solidFill>
              <a:ea typeface="ＭＳ Ｐゴシック" charset="0"/>
            </a:endParaRPr>
          </a:p>
        </p:txBody>
      </p:sp>
      <p:sp>
        <p:nvSpPr>
          <p:cNvPr id="23555" name="Content Placeholder 2"/>
          <p:cNvSpPr>
            <a:spLocks noGrp="1"/>
          </p:cNvSpPr>
          <p:nvPr>
            <p:ph idx="1"/>
          </p:nvPr>
        </p:nvSpPr>
        <p:spPr/>
        <p:txBody>
          <a:bodyPr>
            <a:normAutofit fontScale="85000" lnSpcReduction="20000"/>
          </a:bodyPr>
          <a:lstStyle/>
          <a:p>
            <a:pPr>
              <a:defRPr/>
            </a:pPr>
            <a:r>
              <a:rPr lang="en-US" altLang="en-US" dirty="0" smtClean="0">
                <a:solidFill>
                  <a:srgbClr val="254061"/>
                </a:solidFill>
              </a:rPr>
              <a:t>University President authorized in late 2015: designed program in 2016; and launched the program in Fall 2017</a:t>
            </a:r>
          </a:p>
          <a:p>
            <a:pPr>
              <a:defRPr/>
            </a:pPr>
            <a:r>
              <a:rPr lang="en-US" altLang="en-US" dirty="0" smtClean="0">
                <a:solidFill>
                  <a:srgbClr val="254061"/>
                </a:solidFill>
              </a:rPr>
              <a:t>Developed </a:t>
            </a:r>
            <a:r>
              <a:rPr lang="en-US" altLang="en-US" dirty="0">
                <a:solidFill>
                  <a:srgbClr val="254061"/>
                </a:solidFill>
              </a:rPr>
              <a:t>definition, mission, and goals </a:t>
            </a:r>
          </a:p>
          <a:p>
            <a:pPr>
              <a:defRPr/>
            </a:pPr>
            <a:r>
              <a:rPr lang="en-US" altLang="en-US" dirty="0">
                <a:solidFill>
                  <a:srgbClr val="254061"/>
                </a:solidFill>
              </a:rPr>
              <a:t>Decentralized initiative to colleges and offices</a:t>
            </a:r>
          </a:p>
          <a:p>
            <a:pPr>
              <a:defRPr/>
            </a:pPr>
            <a:r>
              <a:rPr lang="en-US" altLang="en-US" dirty="0">
                <a:solidFill>
                  <a:srgbClr val="254061"/>
                </a:solidFill>
              </a:rPr>
              <a:t>Identified existing </a:t>
            </a:r>
            <a:r>
              <a:rPr lang="en-US" altLang="en-US" dirty="0" smtClean="0">
                <a:solidFill>
                  <a:srgbClr val="254061"/>
                </a:solidFill>
              </a:rPr>
              <a:t>curricular and co-curricular experiential opportunities</a:t>
            </a:r>
          </a:p>
          <a:p>
            <a:pPr>
              <a:defRPr/>
            </a:pPr>
            <a:r>
              <a:rPr lang="en-US" altLang="en-US" dirty="0" smtClean="0">
                <a:solidFill>
                  <a:srgbClr val="254061"/>
                </a:solidFill>
              </a:rPr>
              <a:t>Trained faculty champions</a:t>
            </a:r>
            <a:endParaRPr lang="en-US" altLang="en-US" dirty="0">
              <a:solidFill>
                <a:srgbClr val="254061"/>
              </a:solidFill>
            </a:endParaRPr>
          </a:p>
          <a:p>
            <a:pPr>
              <a:defRPr/>
            </a:pPr>
            <a:r>
              <a:rPr lang="en-US" altLang="en-US" dirty="0" smtClean="0">
                <a:solidFill>
                  <a:srgbClr val="254061"/>
                </a:solidFill>
              </a:rPr>
              <a:t>Established </a:t>
            </a:r>
            <a:r>
              <a:rPr lang="en-US" altLang="en-US" dirty="0" err="1">
                <a:solidFill>
                  <a:srgbClr val="254061"/>
                </a:solidFill>
              </a:rPr>
              <a:t>ExEL</a:t>
            </a:r>
            <a:r>
              <a:rPr lang="en-US" altLang="en-US" dirty="0">
                <a:solidFill>
                  <a:srgbClr val="254061"/>
                </a:solidFill>
              </a:rPr>
              <a:t> qualification process </a:t>
            </a:r>
            <a:br>
              <a:rPr lang="en-US" altLang="en-US" dirty="0">
                <a:solidFill>
                  <a:srgbClr val="254061"/>
                </a:solidFill>
              </a:rPr>
            </a:br>
            <a:r>
              <a:rPr lang="en-US" altLang="en-US" dirty="0">
                <a:solidFill>
                  <a:srgbClr val="254061"/>
                </a:solidFill>
              </a:rPr>
              <a:t>and best practices University-wide</a:t>
            </a:r>
          </a:p>
          <a:p>
            <a:pPr>
              <a:defRPr/>
            </a:pPr>
            <a:r>
              <a:rPr lang="en-US" altLang="en-US" dirty="0">
                <a:solidFill>
                  <a:srgbClr val="254061"/>
                </a:solidFill>
              </a:rPr>
              <a:t>Created </a:t>
            </a:r>
            <a:r>
              <a:rPr lang="en-US" altLang="en-US" dirty="0" err="1">
                <a:solidFill>
                  <a:srgbClr val="254061"/>
                </a:solidFill>
              </a:rPr>
              <a:t>ExEL</a:t>
            </a:r>
            <a:r>
              <a:rPr lang="en-US" altLang="en-US" dirty="0">
                <a:solidFill>
                  <a:srgbClr val="254061"/>
                </a:solidFill>
              </a:rPr>
              <a:t> Website &amp; Marketing Plan</a:t>
            </a:r>
          </a:p>
          <a:p>
            <a:pPr>
              <a:defRPr/>
            </a:pPr>
            <a:r>
              <a:rPr lang="en-US" altLang="en-US" dirty="0">
                <a:solidFill>
                  <a:srgbClr val="254061"/>
                </a:solidFill>
              </a:rPr>
              <a:t>Oriented incoming Class of 2021</a:t>
            </a:r>
          </a:p>
          <a:p>
            <a:pPr>
              <a:buFontTx/>
              <a:buNone/>
              <a:defRPr/>
            </a:pPr>
            <a:endParaRPr lang="en-US" altLang="en-US" dirty="0">
              <a:effectLst>
                <a:outerShdw blurRad="38100" dist="38100" dir="2700000" algn="tl">
                  <a:srgbClr val="000000"/>
                </a:outerShdw>
              </a:effectLst>
            </a:endParaRPr>
          </a:p>
          <a:p>
            <a:pPr>
              <a:defRPr/>
            </a:pPr>
            <a:endParaRPr lang="en-US" altLang="en-US" dirty="0"/>
          </a:p>
        </p:txBody>
      </p:sp>
    </p:spTree>
    <p:extLst>
      <p:ext uri="{BB962C8B-B14F-4D97-AF65-F5344CB8AC3E}">
        <p14:creationId xmlns:p14="http://schemas.microsoft.com/office/powerpoint/2010/main" val="712445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0"/>
          <p:cNvSpPr txBox="1">
            <a:spLocks noChangeArrowheads="1"/>
          </p:cNvSpPr>
          <p:nvPr/>
        </p:nvSpPr>
        <p:spPr bwMode="auto">
          <a:xfrm>
            <a:off x="917973" y="1371600"/>
            <a:ext cx="1212056" cy="584200"/>
          </a:xfrm>
          <a:prstGeom prst="rect">
            <a:avLst/>
          </a:prstGeom>
          <a:noFill/>
          <a:ln>
            <a:noFill/>
          </a:ln>
          <a:effectLst/>
          <a:extLst/>
        </p:spPr>
        <p:txBody>
          <a:bodyPr>
            <a:spAutoFit/>
          </a:bodyPr>
          <a:lstStyle>
            <a:lvl1pPr>
              <a:spcBef>
                <a:spcPct val="20000"/>
              </a:spcBef>
              <a:buChar char="•"/>
              <a:defRPr sz="3200">
                <a:solidFill>
                  <a:schemeClr val="bg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bg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9pPr>
          </a:lstStyle>
          <a:p>
            <a:pPr algn="ctr">
              <a:spcBef>
                <a:spcPct val="0"/>
              </a:spcBef>
              <a:spcAft>
                <a:spcPts val="450"/>
              </a:spcAft>
              <a:buFontTx/>
              <a:buNone/>
              <a:defRPr/>
            </a:pPr>
            <a:r>
              <a:rPr lang="en-US" altLang="en-US" sz="1600" dirty="0">
                <a:solidFill>
                  <a:srgbClr val="254061"/>
                </a:solidFill>
                <a:latin typeface="Arial Rounded MT Bold" panose="020F0704030504030204" pitchFamily="34" charset="0"/>
                <a:cs typeface="Arial" panose="020B0604020202020204" pitchFamily="34" charset="0"/>
              </a:rPr>
              <a:t>Freshman Year</a:t>
            </a:r>
            <a:endParaRPr lang="en-US" altLang="en-US" sz="1000" dirty="0">
              <a:solidFill>
                <a:srgbClr val="254061"/>
              </a:solidFill>
              <a:latin typeface="Arial Rounded MT Bold" panose="020F0704030504030204" pitchFamily="34" charset="0"/>
              <a:cs typeface="Arial" panose="020B0604020202020204" pitchFamily="34" charset="0"/>
            </a:endParaRPr>
          </a:p>
        </p:txBody>
      </p:sp>
      <p:pic>
        <p:nvPicPr>
          <p:cNvPr id="193541"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12319" y="2133600"/>
            <a:ext cx="76914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0"/>
          <p:cNvSpPr txBox="1">
            <a:spLocks noChangeArrowheads="1"/>
          </p:cNvSpPr>
          <p:nvPr/>
        </p:nvSpPr>
        <p:spPr bwMode="auto">
          <a:xfrm>
            <a:off x="2977093" y="1371600"/>
            <a:ext cx="1421782" cy="584200"/>
          </a:xfrm>
          <a:prstGeom prst="rect">
            <a:avLst/>
          </a:prstGeom>
          <a:noFill/>
          <a:ln>
            <a:noFill/>
          </a:ln>
          <a:effectLst/>
          <a:extLst/>
        </p:spPr>
        <p:txBody>
          <a:bodyPr wrap="square">
            <a:spAutoFit/>
          </a:bodyPr>
          <a:lstStyle>
            <a:lvl1pPr>
              <a:spcBef>
                <a:spcPct val="20000"/>
              </a:spcBef>
              <a:buChar char="•"/>
              <a:defRPr sz="3200">
                <a:solidFill>
                  <a:schemeClr val="bg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bg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9pPr>
          </a:lstStyle>
          <a:p>
            <a:pPr algn="ctr">
              <a:spcBef>
                <a:spcPct val="0"/>
              </a:spcBef>
              <a:spcAft>
                <a:spcPts val="450"/>
              </a:spcAft>
              <a:buFontTx/>
              <a:buNone/>
              <a:defRPr/>
            </a:pPr>
            <a:r>
              <a:rPr lang="en-US" altLang="en-US" sz="1600" dirty="0">
                <a:solidFill>
                  <a:srgbClr val="254061"/>
                </a:solidFill>
                <a:latin typeface="Arial Rounded MT Bold" panose="020F0704030504030204" pitchFamily="34" charset="0"/>
                <a:cs typeface="Arial" panose="020B0604020202020204" pitchFamily="34" charset="0"/>
              </a:rPr>
              <a:t>Sophomore Year</a:t>
            </a:r>
            <a:endParaRPr lang="en-US" altLang="en-US" sz="1000" dirty="0">
              <a:solidFill>
                <a:srgbClr val="254061"/>
              </a:solidFill>
              <a:latin typeface="Arial Rounded MT Bold" panose="020F0704030504030204" pitchFamily="34" charset="0"/>
              <a:cs typeface="Arial" panose="020B0604020202020204" pitchFamily="34" charset="0"/>
            </a:endParaRPr>
          </a:p>
        </p:txBody>
      </p:sp>
      <p:pic>
        <p:nvPicPr>
          <p:cNvPr id="193543"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69719" y="2133600"/>
            <a:ext cx="76795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0"/>
          <p:cNvSpPr txBox="1">
            <a:spLocks noChangeArrowheads="1"/>
          </p:cNvSpPr>
          <p:nvPr/>
        </p:nvSpPr>
        <p:spPr bwMode="auto">
          <a:xfrm>
            <a:off x="5263754" y="1371600"/>
            <a:ext cx="979884" cy="584776"/>
          </a:xfrm>
          <a:prstGeom prst="rect">
            <a:avLst/>
          </a:prstGeom>
          <a:noFill/>
          <a:ln>
            <a:noFill/>
          </a:ln>
          <a:effectLst/>
          <a:extLst/>
        </p:spPr>
        <p:txBody>
          <a:bodyPr>
            <a:spAutoFit/>
          </a:bodyPr>
          <a:lstStyle>
            <a:lvl1pPr>
              <a:spcBef>
                <a:spcPct val="20000"/>
              </a:spcBef>
              <a:buChar char="•"/>
              <a:defRPr sz="3200">
                <a:solidFill>
                  <a:schemeClr val="bg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bg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9pPr>
          </a:lstStyle>
          <a:p>
            <a:pPr algn="ctr">
              <a:spcBef>
                <a:spcPct val="0"/>
              </a:spcBef>
              <a:spcAft>
                <a:spcPts val="450"/>
              </a:spcAft>
              <a:buFontTx/>
              <a:buNone/>
              <a:defRPr/>
            </a:pPr>
            <a:r>
              <a:rPr lang="en-US" altLang="en-US" sz="1600" dirty="0">
                <a:solidFill>
                  <a:srgbClr val="254061"/>
                </a:solidFill>
                <a:latin typeface="Arial Rounded MT Bold" panose="020F0704030504030204" pitchFamily="34" charset="0"/>
                <a:cs typeface="Arial" panose="020B0604020202020204" pitchFamily="34" charset="0"/>
              </a:rPr>
              <a:t>Junior Year</a:t>
            </a:r>
            <a:endParaRPr lang="en-US" altLang="en-US" sz="1000" dirty="0">
              <a:solidFill>
                <a:srgbClr val="254061"/>
              </a:solidFill>
              <a:latin typeface="Arial Rounded MT Bold" panose="020F0704030504030204" pitchFamily="34" charset="0"/>
              <a:cs typeface="Arial" panose="020B0604020202020204" pitchFamily="34" charset="0"/>
            </a:endParaRPr>
          </a:p>
        </p:txBody>
      </p:sp>
      <p:sp>
        <p:nvSpPr>
          <p:cNvPr id="15" name="Text Box 10"/>
          <p:cNvSpPr txBox="1">
            <a:spLocks noChangeArrowheads="1"/>
          </p:cNvSpPr>
          <p:nvPr/>
        </p:nvSpPr>
        <p:spPr bwMode="auto">
          <a:xfrm>
            <a:off x="7121931" y="1371600"/>
            <a:ext cx="979884" cy="584200"/>
          </a:xfrm>
          <a:prstGeom prst="rect">
            <a:avLst/>
          </a:prstGeom>
          <a:noFill/>
          <a:ln>
            <a:noFill/>
          </a:ln>
          <a:effectLst/>
          <a:extLst/>
        </p:spPr>
        <p:txBody>
          <a:bodyPr>
            <a:spAutoFit/>
          </a:bodyPr>
          <a:lstStyle>
            <a:lvl1pPr>
              <a:spcBef>
                <a:spcPct val="20000"/>
              </a:spcBef>
              <a:buChar char="•"/>
              <a:defRPr sz="3200">
                <a:solidFill>
                  <a:schemeClr val="bg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bg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9pPr>
          </a:lstStyle>
          <a:p>
            <a:pPr algn="ctr">
              <a:spcBef>
                <a:spcPct val="0"/>
              </a:spcBef>
              <a:spcAft>
                <a:spcPts val="450"/>
              </a:spcAft>
              <a:buFontTx/>
              <a:buNone/>
              <a:defRPr/>
            </a:pPr>
            <a:r>
              <a:rPr lang="en-US" altLang="en-US" sz="1600" dirty="0">
                <a:solidFill>
                  <a:srgbClr val="254061"/>
                </a:solidFill>
                <a:latin typeface="Arial Rounded MT Bold" panose="020F0704030504030204" pitchFamily="34" charset="0"/>
                <a:cs typeface="Arial" panose="020B0604020202020204" pitchFamily="34" charset="0"/>
              </a:rPr>
              <a:t>Senior Year</a:t>
            </a:r>
            <a:endParaRPr lang="en-US" altLang="en-US" sz="1000" dirty="0">
              <a:solidFill>
                <a:srgbClr val="254061"/>
              </a:solidFill>
              <a:latin typeface="Arial Rounded MT Bold" panose="020F0704030504030204" pitchFamily="34" charset="0"/>
              <a:cs typeface="Arial" panose="020B0604020202020204" pitchFamily="34" charset="0"/>
            </a:endParaRPr>
          </a:p>
        </p:txBody>
      </p:sp>
      <p:grpSp>
        <p:nvGrpSpPr>
          <p:cNvPr id="5" name="Group 4"/>
          <p:cNvGrpSpPr/>
          <p:nvPr/>
        </p:nvGrpSpPr>
        <p:grpSpPr>
          <a:xfrm>
            <a:off x="1888597" y="2987778"/>
            <a:ext cx="5361119" cy="2737556"/>
            <a:chOff x="1888596" y="2568222"/>
            <a:chExt cx="5361119" cy="2737556"/>
          </a:xfrm>
        </p:grpSpPr>
        <p:sp>
          <p:nvSpPr>
            <p:cNvPr id="24" name="Rounded Rectangle 23"/>
            <p:cNvSpPr/>
            <p:nvPr/>
          </p:nvSpPr>
          <p:spPr>
            <a:xfrm>
              <a:off x="2214562" y="2568222"/>
              <a:ext cx="4757738" cy="2737556"/>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dirty="0">
                <a:solidFill>
                  <a:srgbClr val="FFFFFF"/>
                </a:solidFill>
              </a:endParaRPr>
            </a:p>
          </p:txBody>
        </p:sp>
        <p:sp>
          <p:nvSpPr>
            <p:cNvPr id="21" name="Text Box 10"/>
            <p:cNvSpPr txBox="1">
              <a:spLocks noChangeArrowheads="1"/>
            </p:cNvSpPr>
            <p:nvPr/>
          </p:nvSpPr>
          <p:spPr bwMode="auto">
            <a:xfrm>
              <a:off x="1888596" y="2708074"/>
              <a:ext cx="5361119" cy="2349361"/>
            </a:xfrm>
            <a:prstGeom prst="rect">
              <a:avLst/>
            </a:prstGeom>
            <a:noFill/>
            <a:ln>
              <a:noFill/>
            </a:ln>
            <a:effectLst/>
            <a:extLst/>
          </p:spPr>
          <p:txBody>
            <a:bodyPr wrap="square">
              <a:spAutoFit/>
            </a:bodyPr>
            <a:lstStyle>
              <a:lvl1pPr marL="342900" indent="-342900">
                <a:spcBef>
                  <a:spcPct val="20000"/>
                </a:spcBef>
                <a:buChar char="•"/>
                <a:defRPr sz="3200">
                  <a:solidFill>
                    <a:schemeClr val="bg1"/>
                  </a:solidFill>
                  <a:latin typeface="Arial" panose="020B0604020202020204" pitchFamily="34" charset="0"/>
                  <a:ea typeface="ＭＳ Ｐゴシック" panose="020B0600070205080204" pitchFamily="34" charset="-128"/>
                </a:defRPr>
              </a:lvl1pPr>
              <a:lvl2pPr marL="914400" indent="-404813">
                <a:spcBef>
                  <a:spcPct val="20000"/>
                </a:spcBef>
                <a:buChar char="–"/>
                <a:defRPr sz="2800">
                  <a:solidFill>
                    <a:schemeClr val="bg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9pPr>
            </a:lstStyle>
            <a:p>
              <a:pPr lvl="1">
                <a:spcBef>
                  <a:spcPct val="0"/>
                </a:spcBef>
                <a:spcAft>
                  <a:spcPts val="450"/>
                </a:spcAft>
                <a:buClr>
                  <a:srgbClr val="FFCC00"/>
                </a:buClr>
                <a:buFont typeface="Arial" panose="020B0604020202020204" pitchFamily="34" charset="0"/>
                <a:buChar char="•"/>
                <a:defRPr/>
              </a:pPr>
              <a:r>
                <a:rPr lang="en-US" altLang="en-US" sz="2600" b="1" dirty="0">
                  <a:solidFill>
                    <a:srgbClr val="000000"/>
                  </a:solidFill>
                  <a:latin typeface="Arial Narrow"/>
                  <a:cs typeface="Arial Narrow"/>
                </a:rPr>
                <a:t>Faculty Mentored Research</a:t>
              </a:r>
            </a:p>
            <a:p>
              <a:pPr lvl="1">
                <a:spcBef>
                  <a:spcPct val="0"/>
                </a:spcBef>
                <a:spcAft>
                  <a:spcPts val="450"/>
                </a:spcAft>
                <a:buClr>
                  <a:srgbClr val="FFCC00"/>
                </a:buClr>
                <a:buFont typeface="Arial" panose="020B0604020202020204" pitchFamily="34" charset="0"/>
                <a:buChar char="•"/>
                <a:defRPr/>
              </a:pPr>
              <a:r>
                <a:rPr lang="en-US" altLang="en-US" sz="2600" b="1" dirty="0" err="1">
                  <a:solidFill>
                    <a:srgbClr val="000000"/>
                  </a:solidFill>
                  <a:latin typeface="Arial Narrow"/>
                  <a:cs typeface="Arial Narrow"/>
                </a:rPr>
                <a:t>ExEL</a:t>
              </a:r>
              <a:r>
                <a:rPr lang="en-US" altLang="en-US" sz="2600" b="1" dirty="0">
                  <a:solidFill>
                    <a:srgbClr val="000000"/>
                  </a:solidFill>
                  <a:latin typeface="Arial Narrow"/>
                  <a:cs typeface="Arial Narrow"/>
                </a:rPr>
                <a:t>-Qualified Coursework</a:t>
              </a:r>
            </a:p>
            <a:p>
              <a:pPr lvl="1">
                <a:spcBef>
                  <a:spcPct val="0"/>
                </a:spcBef>
                <a:spcAft>
                  <a:spcPts val="450"/>
                </a:spcAft>
                <a:buClr>
                  <a:srgbClr val="FFCC00"/>
                </a:buClr>
                <a:buFont typeface="Arial" panose="020B0604020202020204" pitchFamily="34" charset="0"/>
                <a:buChar char="•"/>
                <a:defRPr/>
              </a:pPr>
              <a:r>
                <a:rPr lang="en-US" altLang="en-US" sz="2600" b="1" dirty="0">
                  <a:solidFill>
                    <a:srgbClr val="000000"/>
                  </a:solidFill>
                  <a:latin typeface="Arial Narrow"/>
                  <a:cs typeface="Arial Narrow"/>
                </a:rPr>
                <a:t>Community Engagement/Service</a:t>
              </a:r>
            </a:p>
            <a:p>
              <a:pPr lvl="1">
                <a:spcBef>
                  <a:spcPct val="0"/>
                </a:spcBef>
                <a:spcAft>
                  <a:spcPts val="450"/>
                </a:spcAft>
                <a:buClr>
                  <a:srgbClr val="FFCC00"/>
                </a:buClr>
                <a:buFont typeface="Arial" panose="020B0604020202020204" pitchFamily="34" charset="0"/>
                <a:buChar char="•"/>
                <a:defRPr/>
              </a:pPr>
              <a:r>
                <a:rPr lang="en-US" altLang="en-US" sz="2600" b="1" dirty="0">
                  <a:solidFill>
                    <a:srgbClr val="000000"/>
                  </a:solidFill>
                  <a:latin typeface="Arial Narrow"/>
                  <a:cs typeface="Arial Narrow"/>
                </a:rPr>
                <a:t>Professional Growth/Internships</a:t>
              </a:r>
            </a:p>
            <a:p>
              <a:pPr lvl="1">
                <a:spcBef>
                  <a:spcPct val="0"/>
                </a:spcBef>
                <a:spcAft>
                  <a:spcPts val="450"/>
                </a:spcAft>
                <a:buClr>
                  <a:srgbClr val="FFCC00"/>
                </a:buClr>
                <a:buFont typeface="Arial" panose="020B0604020202020204" pitchFamily="34" charset="0"/>
                <a:buChar char="•"/>
                <a:defRPr/>
              </a:pPr>
              <a:r>
                <a:rPr lang="en-US" altLang="en-US" sz="2600" b="1" dirty="0">
                  <a:solidFill>
                    <a:srgbClr val="000000"/>
                  </a:solidFill>
                  <a:latin typeface="Arial Narrow"/>
                  <a:cs typeface="Arial Narrow"/>
                </a:rPr>
                <a:t>Travel Exploration/Study Abroad</a:t>
              </a:r>
            </a:p>
          </p:txBody>
        </p:sp>
      </p:grpSp>
      <p:pic>
        <p:nvPicPr>
          <p:cNvPr id="16"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9716" y="2132014"/>
            <a:ext cx="76914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9452" y="2133600"/>
            <a:ext cx="76914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rot="16200000">
            <a:off x="403942" y="4226440"/>
            <a:ext cx="2188332" cy="369332"/>
          </a:xfrm>
          <a:prstGeom prst="rect">
            <a:avLst/>
          </a:prstGeom>
          <a:solidFill>
            <a:schemeClr val="bg1">
              <a:alpha val="38000"/>
            </a:schemeClr>
          </a:solidFill>
        </p:spPr>
        <p:txBody>
          <a:bodyPr wrap="none" rtlCol="0">
            <a:spAutoFit/>
          </a:bodyPr>
          <a:lstStyle/>
          <a:p>
            <a:r>
              <a:rPr lang="en-US" b="1" dirty="0">
                <a:solidFill>
                  <a:srgbClr val="254061"/>
                </a:solidFill>
              </a:rPr>
              <a:t>First Year Experience</a:t>
            </a:r>
          </a:p>
        </p:txBody>
      </p:sp>
      <p:sp>
        <p:nvSpPr>
          <p:cNvPr id="19" name="TextBox 18"/>
          <p:cNvSpPr txBox="1"/>
          <p:nvPr/>
        </p:nvSpPr>
        <p:spPr>
          <a:xfrm rot="16200000">
            <a:off x="7064225" y="4226440"/>
            <a:ext cx="1082348" cy="369332"/>
          </a:xfrm>
          <a:prstGeom prst="rect">
            <a:avLst/>
          </a:prstGeom>
          <a:solidFill>
            <a:schemeClr val="bg1">
              <a:alpha val="38000"/>
            </a:schemeClr>
          </a:solidFill>
        </p:spPr>
        <p:txBody>
          <a:bodyPr wrap="none" rtlCol="0">
            <a:spAutoFit/>
          </a:bodyPr>
          <a:lstStyle/>
          <a:p>
            <a:r>
              <a:rPr lang="en-US" b="1" dirty="0">
                <a:solidFill>
                  <a:srgbClr val="254061"/>
                </a:solidFill>
              </a:rPr>
              <a:t>Capstone</a:t>
            </a:r>
          </a:p>
        </p:txBody>
      </p:sp>
      <p:sp>
        <p:nvSpPr>
          <p:cNvPr id="4" name="Title 3"/>
          <p:cNvSpPr>
            <a:spLocks noGrp="1"/>
          </p:cNvSpPr>
          <p:nvPr>
            <p:ph type="title"/>
          </p:nvPr>
        </p:nvSpPr>
        <p:spPr/>
        <p:txBody>
          <a:bodyPr/>
          <a:lstStyle/>
          <a:p>
            <a:r>
              <a:rPr lang="en-US" dirty="0"/>
              <a:t>Pillars of NSU’s </a:t>
            </a:r>
            <a:r>
              <a:rPr lang="en-US" dirty="0" err="1"/>
              <a:t>ExEL</a:t>
            </a:r>
            <a:r>
              <a:rPr lang="en-US" dirty="0"/>
              <a:t> </a:t>
            </a:r>
          </a:p>
        </p:txBody>
      </p:sp>
    </p:spTree>
    <p:extLst>
      <p:ext uri="{BB962C8B-B14F-4D97-AF65-F5344CB8AC3E}">
        <p14:creationId xmlns:p14="http://schemas.microsoft.com/office/powerpoint/2010/main" val="19214884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 Champions</a:t>
            </a:r>
          </a:p>
        </p:txBody>
      </p:sp>
      <p:sp>
        <p:nvSpPr>
          <p:cNvPr id="3" name="Content Placeholder 2"/>
          <p:cNvSpPr>
            <a:spLocks noGrp="1"/>
          </p:cNvSpPr>
          <p:nvPr>
            <p:ph idx="1"/>
          </p:nvPr>
        </p:nvSpPr>
        <p:spPr/>
        <p:txBody>
          <a:bodyPr>
            <a:normAutofit fontScale="92500"/>
          </a:bodyPr>
          <a:lstStyle/>
          <a:p>
            <a:r>
              <a:rPr lang="en-US" dirty="0"/>
              <a:t>17 faculty members from nine of 10 undergraduate-serving colleges and four professional staff attended NSEE’s Experiential Education Academy (6 workshops)</a:t>
            </a:r>
          </a:p>
          <a:p>
            <a:r>
              <a:rPr lang="en-US" dirty="0"/>
              <a:t>Designated as Experiential Learning Fellows and served as </a:t>
            </a:r>
            <a:r>
              <a:rPr lang="en-US" dirty="0" err="1"/>
              <a:t>ExEL</a:t>
            </a:r>
            <a:r>
              <a:rPr lang="en-US" dirty="0"/>
              <a:t> champions within their colleges</a:t>
            </a:r>
          </a:p>
          <a:p>
            <a:r>
              <a:rPr lang="en-US" dirty="0"/>
              <a:t>Roles included sharing information about </a:t>
            </a:r>
            <a:r>
              <a:rPr lang="en-US" dirty="0" err="1"/>
              <a:t>ExEL</a:t>
            </a:r>
            <a:r>
              <a:rPr lang="en-US" dirty="0"/>
              <a:t> with colleagues, identifying other faculty who were interested in active learning methods, assisting faculty who wanted to designate their course as </a:t>
            </a:r>
            <a:r>
              <a:rPr lang="en-US" dirty="0" err="1"/>
              <a:t>ExEL</a:t>
            </a:r>
            <a:r>
              <a:rPr lang="en-US" dirty="0"/>
              <a:t>.</a:t>
            </a:r>
          </a:p>
        </p:txBody>
      </p:sp>
    </p:spTree>
    <p:extLst>
      <p:ext uri="{BB962C8B-B14F-4D97-AF65-F5344CB8AC3E}">
        <p14:creationId xmlns:p14="http://schemas.microsoft.com/office/powerpoint/2010/main" val="17108114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8972"/>
            <a:ext cx="8229600" cy="1143000"/>
          </a:xfrm>
          <a:solidFill>
            <a:schemeClr val="bg1">
              <a:alpha val="36000"/>
            </a:schemeClr>
          </a:solidFill>
        </p:spPr>
        <p:txBody>
          <a:bodyPr>
            <a:normAutofit fontScale="90000"/>
          </a:bodyPr>
          <a:lstStyle/>
          <a:p>
            <a:r>
              <a:rPr lang="en-US" dirty="0"/>
              <a:t>The Case of GENG1012: Engineering Graphics</a:t>
            </a:r>
          </a:p>
        </p:txBody>
      </p:sp>
    </p:spTree>
    <p:extLst>
      <p:ext uri="{BB962C8B-B14F-4D97-AF65-F5344CB8AC3E}">
        <p14:creationId xmlns:p14="http://schemas.microsoft.com/office/powerpoint/2010/main" val="10295056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GENG1012</a:t>
            </a:r>
          </a:p>
        </p:txBody>
      </p:sp>
      <p:sp>
        <p:nvSpPr>
          <p:cNvPr id="3" name="Content Placeholder 2"/>
          <p:cNvSpPr>
            <a:spLocks noGrp="1"/>
          </p:cNvSpPr>
          <p:nvPr>
            <p:ph idx="1"/>
          </p:nvPr>
        </p:nvSpPr>
        <p:spPr/>
        <p:txBody>
          <a:bodyPr>
            <a:normAutofit fontScale="85000" lnSpcReduction="20000"/>
          </a:bodyPr>
          <a:lstStyle/>
          <a:p>
            <a:r>
              <a:rPr lang="en-US" dirty="0"/>
              <a:t>3 credit hour core course</a:t>
            </a:r>
          </a:p>
          <a:p>
            <a:r>
              <a:rPr lang="en-US" dirty="0"/>
              <a:t>Covers the foundation of computer aided graphics; setting up engineering drawings, annotation and implementation; and introduction to computer-aided design (CAD) software</a:t>
            </a:r>
          </a:p>
          <a:p>
            <a:r>
              <a:rPr lang="en-US" dirty="0"/>
              <a:t>Delivered as an </a:t>
            </a:r>
            <a:r>
              <a:rPr lang="en-US" dirty="0" err="1"/>
              <a:t>ExEL</a:t>
            </a:r>
            <a:r>
              <a:rPr lang="en-US" dirty="0"/>
              <a:t> course in Fall 2017</a:t>
            </a:r>
          </a:p>
          <a:p>
            <a:pPr lvl="0"/>
            <a:r>
              <a:rPr lang="en-US" dirty="0"/>
              <a:t>Students are assessed as follows:</a:t>
            </a:r>
          </a:p>
          <a:p>
            <a:pPr lvl="1"/>
            <a:r>
              <a:rPr lang="en-US" dirty="0"/>
              <a:t>Midterm Exam – 20%</a:t>
            </a:r>
          </a:p>
          <a:p>
            <a:pPr lvl="1"/>
            <a:r>
              <a:rPr lang="en-US" dirty="0"/>
              <a:t>Final Exam – 25%</a:t>
            </a:r>
          </a:p>
          <a:p>
            <a:pPr lvl="1"/>
            <a:r>
              <a:rPr lang="en-US" dirty="0"/>
              <a:t>Quizzes – 25%</a:t>
            </a:r>
          </a:p>
          <a:p>
            <a:pPr lvl="1"/>
            <a:r>
              <a:rPr lang="en-US" dirty="0"/>
              <a:t>Project – 25%</a:t>
            </a:r>
          </a:p>
          <a:p>
            <a:pPr lvl="1"/>
            <a:r>
              <a:rPr lang="en-US" dirty="0"/>
              <a:t>Attendance and Participation – 5%</a:t>
            </a:r>
          </a:p>
          <a:p>
            <a:endParaRPr lang="en-US" dirty="0"/>
          </a:p>
        </p:txBody>
      </p:sp>
    </p:spTree>
    <p:extLst>
      <p:ext uri="{BB962C8B-B14F-4D97-AF65-F5344CB8AC3E}">
        <p14:creationId xmlns:p14="http://schemas.microsoft.com/office/powerpoint/2010/main" val="265021603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92267037"/>
              </p:ext>
            </p:extLst>
          </p:nvPr>
        </p:nvGraphicFramePr>
        <p:xfrm>
          <a:off x="578805" y="1413887"/>
          <a:ext cx="7958354" cy="5444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lstStyle/>
          <a:p>
            <a:r>
              <a:rPr lang="en-US" dirty="0" err="1" smtClean="0"/>
              <a:t>ExEL</a:t>
            </a:r>
            <a:r>
              <a:rPr lang="en-US" dirty="0" smtClean="0"/>
              <a:t> Qualification Process</a:t>
            </a:r>
            <a:endParaRPr lang="en-US" dirty="0"/>
          </a:p>
        </p:txBody>
      </p:sp>
    </p:spTree>
    <p:extLst>
      <p:ext uri="{BB962C8B-B14F-4D97-AF65-F5344CB8AC3E}">
        <p14:creationId xmlns:p14="http://schemas.microsoft.com/office/powerpoint/2010/main" val="39020695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8972"/>
            <a:ext cx="8229600" cy="1143000"/>
          </a:xfrm>
          <a:solidFill>
            <a:schemeClr val="bg1">
              <a:alpha val="36000"/>
            </a:schemeClr>
          </a:solidFill>
        </p:spPr>
        <p:txBody>
          <a:bodyPr>
            <a:normAutofit/>
          </a:bodyPr>
          <a:lstStyle/>
          <a:p>
            <a:r>
              <a:rPr lang="en-US" dirty="0" smtClean="0"/>
              <a:t>Introduction</a:t>
            </a:r>
            <a:endParaRPr lang="en-US" dirty="0"/>
          </a:p>
        </p:txBody>
      </p:sp>
    </p:spTree>
    <p:extLst>
      <p:ext uri="{BB962C8B-B14F-4D97-AF65-F5344CB8AC3E}">
        <p14:creationId xmlns:p14="http://schemas.microsoft.com/office/powerpoint/2010/main" val="329913174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GENG1012 and NSEE Principles</a:t>
            </a:r>
            <a:endParaRPr lang="en-US" dirty="0"/>
          </a:p>
        </p:txBody>
      </p:sp>
      <p:sp>
        <p:nvSpPr>
          <p:cNvPr id="3" name="Content Placeholder 2"/>
          <p:cNvSpPr>
            <a:spLocks noGrp="1"/>
          </p:cNvSpPr>
          <p:nvPr>
            <p:ph idx="1"/>
          </p:nvPr>
        </p:nvSpPr>
        <p:spPr/>
        <p:txBody>
          <a:bodyPr>
            <a:normAutofit fontScale="70000" lnSpcReduction="20000"/>
          </a:bodyPr>
          <a:lstStyle/>
          <a:p>
            <a:r>
              <a:rPr lang="en-US" sz="3600" b="1" dirty="0" smtClean="0"/>
              <a:t>Structured, intentional, authentic: </a:t>
            </a:r>
            <a:r>
              <a:rPr lang="en-US" sz="3600" dirty="0" smtClean="0"/>
              <a:t>Students use free-hand and CAD tools to design a simple engineering device, write a report, presentation, and a reflection</a:t>
            </a:r>
          </a:p>
          <a:p>
            <a:r>
              <a:rPr lang="en-US" sz="3600" b="1" dirty="0" smtClean="0"/>
              <a:t>Experience requires preparation: </a:t>
            </a:r>
            <a:r>
              <a:rPr lang="en-US" sz="3600" dirty="0" smtClean="0"/>
              <a:t>Foundational knowledge </a:t>
            </a:r>
            <a:r>
              <a:rPr lang="mr-IN" sz="3600" dirty="0" smtClean="0"/>
              <a:t>–</a:t>
            </a:r>
            <a:r>
              <a:rPr lang="en-US" sz="3600" dirty="0" smtClean="0"/>
              <a:t> terms, symbols, conventional practices, common vocabulary</a:t>
            </a:r>
          </a:p>
          <a:p>
            <a:r>
              <a:rPr lang="en-US" sz="3600" b="1" dirty="0" smtClean="0"/>
              <a:t>Monitoring and continuous improvement: </a:t>
            </a:r>
            <a:r>
              <a:rPr lang="en-US" sz="3600" dirty="0" smtClean="0"/>
              <a:t>Share work in progress throughout semester and modify their design based on faculty and peer feedback</a:t>
            </a:r>
          </a:p>
          <a:p>
            <a:r>
              <a:rPr lang="en-US" sz="3600" b="1" dirty="0" smtClean="0"/>
              <a:t>Structured reflection and acknowledgement: </a:t>
            </a:r>
            <a:r>
              <a:rPr lang="en-US" sz="3600" dirty="0" smtClean="0"/>
              <a:t>Critical reflection paper, opportunity to present at undergraduate symposium</a:t>
            </a:r>
          </a:p>
          <a:p>
            <a:r>
              <a:rPr lang="en-US" sz="3600" b="1" dirty="0" smtClean="0"/>
              <a:t>Assessment and evaluation: </a:t>
            </a:r>
            <a:r>
              <a:rPr lang="en-US" sz="3600" dirty="0" smtClean="0"/>
              <a:t>exams, quizzes, homework, project, research report, presentation </a:t>
            </a:r>
            <a:r>
              <a:rPr lang="mr-IN" sz="3600" dirty="0" smtClean="0"/>
              <a:t>–</a:t>
            </a:r>
            <a:r>
              <a:rPr lang="en-US" sz="3600" dirty="0" smtClean="0"/>
              <a:t> shared rubrics</a:t>
            </a:r>
            <a:endParaRPr lang="en-US" sz="3600" dirty="0"/>
          </a:p>
          <a:p>
            <a:endParaRPr lang="en-US" dirty="0"/>
          </a:p>
        </p:txBody>
      </p:sp>
    </p:spTree>
    <p:extLst>
      <p:ext uri="{BB962C8B-B14F-4D97-AF65-F5344CB8AC3E}">
        <p14:creationId xmlns:p14="http://schemas.microsoft.com/office/powerpoint/2010/main" val="16981122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Formative Evaluation</a:t>
            </a:r>
          </a:p>
        </p:txBody>
      </p:sp>
      <p:sp>
        <p:nvSpPr>
          <p:cNvPr id="3" name="Content Placeholder 2"/>
          <p:cNvSpPr>
            <a:spLocks noGrp="1"/>
          </p:cNvSpPr>
          <p:nvPr>
            <p:ph idx="1"/>
          </p:nvPr>
        </p:nvSpPr>
        <p:spPr/>
        <p:txBody>
          <a:bodyPr>
            <a:normAutofit fontScale="92500" lnSpcReduction="10000"/>
          </a:bodyPr>
          <a:lstStyle/>
          <a:p>
            <a:r>
              <a:rPr lang="en-US" dirty="0"/>
              <a:t>During instructional design, formative evaluation is used to identify whether the instruction (i.e., course) is meeting the intended objectives.</a:t>
            </a:r>
          </a:p>
          <a:p>
            <a:r>
              <a:rPr lang="en-US" dirty="0"/>
              <a:t>Serves as “quality control of the development process” (Morrison, Ross, </a:t>
            </a:r>
            <a:r>
              <a:rPr lang="en-US" dirty="0" err="1"/>
              <a:t>Kalman</a:t>
            </a:r>
            <a:r>
              <a:rPr lang="en-US" dirty="0"/>
              <a:t>, &amp; Kemp, 2011).</a:t>
            </a:r>
          </a:p>
          <a:p>
            <a:r>
              <a:rPr lang="en-US" dirty="0"/>
              <a:t>Formative evaluation is most effective when it is used during the development of a new course or revision of an existing one.</a:t>
            </a:r>
          </a:p>
          <a:p>
            <a:r>
              <a:rPr lang="en-US" dirty="0"/>
              <a:t>If weaknesses are identified, they can be addressed and eliminated early on.</a:t>
            </a:r>
          </a:p>
        </p:txBody>
      </p:sp>
    </p:spTree>
    <p:extLst>
      <p:ext uri="{BB962C8B-B14F-4D97-AF65-F5344CB8AC3E}">
        <p14:creationId xmlns:p14="http://schemas.microsoft.com/office/powerpoint/2010/main" val="153200746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Reflections</a:t>
            </a:r>
          </a:p>
        </p:txBody>
      </p:sp>
      <p:sp>
        <p:nvSpPr>
          <p:cNvPr id="3" name="Content Placeholder 2"/>
          <p:cNvSpPr>
            <a:spLocks noGrp="1"/>
          </p:cNvSpPr>
          <p:nvPr>
            <p:ph idx="1"/>
          </p:nvPr>
        </p:nvSpPr>
        <p:spPr/>
        <p:txBody>
          <a:bodyPr>
            <a:normAutofit fontScale="77500" lnSpcReduction="20000"/>
          </a:bodyPr>
          <a:lstStyle/>
          <a:p>
            <a:r>
              <a:rPr lang="en-US" dirty="0"/>
              <a:t>Confidence in building CAD devices</a:t>
            </a:r>
          </a:p>
          <a:p>
            <a:pPr lvl="1"/>
            <a:r>
              <a:rPr lang="en-US" dirty="0" smtClean="0"/>
              <a:t>“</a:t>
            </a:r>
            <a:r>
              <a:rPr lang="en-US" dirty="0"/>
              <a:t>This project helped me grow as an engineering student because it really opened my eyes as to how things work and are put together. It also made me realize how useful the computer-aided designs are. We are capable of putting together any assembly without exhausting our resources!” </a:t>
            </a:r>
            <a:endParaRPr lang="en-US" dirty="0" smtClean="0"/>
          </a:p>
          <a:p>
            <a:pPr lvl="1"/>
            <a:r>
              <a:rPr lang="en-US" dirty="0"/>
              <a:t>“I really enjoyed working on this project because I was able to explore the many features of CAD software and I was able to show people a bit about myself and how I think. I definitely feel more confidence in my ability to produce 3D models and doing the project.</a:t>
            </a:r>
            <a:r>
              <a:rPr lang="en-US" dirty="0" smtClean="0"/>
              <a:t>”</a:t>
            </a:r>
            <a:endParaRPr lang="en-US" dirty="0"/>
          </a:p>
          <a:p>
            <a:r>
              <a:rPr lang="en-US" dirty="0"/>
              <a:t>Confidence in choosing engineering as a field of study</a:t>
            </a:r>
          </a:p>
          <a:p>
            <a:pPr lvl="1"/>
            <a:r>
              <a:rPr lang="en-US" dirty="0"/>
              <a:t>“After completing my chair, I felt very proud and happy of what I had accomplished. Working with these programs and working on this project has helped me see my future in engineering and has made me more excited than ever.”</a:t>
            </a:r>
          </a:p>
          <a:p>
            <a:endParaRPr lang="en-US" dirty="0"/>
          </a:p>
          <a:p>
            <a:endParaRPr lang="en-US" dirty="0"/>
          </a:p>
        </p:txBody>
      </p:sp>
    </p:spTree>
    <p:extLst>
      <p:ext uri="{BB962C8B-B14F-4D97-AF65-F5344CB8AC3E}">
        <p14:creationId xmlns:p14="http://schemas.microsoft.com/office/powerpoint/2010/main" val="271948175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 Reflections</a:t>
            </a:r>
          </a:p>
        </p:txBody>
      </p:sp>
      <p:sp>
        <p:nvSpPr>
          <p:cNvPr id="4" name="Content Placeholder 3"/>
          <p:cNvSpPr>
            <a:spLocks noGrp="1"/>
          </p:cNvSpPr>
          <p:nvPr>
            <p:ph idx="1"/>
          </p:nvPr>
        </p:nvSpPr>
        <p:spPr/>
        <p:txBody>
          <a:bodyPr>
            <a:normAutofit fontScale="92500" lnSpcReduction="20000"/>
          </a:bodyPr>
          <a:lstStyle/>
          <a:p>
            <a:r>
              <a:rPr lang="en-US" dirty="0"/>
              <a:t>Students performed better after giving them ample time to work on their projects in class where the professor could guide their work. </a:t>
            </a:r>
          </a:p>
          <a:p>
            <a:r>
              <a:rPr lang="en-US" dirty="0"/>
              <a:t>He hopes to create a better balance between homework and in-class project time next semester.</a:t>
            </a:r>
          </a:p>
          <a:p>
            <a:r>
              <a:rPr lang="en-US" dirty="0"/>
              <a:t>He also noted the need for students to gain a more solid foundation of the facts, concepts, principles, rules, and procedures associated with engineering graphics and requested assistance on strategies for creating a more active learning atmosphere when teaching these foundational knowledge and skills.  </a:t>
            </a:r>
          </a:p>
        </p:txBody>
      </p:sp>
    </p:spTree>
    <p:extLst>
      <p:ext uri="{BB962C8B-B14F-4D97-AF65-F5344CB8AC3E}">
        <p14:creationId xmlns:p14="http://schemas.microsoft.com/office/powerpoint/2010/main" val="231678303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 and Next Steps</a:t>
            </a:r>
          </a:p>
        </p:txBody>
      </p:sp>
      <p:sp>
        <p:nvSpPr>
          <p:cNvPr id="3" name="Content Placeholder 2"/>
          <p:cNvSpPr>
            <a:spLocks noGrp="1"/>
          </p:cNvSpPr>
          <p:nvPr>
            <p:ph idx="1"/>
          </p:nvPr>
        </p:nvSpPr>
        <p:spPr/>
        <p:txBody>
          <a:bodyPr>
            <a:normAutofit lnSpcReduction="10000"/>
          </a:bodyPr>
          <a:lstStyle/>
          <a:p>
            <a:r>
              <a:rPr lang="en-US" dirty="0"/>
              <a:t>ExEL at NSU is in its infancy</a:t>
            </a:r>
          </a:p>
          <a:p>
            <a:r>
              <a:rPr lang="en-US" dirty="0"/>
              <a:t>First round of ExEL qualified courses were delivered in fall 2017</a:t>
            </a:r>
          </a:p>
          <a:p>
            <a:r>
              <a:rPr lang="en-US" dirty="0"/>
              <a:t>Establishment of champions facilitates diffusion of ideas and change</a:t>
            </a:r>
          </a:p>
          <a:p>
            <a:r>
              <a:rPr lang="en-US" dirty="0"/>
              <a:t>Decentralized model organically encourages empowerment and ownership of </a:t>
            </a:r>
            <a:r>
              <a:rPr lang="en-US" dirty="0" err="1" smtClean="0"/>
              <a:t>ExEL</a:t>
            </a:r>
            <a:endParaRPr lang="en-US" dirty="0" smtClean="0"/>
          </a:p>
          <a:p>
            <a:r>
              <a:rPr lang="en-US" dirty="0" smtClean="0"/>
              <a:t>Next step is to design a process for evaluation and continuous improvement</a:t>
            </a:r>
            <a:endParaRPr lang="en-US" dirty="0"/>
          </a:p>
        </p:txBody>
      </p:sp>
    </p:spTree>
    <p:extLst>
      <p:ext uri="{BB962C8B-B14F-4D97-AF65-F5344CB8AC3E}">
        <p14:creationId xmlns:p14="http://schemas.microsoft.com/office/powerpoint/2010/main" val="210913304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Rectangle 2"/>
          <p:cNvSpPr/>
          <p:nvPr/>
        </p:nvSpPr>
        <p:spPr>
          <a:xfrm>
            <a:off x="282222" y="1276527"/>
            <a:ext cx="8650111" cy="5262980"/>
          </a:xfrm>
          <a:prstGeom prst="rect">
            <a:avLst/>
          </a:prstGeom>
        </p:spPr>
        <p:txBody>
          <a:bodyPr wrap="square">
            <a:spAutoFit/>
          </a:bodyPr>
          <a:lstStyle/>
          <a:p>
            <a:pPr marL="450850" indent="-450850"/>
            <a:r>
              <a:rPr lang="en-US" sz="1600" dirty="0">
                <a:latin typeface="Arial Narrow"/>
                <a:cs typeface="Arial Narrow"/>
              </a:rPr>
              <a:t>L.H. Lewis and C.J. Williams, “Experiential learning: Past and present,” In </a:t>
            </a:r>
            <a:r>
              <a:rPr lang="en-US" sz="1600" i="1" dirty="0">
                <a:latin typeface="Arial Narrow"/>
                <a:cs typeface="Arial Narrow"/>
              </a:rPr>
              <a:t>Experiential Learning: A New Approach, </a:t>
            </a:r>
            <a:r>
              <a:rPr lang="en-US" sz="1600" dirty="0">
                <a:latin typeface="Arial Narrow"/>
                <a:cs typeface="Arial Narrow"/>
              </a:rPr>
              <a:t>L. Jackson and R.S. Caffarella, Eds. San Francisco, CA: Jossey-Bass, Inc., 1994, pp. 5-16.</a:t>
            </a:r>
          </a:p>
          <a:p>
            <a:pPr marL="450850" indent="-450850"/>
            <a:endParaRPr lang="en-US" sz="1600" dirty="0">
              <a:latin typeface="Arial Narrow"/>
              <a:cs typeface="Arial Narrow"/>
            </a:endParaRPr>
          </a:p>
          <a:p>
            <a:pPr marL="450850" indent="-450850"/>
            <a:r>
              <a:rPr lang="en-US" sz="1600" dirty="0">
                <a:latin typeface="Arial Narrow"/>
                <a:cs typeface="Arial Narrow"/>
              </a:rPr>
              <a:t>K. Peterson, L. KeCato, &amp; D.A. Kolb, “Moving and learning: Expanding style and increasing flexibility,” </a:t>
            </a:r>
            <a:r>
              <a:rPr lang="en-US" sz="1600" i="1" dirty="0">
                <a:latin typeface="Arial Narrow"/>
                <a:cs typeface="Arial Narrow"/>
              </a:rPr>
              <a:t>Journal of Experiential Education, </a:t>
            </a:r>
            <a:r>
              <a:rPr lang="en-US" sz="1600" dirty="0">
                <a:latin typeface="Arial Narrow"/>
                <a:cs typeface="Arial Narrow"/>
              </a:rPr>
              <a:t>vol. 38, pp.</a:t>
            </a:r>
            <a:r>
              <a:rPr lang="en-US" sz="1600" i="1" dirty="0">
                <a:latin typeface="Arial Narrow"/>
                <a:cs typeface="Arial Narrow"/>
              </a:rPr>
              <a:t> </a:t>
            </a:r>
            <a:r>
              <a:rPr lang="en-US" sz="1600" dirty="0">
                <a:latin typeface="Arial Narrow"/>
                <a:cs typeface="Arial Narrow"/>
              </a:rPr>
              <a:t>228-244, 2014. </a:t>
            </a:r>
          </a:p>
          <a:p>
            <a:pPr marL="450850" indent="-450850"/>
            <a:endParaRPr lang="en-US" sz="1600" dirty="0">
              <a:latin typeface="Arial Narrow"/>
              <a:cs typeface="Arial Narrow"/>
            </a:endParaRPr>
          </a:p>
          <a:p>
            <a:pPr marL="450850" indent="-450850"/>
            <a:r>
              <a:rPr lang="en-US" sz="1600" dirty="0">
                <a:latin typeface="Arial Narrow"/>
                <a:cs typeface="Arial Narrow"/>
              </a:rPr>
              <a:t>Jassim, “Formulation of capstone design projects for experiential learning,” in </a:t>
            </a:r>
            <a:r>
              <a:rPr lang="en-US" sz="1600" i="1" dirty="0">
                <a:latin typeface="Arial Narrow"/>
                <a:cs typeface="Arial Narrow"/>
              </a:rPr>
              <a:t>2014 Capstone Design Conference, June 2-4, 2014, Columbus, OH</a:t>
            </a:r>
            <a:r>
              <a:rPr lang="en-US" sz="1600" dirty="0">
                <a:latin typeface="Arial Narrow"/>
                <a:cs typeface="Arial Narrow"/>
              </a:rPr>
              <a:t>.</a:t>
            </a:r>
          </a:p>
          <a:p>
            <a:pPr marL="450850" indent="-450850"/>
            <a:endParaRPr lang="en-US" sz="1600" dirty="0">
              <a:latin typeface="Arial Narrow"/>
              <a:cs typeface="Arial Narrow"/>
            </a:endParaRPr>
          </a:p>
          <a:p>
            <a:pPr marL="450850" indent="-450850"/>
            <a:r>
              <a:rPr lang="en-US" sz="1600" dirty="0">
                <a:latin typeface="Arial Narrow"/>
                <a:cs typeface="Arial Narrow"/>
              </a:rPr>
              <a:t>S. Potisuk, “Experiential learning in engineering education through senior capstone design,” in the </a:t>
            </a:r>
            <a:r>
              <a:rPr lang="en-US" sz="1600" i="1" dirty="0">
                <a:latin typeface="Arial Narrow"/>
                <a:cs typeface="Arial Narrow"/>
              </a:rPr>
              <a:t>4</a:t>
            </a:r>
            <a:r>
              <a:rPr lang="en-US" sz="1600" i="1" baseline="30000" dirty="0">
                <a:latin typeface="Arial Narrow"/>
                <a:cs typeface="Arial Narrow"/>
              </a:rPr>
              <a:t>th</a:t>
            </a:r>
            <a:r>
              <a:rPr lang="en-US" sz="1600" i="1" dirty="0">
                <a:latin typeface="Arial Narrow"/>
                <a:cs typeface="Arial Narrow"/>
              </a:rPr>
              <a:t> International Conference on Language, Innovation, Culture and Education, July 30-31, 2016</a:t>
            </a:r>
            <a:r>
              <a:rPr lang="en-US" sz="1600" dirty="0">
                <a:latin typeface="Arial Narrow"/>
                <a:cs typeface="Arial Narrow"/>
              </a:rPr>
              <a:t>. </a:t>
            </a:r>
          </a:p>
          <a:p>
            <a:pPr marL="450850" indent="-450850"/>
            <a:endParaRPr lang="en-US" sz="1600" dirty="0">
              <a:latin typeface="Arial Narrow"/>
              <a:cs typeface="Arial Narrow"/>
            </a:endParaRPr>
          </a:p>
          <a:p>
            <a:pPr marL="450850" indent="-450850"/>
            <a:r>
              <a:rPr lang="en-US" sz="1600" i="1" dirty="0">
                <a:latin typeface="Arial Narrow"/>
                <a:cs typeface="Arial Narrow"/>
              </a:rPr>
              <a:t>National Society of Experiential Education Eight Principles of Good Practice for all Experiential Learning Activities</a:t>
            </a:r>
            <a:r>
              <a:rPr lang="en-US" sz="1600" dirty="0">
                <a:latin typeface="Arial Narrow"/>
                <a:cs typeface="Arial Narrow"/>
              </a:rPr>
              <a:t>. National Society of Experiential Education. Last updated on Monday, December 9, 2013. </a:t>
            </a:r>
          </a:p>
          <a:p>
            <a:pPr marL="450850" indent="-450850"/>
            <a:endParaRPr lang="en-US" sz="1600" dirty="0">
              <a:latin typeface="Arial Narrow"/>
              <a:cs typeface="Arial Narrow"/>
            </a:endParaRPr>
          </a:p>
          <a:p>
            <a:pPr marL="450850" indent="-450850"/>
            <a:r>
              <a:rPr lang="en-US" sz="1600" dirty="0">
                <a:latin typeface="Arial Narrow"/>
                <a:cs typeface="Arial Narrow"/>
              </a:rPr>
              <a:t>R.E. Clark, Design document for a guided experiential learning course,” Submitted to satisfy contract DAAD 19-99-D-0046-0004 from TRADOC to the Institute for Creative Technologies and the Rossier School of Education, University of Southern California, 2004, 2008. </a:t>
            </a:r>
          </a:p>
          <a:p>
            <a:pPr marL="450850" indent="-450850"/>
            <a:endParaRPr lang="en-US" sz="1600" dirty="0">
              <a:latin typeface="Arial Narrow"/>
              <a:cs typeface="Arial Narrow"/>
            </a:endParaRPr>
          </a:p>
          <a:p>
            <a:pPr marL="450850" indent="-450850"/>
            <a:r>
              <a:rPr lang="en-US" sz="1600" dirty="0">
                <a:latin typeface="Arial Narrow"/>
                <a:cs typeface="Arial Narrow"/>
              </a:rPr>
              <a:t>G.R. Morrison, S.M. Ross, H.K. Kalman, &amp; J.E. Kemp, </a:t>
            </a:r>
            <a:r>
              <a:rPr lang="en-US" sz="1600" i="1" dirty="0">
                <a:latin typeface="Arial Narrow"/>
                <a:cs typeface="Arial Narrow"/>
              </a:rPr>
              <a:t>Designing effective instruction</a:t>
            </a:r>
            <a:r>
              <a:rPr lang="en-US" sz="1600" dirty="0">
                <a:latin typeface="Arial Narrow"/>
                <a:cs typeface="Arial Narrow"/>
              </a:rPr>
              <a:t> (6</a:t>
            </a:r>
            <a:r>
              <a:rPr lang="en-US" sz="1600" baseline="30000" dirty="0">
                <a:latin typeface="Arial Narrow"/>
                <a:cs typeface="Arial Narrow"/>
              </a:rPr>
              <a:t>th</a:t>
            </a:r>
            <a:r>
              <a:rPr lang="en-US" sz="1600" dirty="0">
                <a:latin typeface="Arial Narrow"/>
                <a:cs typeface="Arial Narrow"/>
              </a:rPr>
              <a:t> ed.). Hoboken, NJ: John Wiley &amp; Sons, Inc. 2011.</a:t>
            </a:r>
          </a:p>
        </p:txBody>
      </p:sp>
    </p:spTree>
    <p:extLst>
      <p:ext uri="{BB962C8B-B14F-4D97-AF65-F5344CB8AC3E}">
        <p14:creationId xmlns:p14="http://schemas.microsoft.com/office/powerpoint/2010/main" val="14399919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Nova Southeastern University</a:t>
            </a:r>
          </a:p>
        </p:txBody>
      </p:sp>
      <p:sp>
        <p:nvSpPr>
          <p:cNvPr id="3" name="Content Placeholder 2"/>
          <p:cNvSpPr>
            <a:spLocks noGrp="1"/>
          </p:cNvSpPr>
          <p:nvPr>
            <p:ph idx="1"/>
          </p:nvPr>
        </p:nvSpPr>
        <p:spPr/>
        <p:txBody>
          <a:bodyPr>
            <a:normAutofit fontScale="70000" lnSpcReduction="20000"/>
          </a:bodyPr>
          <a:lstStyle/>
          <a:p>
            <a:r>
              <a:rPr lang="en-US" dirty="0" smtClean="0"/>
              <a:t>Non-profit, private university located in Fort Lauderdale, FL on a 300-acre campus. </a:t>
            </a:r>
          </a:p>
          <a:p>
            <a:r>
              <a:rPr lang="en-US" dirty="0" smtClean="0"/>
              <a:t>Hispanic Serving Institution (HSI)</a:t>
            </a:r>
          </a:p>
          <a:p>
            <a:r>
              <a:rPr lang="en-US" dirty="0" smtClean="0"/>
              <a:t>Approximately 26,000 students and 183,000+ alumni.</a:t>
            </a:r>
          </a:p>
          <a:p>
            <a:r>
              <a:rPr lang="en-US" dirty="0" smtClean="0"/>
              <a:t>50+ undergraduate majors and more than 100 graduate and professional programs.</a:t>
            </a:r>
          </a:p>
          <a:p>
            <a:r>
              <a:rPr lang="en-US" dirty="0" smtClean="0"/>
              <a:t>1,200 international students from 116 countries from five continents.</a:t>
            </a:r>
          </a:p>
          <a:p>
            <a:r>
              <a:rPr lang="en-US" dirty="0" smtClean="0"/>
              <a:t>Classified as one of only 37 universities, out of more than 4,000, that have the dual designation of both “high research” and “community engaged.”</a:t>
            </a:r>
          </a:p>
          <a:p>
            <a:r>
              <a:rPr lang="en-US" dirty="0" smtClean="0"/>
              <a:t>NSU’s College of Engineering and Computing established in 2015, with B.S. in engineering (concentrations in Biomedical Engineering and Industrial and Systems Engineering offered in Fall 2016).</a:t>
            </a:r>
            <a:endParaRPr lang="en-US" dirty="0"/>
          </a:p>
        </p:txBody>
      </p:sp>
    </p:spTree>
    <p:extLst>
      <p:ext uri="{BB962C8B-B14F-4D97-AF65-F5344CB8AC3E}">
        <p14:creationId xmlns:p14="http://schemas.microsoft.com/office/powerpoint/2010/main" val="26084470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Rectangle 2"/>
          <p:cNvSpPr/>
          <p:nvPr/>
        </p:nvSpPr>
        <p:spPr>
          <a:xfrm>
            <a:off x="606777" y="1910561"/>
            <a:ext cx="8297333" cy="3539430"/>
          </a:xfrm>
          <a:prstGeom prst="rect">
            <a:avLst/>
          </a:prstGeom>
        </p:spPr>
        <p:txBody>
          <a:bodyPr wrap="square">
            <a:spAutoFit/>
          </a:bodyPr>
          <a:lstStyle/>
          <a:p>
            <a:r>
              <a:rPr lang="en-US" sz="3200" dirty="0">
                <a:latin typeface="Arial Narrow"/>
                <a:cs typeface="Arial Narrow"/>
              </a:rPr>
              <a:t>As a work-in-progress (WIP) paper, the purpose is to present a theoretical foundation supporting the value of experiential education in higher education, discuss how experiential education was launched at our university, and describe how faculty worked together to deliver courses in an active and experiential way specific to engineering education course design. </a:t>
            </a:r>
          </a:p>
        </p:txBody>
      </p:sp>
    </p:spTree>
    <p:extLst>
      <p:ext uri="{BB962C8B-B14F-4D97-AF65-F5344CB8AC3E}">
        <p14:creationId xmlns:p14="http://schemas.microsoft.com/office/powerpoint/2010/main" val="14411638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Session</a:t>
            </a:r>
          </a:p>
        </p:txBody>
      </p:sp>
      <p:sp>
        <p:nvSpPr>
          <p:cNvPr id="3" name="Content Placeholder 2"/>
          <p:cNvSpPr>
            <a:spLocks noGrp="1"/>
          </p:cNvSpPr>
          <p:nvPr>
            <p:ph idx="1"/>
          </p:nvPr>
        </p:nvSpPr>
        <p:spPr/>
        <p:txBody>
          <a:bodyPr/>
          <a:lstStyle/>
          <a:p>
            <a:r>
              <a:rPr lang="en-US" dirty="0"/>
              <a:t>What is experiential education?</a:t>
            </a:r>
          </a:p>
          <a:p>
            <a:r>
              <a:rPr lang="en-US" dirty="0"/>
              <a:t>How did NSU implement experiential education?</a:t>
            </a:r>
          </a:p>
          <a:p>
            <a:r>
              <a:rPr lang="en-US" dirty="0"/>
              <a:t>What is an example of how guidelines were used to re-design an engineering graphics course?</a:t>
            </a:r>
          </a:p>
          <a:p>
            <a:r>
              <a:rPr lang="en-US" dirty="0"/>
              <a:t>What are the next steps?</a:t>
            </a:r>
          </a:p>
          <a:p>
            <a:endParaRPr lang="en-US" dirty="0"/>
          </a:p>
        </p:txBody>
      </p:sp>
    </p:spTree>
    <p:extLst>
      <p:ext uri="{BB962C8B-B14F-4D97-AF65-F5344CB8AC3E}">
        <p14:creationId xmlns:p14="http://schemas.microsoft.com/office/powerpoint/2010/main" val="13528601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experiential education?</a:t>
            </a:r>
          </a:p>
        </p:txBody>
      </p:sp>
      <p:sp>
        <p:nvSpPr>
          <p:cNvPr id="3" name="Content Placeholder 2"/>
          <p:cNvSpPr>
            <a:spLocks noGrp="1"/>
          </p:cNvSpPr>
          <p:nvPr>
            <p:ph idx="1"/>
          </p:nvPr>
        </p:nvSpPr>
        <p:spPr/>
        <p:txBody>
          <a:bodyPr/>
          <a:lstStyle/>
          <a:p>
            <a:pPr marL="0" indent="0">
              <a:buNone/>
            </a:pPr>
            <a:r>
              <a:rPr lang="en-US" dirty="0">
                <a:effectLst/>
              </a:rPr>
              <a:t>“In its simplest form, experiential learning means learning from experience or learning by doing. Experiential education first immerses learners in an experience and then encourages reflection about the experience to develop new skills, new attitudes, or new ways of thinking” (Lewis &amp; Williams, p. 5). </a:t>
            </a:r>
            <a:endParaRPr lang="en-US" dirty="0"/>
          </a:p>
          <a:p>
            <a:endParaRPr lang="en-US" dirty="0"/>
          </a:p>
        </p:txBody>
      </p:sp>
    </p:spTree>
    <p:extLst>
      <p:ext uri="{BB962C8B-B14F-4D97-AF65-F5344CB8AC3E}">
        <p14:creationId xmlns:p14="http://schemas.microsoft.com/office/powerpoint/2010/main" val="23078849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Experiential education is</a:t>
            </a:r>
            <a:r>
              <a:rPr lang="mr-IN" dirty="0"/>
              <a:t>…</a:t>
            </a:r>
            <a:endParaRPr lang="en-US" dirty="0"/>
          </a:p>
        </p:txBody>
      </p:sp>
      <p:sp>
        <p:nvSpPr>
          <p:cNvPr id="4" name="Content Placeholder 4"/>
          <p:cNvSpPr txBox="1">
            <a:spLocks/>
          </p:cNvSpPr>
          <p:nvPr/>
        </p:nvSpPr>
        <p:spPr>
          <a:xfrm>
            <a:off x="876438" y="5334000"/>
            <a:ext cx="7396600" cy="628711"/>
          </a:xfrm>
          <a:prstGeom prst="rect">
            <a:avLst/>
          </a:prstGeom>
          <a:solidFill>
            <a:srgbClr val="000090">
              <a:alpha val="18000"/>
            </a:srgbClr>
          </a:solidFill>
          <a:ln>
            <a:gradFill flip="none" rotWithShape="1">
              <a:gsLst>
                <a:gs pos="0">
                  <a:schemeClr val="accent1"/>
                </a:gs>
                <a:gs pos="100000">
                  <a:srgbClr val="FFFFFF"/>
                </a:gs>
              </a:gsLst>
              <a:path path="rect">
                <a:fillToRect l="100000" t="100000"/>
              </a:path>
              <a:tileRect r="-100000" b="-100000"/>
            </a:gra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36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US" b="1" dirty="0">
                <a:solidFill>
                  <a:srgbClr val="254061"/>
                </a:solidFill>
                <a:effectLst/>
              </a:rPr>
              <a:t>Transformational</a:t>
            </a:r>
            <a:endParaRPr lang="en-US" dirty="0">
              <a:solidFill>
                <a:srgbClr val="254061"/>
              </a:solidFill>
            </a:endParaRPr>
          </a:p>
        </p:txBody>
      </p:sp>
      <p:sp>
        <p:nvSpPr>
          <p:cNvPr id="5" name="Content Placeholder 4"/>
          <p:cNvSpPr txBox="1">
            <a:spLocks/>
          </p:cNvSpPr>
          <p:nvPr/>
        </p:nvSpPr>
        <p:spPr>
          <a:xfrm>
            <a:off x="876438" y="1676400"/>
            <a:ext cx="7396600" cy="652233"/>
          </a:xfrm>
          <a:prstGeom prst="rect">
            <a:avLst/>
          </a:prstGeom>
          <a:solidFill>
            <a:srgbClr val="000090">
              <a:alpha val="18000"/>
            </a:srgbClr>
          </a:solidFill>
          <a:ln>
            <a:gradFill flip="none" rotWithShape="1">
              <a:gsLst>
                <a:gs pos="0">
                  <a:schemeClr val="accent1"/>
                </a:gs>
                <a:gs pos="100000">
                  <a:srgbClr val="FFFFFF"/>
                </a:gs>
              </a:gsLst>
              <a:path path="rect">
                <a:fillToRect l="100000" t="100000"/>
              </a:path>
              <a:tileRect r="-100000" b="-100000"/>
            </a:gra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36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US" b="1" dirty="0">
                <a:solidFill>
                  <a:srgbClr val="254061"/>
                </a:solidFill>
                <a:effectLst/>
              </a:rPr>
              <a:t>Active</a:t>
            </a:r>
            <a:endParaRPr lang="en-US" dirty="0">
              <a:solidFill>
                <a:srgbClr val="254061"/>
              </a:solidFill>
            </a:endParaRPr>
          </a:p>
        </p:txBody>
      </p:sp>
      <p:sp>
        <p:nvSpPr>
          <p:cNvPr id="6" name="Content Placeholder 4"/>
          <p:cNvSpPr txBox="1">
            <a:spLocks/>
          </p:cNvSpPr>
          <p:nvPr/>
        </p:nvSpPr>
        <p:spPr>
          <a:xfrm>
            <a:off x="876438" y="4114800"/>
            <a:ext cx="7396600" cy="683595"/>
          </a:xfrm>
          <a:prstGeom prst="rect">
            <a:avLst/>
          </a:prstGeom>
          <a:solidFill>
            <a:srgbClr val="000090">
              <a:alpha val="18000"/>
            </a:srgbClr>
          </a:solidFill>
          <a:ln>
            <a:gradFill flip="none" rotWithShape="1">
              <a:gsLst>
                <a:gs pos="0">
                  <a:schemeClr val="accent1"/>
                </a:gs>
                <a:gs pos="100000">
                  <a:srgbClr val="FFFFFF"/>
                </a:gs>
              </a:gsLst>
              <a:path path="rect">
                <a:fillToRect l="100000" t="100000"/>
              </a:path>
              <a:tileRect r="-100000" b="-100000"/>
            </a:gra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36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US" b="1" dirty="0">
                <a:solidFill>
                  <a:srgbClr val="254061"/>
                </a:solidFill>
                <a:effectLst/>
              </a:rPr>
              <a:t>Reflective</a:t>
            </a:r>
            <a:endParaRPr lang="en-US" dirty="0">
              <a:solidFill>
                <a:srgbClr val="254061"/>
              </a:solidFill>
            </a:endParaRPr>
          </a:p>
        </p:txBody>
      </p:sp>
      <p:sp>
        <p:nvSpPr>
          <p:cNvPr id="7" name="Content Placeholder 4"/>
          <p:cNvSpPr txBox="1">
            <a:spLocks/>
          </p:cNvSpPr>
          <p:nvPr/>
        </p:nvSpPr>
        <p:spPr>
          <a:xfrm>
            <a:off x="876438" y="2895601"/>
            <a:ext cx="7396600" cy="703196"/>
          </a:xfrm>
          <a:prstGeom prst="rect">
            <a:avLst/>
          </a:prstGeom>
          <a:solidFill>
            <a:srgbClr val="000090">
              <a:alpha val="18000"/>
            </a:srgbClr>
          </a:solidFill>
          <a:ln>
            <a:gradFill flip="none" rotWithShape="1">
              <a:gsLst>
                <a:gs pos="0">
                  <a:schemeClr val="accent1"/>
                </a:gs>
                <a:gs pos="100000">
                  <a:srgbClr val="FFFFFF"/>
                </a:gs>
              </a:gsLst>
              <a:path path="rect">
                <a:fillToRect l="100000" t="100000"/>
              </a:path>
              <a:tileRect r="-100000" b="-100000"/>
            </a:gra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36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effectLst>
                  <a:outerShdw blurRad="50800" dist="38100" dir="2700000" algn="tl" rotWithShape="0">
                    <a:prstClr val="black">
                      <a:alpha val="40000"/>
                    </a:prstClr>
                  </a:outerShdw>
                </a:effectLst>
                <a:latin typeface="Arial Narrow"/>
                <a:ea typeface="+mn-ea"/>
                <a:cs typeface="Arial Narrow"/>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US" b="1" dirty="0">
                <a:solidFill>
                  <a:srgbClr val="254061"/>
                </a:solidFill>
                <a:effectLst/>
              </a:rPr>
              <a:t>Immersive</a:t>
            </a:r>
            <a:endParaRPr lang="en-US" dirty="0">
              <a:solidFill>
                <a:srgbClr val="254061"/>
              </a:solidFill>
            </a:endParaRPr>
          </a:p>
        </p:txBody>
      </p:sp>
    </p:spTree>
    <p:extLst>
      <p:ext uri="{BB962C8B-B14F-4D97-AF65-F5344CB8AC3E}">
        <p14:creationId xmlns:p14="http://schemas.microsoft.com/office/powerpoint/2010/main" val="26819010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8972"/>
            <a:ext cx="8229600" cy="1143000"/>
          </a:xfrm>
          <a:solidFill>
            <a:schemeClr val="bg1">
              <a:alpha val="36000"/>
            </a:schemeClr>
          </a:solidFill>
        </p:spPr>
        <p:txBody>
          <a:bodyPr>
            <a:normAutofit fontScale="90000"/>
          </a:bodyPr>
          <a:lstStyle/>
          <a:p>
            <a:r>
              <a:rPr lang="en-US" dirty="0"/>
              <a:t>Experiential Theories, Guidelines, and Principles</a:t>
            </a:r>
          </a:p>
        </p:txBody>
      </p:sp>
    </p:spTree>
    <p:extLst>
      <p:ext uri="{BB962C8B-B14F-4D97-AF65-F5344CB8AC3E}">
        <p14:creationId xmlns:p14="http://schemas.microsoft.com/office/powerpoint/2010/main" val="28569369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Kolb’s Experiential Learning Model</a:t>
            </a:r>
          </a:p>
        </p:txBody>
      </p:sp>
      <p:sp>
        <p:nvSpPr>
          <p:cNvPr id="6" name="TextBox 5"/>
          <p:cNvSpPr txBox="1"/>
          <p:nvPr/>
        </p:nvSpPr>
        <p:spPr>
          <a:xfrm>
            <a:off x="2971290" y="1875794"/>
            <a:ext cx="2552736" cy="830997"/>
          </a:xfrm>
          <a:prstGeom prst="rect">
            <a:avLst/>
          </a:prstGeom>
          <a:noFill/>
        </p:spPr>
        <p:txBody>
          <a:bodyPr wrap="square" rtlCol="0">
            <a:spAutoFit/>
          </a:bodyPr>
          <a:lstStyle/>
          <a:p>
            <a:pPr algn="ctr"/>
            <a:r>
              <a:rPr lang="en-US" sz="2400" b="1" dirty="0"/>
              <a:t>Concrete </a:t>
            </a:r>
          </a:p>
          <a:p>
            <a:pPr algn="ctr"/>
            <a:r>
              <a:rPr lang="en-US" sz="2400" b="1" dirty="0"/>
              <a:t>Experience</a:t>
            </a:r>
          </a:p>
        </p:txBody>
      </p:sp>
      <p:sp>
        <p:nvSpPr>
          <p:cNvPr id="9" name="TextBox 8"/>
          <p:cNvSpPr txBox="1"/>
          <p:nvPr/>
        </p:nvSpPr>
        <p:spPr>
          <a:xfrm>
            <a:off x="5820694" y="3235577"/>
            <a:ext cx="2599345" cy="830997"/>
          </a:xfrm>
          <a:prstGeom prst="rect">
            <a:avLst/>
          </a:prstGeom>
          <a:noFill/>
        </p:spPr>
        <p:txBody>
          <a:bodyPr wrap="square" rtlCol="0">
            <a:spAutoFit/>
          </a:bodyPr>
          <a:lstStyle/>
          <a:p>
            <a:pPr algn="ctr"/>
            <a:r>
              <a:rPr lang="en-US" sz="2400" b="1" dirty="0"/>
              <a:t>Reflective </a:t>
            </a:r>
          </a:p>
          <a:p>
            <a:pPr algn="ctr"/>
            <a:r>
              <a:rPr lang="en-US" sz="2400" b="1" dirty="0"/>
              <a:t>Observation</a:t>
            </a:r>
          </a:p>
        </p:txBody>
      </p:sp>
      <p:sp>
        <p:nvSpPr>
          <p:cNvPr id="11" name="TextBox 10"/>
          <p:cNvSpPr txBox="1"/>
          <p:nvPr/>
        </p:nvSpPr>
        <p:spPr>
          <a:xfrm>
            <a:off x="3228559" y="5000477"/>
            <a:ext cx="2562544" cy="830997"/>
          </a:xfrm>
          <a:prstGeom prst="rect">
            <a:avLst/>
          </a:prstGeom>
          <a:noFill/>
        </p:spPr>
        <p:txBody>
          <a:bodyPr wrap="square" rtlCol="0">
            <a:spAutoFit/>
          </a:bodyPr>
          <a:lstStyle/>
          <a:p>
            <a:pPr algn="ctr"/>
            <a:r>
              <a:rPr lang="en-US" sz="2400" b="1" dirty="0"/>
              <a:t>Abstract Conceptualization</a:t>
            </a:r>
          </a:p>
        </p:txBody>
      </p:sp>
      <p:sp>
        <p:nvSpPr>
          <p:cNvPr id="13" name="TextBox 12"/>
          <p:cNvSpPr txBox="1"/>
          <p:nvPr/>
        </p:nvSpPr>
        <p:spPr>
          <a:xfrm>
            <a:off x="457200" y="3203993"/>
            <a:ext cx="2596577" cy="830997"/>
          </a:xfrm>
          <a:prstGeom prst="rect">
            <a:avLst/>
          </a:prstGeom>
          <a:noFill/>
        </p:spPr>
        <p:txBody>
          <a:bodyPr wrap="square" rtlCol="0">
            <a:spAutoFit/>
          </a:bodyPr>
          <a:lstStyle/>
          <a:p>
            <a:pPr algn="ctr"/>
            <a:r>
              <a:rPr lang="en-US" sz="2400" b="1" dirty="0"/>
              <a:t>Active </a:t>
            </a:r>
          </a:p>
          <a:p>
            <a:pPr algn="ctr"/>
            <a:r>
              <a:rPr lang="en-US" sz="2400" b="1" dirty="0"/>
              <a:t>Experimentation</a:t>
            </a:r>
          </a:p>
        </p:txBody>
      </p:sp>
      <p:cxnSp>
        <p:nvCxnSpPr>
          <p:cNvPr id="23" name="Straight Arrow Connector 22"/>
          <p:cNvCxnSpPr>
            <a:stCxn id="10" idx="2"/>
            <a:endCxn id="12" idx="4"/>
          </p:cNvCxnSpPr>
          <p:nvPr/>
        </p:nvCxnSpPr>
        <p:spPr>
          <a:xfrm flipH="1" flipV="1">
            <a:off x="1783697" y="4473128"/>
            <a:ext cx="1270080" cy="8505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28" name="Group 27"/>
          <p:cNvGrpSpPr/>
          <p:nvPr/>
        </p:nvGrpSpPr>
        <p:grpSpPr>
          <a:xfrm>
            <a:off x="338834" y="1417638"/>
            <a:ext cx="8226395" cy="4756519"/>
            <a:chOff x="338834" y="1417638"/>
            <a:chExt cx="8226395" cy="4756519"/>
          </a:xfrm>
        </p:grpSpPr>
        <p:sp>
          <p:nvSpPr>
            <p:cNvPr id="5" name="Oval 4"/>
            <p:cNvSpPr/>
            <p:nvPr/>
          </p:nvSpPr>
          <p:spPr>
            <a:xfrm>
              <a:off x="2808161" y="1417638"/>
              <a:ext cx="2889725" cy="170102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Oval 7"/>
            <p:cNvSpPr/>
            <p:nvPr/>
          </p:nvSpPr>
          <p:spPr>
            <a:xfrm>
              <a:off x="5675504" y="2772099"/>
              <a:ext cx="2889725" cy="170102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Oval 9"/>
            <p:cNvSpPr/>
            <p:nvPr/>
          </p:nvSpPr>
          <p:spPr>
            <a:xfrm>
              <a:off x="3053777" y="4473128"/>
              <a:ext cx="2889725" cy="170102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p:cNvSpPr/>
            <p:nvPr/>
          </p:nvSpPr>
          <p:spPr>
            <a:xfrm>
              <a:off x="338834" y="2772099"/>
              <a:ext cx="2889725" cy="170102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9" name="Straight Arrow Connector 18"/>
            <p:cNvCxnSpPr>
              <a:stCxn id="5" idx="6"/>
              <a:endCxn id="8" idx="0"/>
            </p:cNvCxnSpPr>
            <p:nvPr/>
          </p:nvCxnSpPr>
          <p:spPr>
            <a:xfrm>
              <a:off x="5697886" y="2268153"/>
              <a:ext cx="1422481" cy="50394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8" idx="4"/>
              <a:endCxn id="10" idx="6"/>
            </p:cNvCxnSpPr>
            <p:nvPr/>
          </p:nvCxnSpPr>
          <p:spPr>
            <a:xfrm flipH="1">
              <a:off x="5943502" y="4473128"/>
              <a:ext cx="1176865" cy="8505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2" idx="0"/>
              <a:endCxn id="5" idx="2"/>
            </p:cNvCxnSpPr>
            <p:nvPr/>
          </p:nvCxnSpPr>
          <p:spPr>
            <a:xfrm flipV="1">
              <a:off x="1783697" y="2268153"/>
              <a:ext cx="1024464" cy="50394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29" name="TextBox 28"/>
          <p:cNvSpPr txBox="1"/>
          <p:nvPr/>
        </p:nvSpPr>
        <p:spPr>
          <a:xfrm>
            <a:off x="5875753" y="1232972"/>
            <a:ext cx="2621230" cy="461665"/>
          </a:xfrm>
          <a:prstGeom prst="rect">
            <a:avLst/>
          </a:prstGeom>
          <a:noFill/>
        </p:spPr>
        <p:txBody>
          <a:bodyPr wrap="none" rtlCol="0">
            <a:spAutoFit/>
          </a:bodyPr>
          <a:lstStyle/>
          <a:p>
            <a:r>
              <a:rPr lang="en-US" sz="2400" dirty="0">
                <a:latin typeface="Arial Narrow"/>
                <a:cs typeface="Arial Narrow"/>
              </a:rPr>
              <a:t>A </a:t>
            </a:r>
            <a:r>
              <a:rPr lang="en-US" sz="2400">
                <a:latin typeface="Arial Narrow"/>
                <a:cs typeface="Arial Narrow"/>
              </a:rPr>
              <a:t>process </a:t>
            </a:r>
            <a:r>
              <a:rPr lang="en-US" sz="2400" smtClean="0">
                <a:latin typeface="Arial Narrow"/>
                <a:cs typeface="Arial Narrow"/>
              </a:rPr>
              <a:t>framework</a:t>
            </a:r>
            <a:endParaRPr lang="en-US" sz="2400" dirty="0">
              <a:latin typeface="Arial Narrow"/>
              <a:cs typeface="Arial Narrow"/>
            </a:endParaRPr>
          </a:p>
        </p:txBody>
      </p:sp>
    </p:spTree>
    <p:extLst>
      <p:ext uri="{BB962C8B-B14F-4D97-AF65-F5344CB8AC3E}">
        <p14:creationId xmlns:p14="http://schemas.microsoft.com/office/powerpoint/2010/main" val="154624124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614</TotalTime>
  <Words>3670</Words>
  <Application>Microsoft Macintosh PowerPoint</Application>
  <PresentationFormat>On-screen Show (4:3)</PresentationFormat>
  <Paragraphs>240</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Introduction</vt:lpstr>
      <vt:lpstr>Nova Southeastern University</vt:lpstr>
      <vt:lpstr>Purpose</vt:lpstr>
      <vt:lpstr>Today’s Session</vt:lpstr>
      <vt:lpstr>What is experiential education?</vt:lpstr>
      <vt:lpstr>Experiential education is…</vt:lpstr>
      <vt:lpstr>Experiential Theories, Guidelines, and Principles</vt:lpstr>
      <vt:lpstr>Kolb’s Experiential Learning Model</vt:lpstr>
      <vt:lpstr>NSEE 8 Principles of Good Practice</vt:lpstr>
      <vt:lpstr>Clark’s Guided Experiential Learning</vt:lpstr>
      <vt:lpstr>Complementing Guidelines  </vt:lpstr>
      <vt:lpstr>NSU’s Experiential Learning Program (ExEL)</vt:lpstr>
      <vt:lpstr>ExEL at NSU – Where We Are</vt:lpstr>
      <vt:lpstr>Pillars of NSU’s ExEL </vt:lpstr>
      <vt:lpstr>Faculty Champions</vt:lpstr>
      <vt:lpstr>The Case of GENG1012: Engineering Graphics</vt:lpstr>
      <vt:lpstr>GENG1012</vt:lpstr>
      <vt:lpstr>ExEL Qualification Process</vt:lpstr>
      <vt:lpstr>GENG1012 and NSEE Principles</vt:lpstr>
      <vt:lpstr>Formative Evaluation</vt:lpstr>
      <vt:lpstr>Student Reflections</vt:lpstr>
      <vt:lpstr>Faculty Reflections</vt:lpstr>
      <vt:lpstr>Conclusions and Next Steps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Snyder</dc:creator>
  <cp:lastModifiedBy>Martha Snyder</cp:lastModifiedBy>
  <cp:revision>36</cp:revision>
  <cp:lastPrinted>2018-06-21T13:30:25Z</cp:lastPrinted>
  <dcterms:created xsi:type="dcterms:W3CDTF">2018-06-05T19:04:06Z</dcterms:created>
  <dcterms:modified xsi:type="dcterms:W3CDTF">2018-06-25T02:09:21Z</dcterms:modified>
</cp:coreProperties>
</file>