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8"/>
  </p:notesMasterIdLst>
  <p:sldIdLst>
    <p:sldId id="256" r:id="rId2"/>
    <p:sldId id="257" r:id="rId3"/>
    <p:sldId id="258" r:id="rId4"/>
    <p:sldId id="259" r:id="rId5"/>
    <p:sldId id="260" r:id="rId6"/>
    <p:sldId id="267" r:id="rId7"/>
    <p:sldId id="269" r:id="rId8"/>
    <p:sldId id="261" r:id="rId9"/>
    <p:sldId id="277" r:id="rId10"/>
    <p:sldId id="262" r:id="rId11"/>
    <p:sldId id="278" r:id="rId12"/>
    <p:sldId id="279" r:id="rId13"/>
    <p:sldId id="281" r:id="rId14"/>
    <p:sldId id="282" r:id="rId15"/>
    <p:sldId id="283" r:id="rId16"/>
    <p:sldId id="284" r:id="rId17"/>
    <p:sldId id="263" r:id="rId18"/>
    <p:sldId id="270" r:id="rId19"/>
    <p:sldId id="271" r:id="rId20"/>
    <p:sldId id="272" r:id="rId21"/>
    <p:sldId id="265" r:id="rId22"/>
    <p:sldId id="275" r:id="rId23"/>
    <p:sldId id="280" r:id="rId24"/>
    <p:sldId id="276" r:id="rId25"/>
    <p:sldId id="273"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9" d="100"/>
          <a:sy n="39" d="100"/>
        </p:scale>
        <p:origin x="1244"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0252-4DE4-AF41-9724-5C8DB20D9C93}" type="datetimeFigureOut">
              <a:rPr lang="en-US" smtClean="0"/>
              <a:pPr/>
              <a:t>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AE117-F519-894B-9848-492B35A2F8CD}" type="slidenum">
              <a:rPr lang="en-US" smtClean="0"/>
              <a:pPr/>
              <a:t>‹#›</a:t>
            </a:fld>
            <a:endParaRPr lang="en-US"/>
          </a:p>
        </p:txBody>
      </p:sp>
    </p:spTree>
    <p:extLst>
      <p:ext uri="{BB962C8B-B14F-4D97-AF65-F5344CB8AC3E}">
        <p14:creationId xmlns:p14="http://schemas.microsoft.com/office/powerpoint/2010/main" val="1225020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Style II will require that you provide at the end of your document the complete references</a:t>
            </a:r>
            <a:endParaRPr lang="en-US" dirty="0"/>
          </a:p>
        </p:txBody>
      </p:sp>
      <p:sp>
        <p:nvSpPr>
          <p:cNvPr id="4" name="Slide Number Placeholder 3"/>
          <p:cNvSpPr>
            <a:spLocks noGrp="1"/>
          </p:cNvSpPr>
          <p:nvPr>
            <p:ph type="sldNum" sz="quarter" idx="10"/>
          </p:nvPr>
        </p:nvSpPr>
        <p:spPr/>
        <p:txBody>
          <a:bodyPr/>
          <a:lstStyle/>
          <a:p>
            <a:fld id="{59C88206-FD8D-0641-9EA9-22FCF109EB13}" type="slidenum">
              <a:rPr lang="en-US" smtClean="0"/>
              <a:pPr/>
              <a:t>6</a:t>
            </a:fld>
            <a:endParaRPr lang="en-US"/>
          </a:p>
        </p:txBody>
      </p:sp>
    </p:spTree>
    <p:extLst>
      <p:ext uri="{BB962C8B-B14F-4D97-AF65-F5344CB8AC3E}">
        <p14:creationId xmlns:p14="http://schemas.microsoft.com/office/powerpoint/2010/main" val="97942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Both styles have </a:t>
            </a:r>
            <a:r>
              <a:rPr lang="en-US" baseline="0" dirty="0" smtClean="0"/>
              <a:t>advantages and disadvantages (explain)</a:t>
            </a:r>
          </a:p>
          <a:p>
            <a:r>
              <a:rPr lang="en-US" dirty="0" smtClean="0"/>
              <a:t>Style I will require that you provide at the end of your document the complete reference, while Style II will not </a:t>
            </a:r>
            <a:endParaRPr lang="en-US" dirty="0"/>
          </a:p>
        </p:txBody>
      </p:sp>
      <p:sp>
        <p:nvSpPr>
          <p:cNvPr id="4" name="Slide Number Placeholder 3"/>
          <p:cNvSpPr>
            <a:spLocks noGrp="1"/>
          </p:cNvSpPr>
          <p:nvPr>
            <p:ph type="sldNum" sz="quarter" idx="10"/>
          </p:nvPr>
        </p:nvSpPr>
        <p:spPr/>
        <p:txBody>
          <a:bodyPr/>
          <a:lstStyle/>
          <a:p>
            <a:fld id="{59C88206-FD8D-0641-9EA9-22FCF109EB13}" type="slidenum">
              <a:rPr lang="en-US" smtClean="0"/>
              <a:pPr/>
              <a:t>7</a:t>
            </a:fld>
            <a:endParaRPr lang="en-US"/>
          </a:p>
        </p:txBody>
      </p:sp>
    </p:spTree>
    <p:extLst>
      <p:ext uri="{BB962C8B-B14F-4D97-AF65-F5344CB8AC3E}">
        <p14:creationId xmlns:p14="http://schemas.microsoft.com/office/powerpoint/2010/main" val="97942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to discuss</a:t>
            </a:r>
            <a:r>
              <a:rPr lang="en-US" baseline="0" dirty="0" smtClean="0"/>
              <a:t> regarding the </a:t>
            </a:r>
            <a:r>
              <a:rPr lang="en-US" baseline="0" dirty="0" err="1" smtClean="0"/>
              <a:t>Turnitin</a:t>
            </a:r>
            <a:r>
              <a:rPr lang="en-US" baseline="0" dirty="0" smtClean="0"/>
              <a:t> procedures</a:t>
            </a:r>
            <a:endParaRPr lang="en-US" dirty="0"/>
          </a:p>
        </p:txBody>
      </p:sp>
      <p:sp>
        <p:nvSpPr>
          <p:cNvPr id="4" name="Slide Number Placeholder 3"/>
          <p:cNvSpPr>
            <a:spLocks noGrp="1"/>
          </p:cNvSpPr>
          <p:nvPr>
            <p:ph type="sldNum" sz="quarter" idx="10"/>
          </p:nvPr>
        </p:nvSpPr>
        <p:spPr/>
        <p:txBody>
          <a:bodyPr/>
          <a:lstStyle/>
          <a:p>
            <a:fld id="{51BAE117-F519-894B-9848-492B35A2F8CD}" type="slidenum">
              <a:rPr lang="en-US" smtClean="0"/>
              <a:pPr/>
              <a:t>18</a:t>
            </a:fld>
            <a:endParaRPr lang="en-US"/>
          </a:p>
        </p:txBody>
      </p:sp>
    </p:spTree>
    <p:extLst>
      <p:ext uri="{BB962C8B-B14F-4D97-AF65-F5344CB8AC3E}">
        <p14:creationId xmlns:p14="http://schemas.microsoft.com/office/powerpoint/2010/main" val="423704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Examples to discuss</a:t>
            </a:r>
            <a:r>
              <a:rPr lang="en-US" baseline="0" dirty="0" smtClean="0"/>
              <a:t> regarding the </a:t>
            </a:r>
            <a:r>
              <a:rPr lang="en-US" baseline="0" dirty="0" err="1" smtClean="0"/>
              <a:t>Turnitin</a:t>
            </a:r>
            <a:r>
              <a:rPr lang="en-US" baseline="0" dirty="0" smtClean="0"/>
              <a:t> procedures</a:t>
            </a:r>
            <a:endParaRPr lang="en-US" dirty="0" smtClean="0"/>
          </a:p>
          <a:p>
            <a:endParaRPr lang="en-US" dirty="0"/>
          </a:p>
        </p:txBody>
      </p:sp>
      <p:sp>
        <p:nvSpPr>
          <p:cNvPr id="4" name="Slide Number Placeholder 3"/>
          <p:cNvSpPr>
            <a:spLocks noGrp="1"/>
          </p:cNvSpPr>
          <p:nvPr>
            <p:ph type="sldNum" sz="quarter" idx="10"/>
          </p:nvPr>
        </p:nvSpPr>
        <p:spPr/>
        <p:txBody>
          <a:bodyPr/>
          <a:lstStyle/>
          <a:p>
            <a:fld id="{51BAE117-F519-894B-9848-492B35A2F8CD}" type="slidenum">
              <a:rPr lang="en-US" smtClean="0"/>
              <a:pPr/>
              <a:t>19</a:t>
            </a:fld>
            <a:endParaRPr lang="en-US"/>
          </a:p>
        </p:txBody>
      </p:sp>
    </p:spTree>
    <p:extLst>
      <p:ext uri="{BB962C8B-B14F-4D97-AF65-F5344CB8AC3E}">
        <p14:creationId xmlns:p14="http://schemas.microsoft.com/office/powerpoint/2010/main" val="1535388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Examples to discuss</a:t>
            </a:r>
            <a:r>
              <a:rPr lang="en-US" baseline="0" dirty="0" smtClean="0"/>
              <a:t> regarding the </a:t>
            </a:r>
            <a:r>
              <a:rPr lang="en-US" baseline="0" dirty="0" err="1" smtClean="0"/>
              <a:t>Turnitin</a:t>
            </a:r>
            <a:r>
              <a:rPr lang="en-US" baseline="0" dirty="0" smtClean="0"/>
              <a:t> procedures</a:t>
            </a:r>
            <a:endParaRPr lang="en-US" dirty="0" smtClean="0"/>
          </a:p>
          <a:p>
            <a:pPr algn="l"/>
            <a:endParaRPr lang="en-US" dirty="0"/>
          </a:p>
        </p:txBody>
      </p:sp>
      <p:sp>
        <p:nvSpPr>
          <p:cNvPr id="4" name="Slide Number Placeholder 3"/>
          <p:cNvSpPr>
            <a:spLocks noGrp="1"/>
          </p:cNvSpPr>
          <p:nvPr>
            <p:ph type="sldNum" sz="quarter" idx="10"/>
          </p:nvPr>
        </p:nvSpPr>
        <p:spPr/>
        <p:txBody>
          <a:bodyPr/>
          <a:lstStyle/>
          <a:p>
            <a:fld id="{51BAE117-F519-894B-9848-492B35A2F8CD}" type="slidenum">
              <a:rPr lang="en-US" smtClean="0"/>
              <a:pPr/>
              <a:t>20</a:t>
            </a:fld>
            <a:endParaRPr lang="en-US"/>
          </a:p>
        </p:txBody>
      </p:sp>
    </p:spTree>
    <p:extLst>
      <p:ext uri="{BB962C8B-B14F-4D97-AF65-F5344CB8AC3E}">
        <p14:creationId xmlns:p14="http://schemas.microsoft.com/office/powerpoint/2010/main" val="336712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11/2/2016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med">
    <p:dissolve/>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mailto:daviross@nova.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73795" y="4124891"/>
            <a:ext cx="5637010" cy="1809773"/>
          </a:xfrm>
        </p:spPr>
        <p:txBody>
          <a:bodyPr>
            <a:normAutofit/>
          </a:bodyPr>
          <a:lstStyle/>
          <a:p>
            <a:r>
              <a:rPr lang="en-US" dirty="0" smtClean="0"/>
              <a:t>By</a:t>
            </a:r>
          </a:p>
          <a:p>
            <a:r>
              <a:rPr lang="en-US" dirty="0" smtClean="0"/>
              <a:t>Dr. David B. Ross</a:t>
            </a:r>
          </a:p>
          <a:p>
            <a:r>
              <a:rPr lang="en-US" dirty="0" smtClean="0"/>
              <a:t>Abraham S. Fischler School of Education</a:t>
            </a:r>
          </a:p>
          <a:p>
            <a:r>
              <a:rPr lang="en-US" dirty="0" smtClean="0"/>
              <a:t>Nova Southeastern University</a:t>
            </a:r>
          </a:p>
          <a:p>
            <a:endParaRPr lang="en-US" dirty="0"/>
          </a:p>
          <a:p>
            <a:endParaRPr lang="en-US" dirty="0"/>
          </a:p>
        </p:txBody>
      </p:sp>
      <p:sp>
        <p:nvSpPr>
          <p:cNvPr id="3" name="Title 2"/>
          <p:cNvSpPr>
            <a:spLocks noGrp="1"/>
          </p:cNvSpPr>
          <p:nvPr>
            <p:ph type="ctrTitle"/>
          </p:nvPr>
        </p:nvSpPr>
        <p:spPr>
          <a:xfrm>
            <a:off x="817581" y="806990"/>
            <a:ext cx="7175351" cy="1793167"/>
          </a:xfrm>
        </p:spPr>
        <p:txBody>
          <a:bodyPr/>
          <a:lstStyle/>
          <a:p>
            <a:r>
              <a:rPr lang="en-US" dirty="0" smtClean="0"/>
              <a:t>2011 Summer Conference – Academic Writing</a:t>
            </a:r>
            <a:endParaRPr lang="en-US" dirty="0"/>
          </a:p>
        </p:txBody>
      </p:sp>
    </p:spTree>
    <p:extLst>
      <p:ext uri="{BB962C8B-B14F-4D97-AF65-F5344CB8AC3E}">
        <p14:creationId xmlns:p14="http://schemas.microsoft.com/office/powerpoint/2010/main" val="36879629"/>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Dissertation Format</a:t>
            </a:r>
            <a:endParaRPr lang="en-US" dirty="0"/>
          </a:p>
        </p:txBody>
      </p:sp>
      <p:sp>
        <p:nvSpPr>
          <p:cNvPr id="3" name="Content Placeholder 2"/>
          <p:cNvSpPr>
            <a:spLocks noGrp="1"/>
          </p:cNvSpPr>
          <p:nvPr>
            <p:ph sz="quarter" idx="13"/>
          </p:nvPr>
        </p:nvSpPr>
        <p:spPr>
          <a:xfrm>
            <a:off x="1143000" y="600892"/>
            <a:ext cx="6400800" cy="3474720"/>
          </a:xfrm>
        </p:spPr>
        <p:txBody>
          <a:bodyPr>
            <a:normAutofit fontScale="77500" lnSpcReduction="20000"/>
          </a:bodyPr>
          <a:lstStyle/>
          <a:p>
            <a:r>
              <a:rPr lang="en-US" dirty="0" smtClean="0"/>
              <a:t>Title Page</a:t>
            </a:r>
          </a:p>
          <a:p>
            <a:r>
              <a:rPr lang="en-US" dirty="0" smtClean="0"/>
              <a:t>Table of Contents</a:t>
            </a:r>
          </a:p>
          <a:p>
            <a:r>
              <a:rPr lang="en-US" dirty="0" smtClean="0"/>
              <a:t>Acknowledgements</a:t>
            </a:r>
          </a:p>
          <a:p>
            <a:r>
              <a:rPr lang="en-US" dirty="0" smtClean="0"/>
              <a:t>Abstract</a:t>
            </a:r>
          </a:p>
          <a:p>
            <a:r>
              <a:rPr lang="en-US" dirty="0" smtClean="0"/>
              <a:t>Chapter 1 - Introduction</a:t>
            </a:r>
          </a:p>
          <a:p>
            <a:r>
              <a:rPr lang="en-US" dirty="0" smtClean="0"/>
              <a:t>Chapter 2 – Review of the Literature</a:t>
            </a:r>
          </a:p>
          <a:p>
            <a:r>
              <a:rPr lang="en-US" dirty="0" smtClean="0"/>
              <a:t>Chapter 3 - Methodology</a:t>
            </a:r>
          </a:p>
          <a:p>
            <a:r>
              <a:rPr lang="en-US" dirty="0" smtClean="0"/>
              <a:t>Chapter 4 – Presentation and Findings of the Data</a:t>
            </a:r>
          </a:p>
          <a:p>
            <a:r>
              <a:rPr lang="en-US" dirty="0" smtClean="0"/>
              <a:t>Chapter 5 – Conclusions, Discussion, and Recommendations</a:t>
            </a:r>
          </a:p>
          <a:p>
            <a:r>
              <a:rPr lang="en-US" dirty="0" smtClean="0"/>
              <a:t>References</a:t>
            </a:r>
          </a:p>
          <a:p>
            <a:r>
              <a:rPr lang="en-US" dirty="0" smtClean="0"/>
              <a:t>Appendices</a:t>
            </a:r>
            <a:endParaRPr lang="en-US" dirty="0"/>
          </a:p>
        </p:txBody>
      </p:sp>
    </p:spTree>
    <p:extLst>
      <p:ext uri="{BB962C8B-B14F-4D97-AF65-F5344CB8AC3E}">
        <p14:creationId xmlns:p14="http://schemas.microsoft.com/office/powerpoint/2010/main" val="1893207883"/>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19872" t="22564" r="52564" b="14872"/>
          <a:stretch>
            <a:fillRect/>
          </a:stretch>
        </p:blipFill>
        <p:spPr bwMode="auto">
          <a:xfrm>
            <a:off x="2305878" y="212034"/>
            <a:ext cx="4731026" cy="6352293"/>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9231" t="24103" r="19551" b="10769"/>
          <a:stretch>
            <a:fillRect/>
          </a:stretch>
        </p:blipFill>
        <p:spPr bwMode="auto">
          <a:xfrm>
            <a:off x="389100" y="647700"/>
            <a:ext cx="8365800" cy="55626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6731" t="15897" r="5129" b="10257"/>
          <a:stretch>
            <a:fillRect/>
          </a:stretch>
        </p:blipFill>
        <p:spPr bwMode="auto">
          <a:xfrm>
            <a:off x="1086678" y="781878"/>
            <a:ext cx="7050157" cy="5128592"/>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8205" t="11282" r="23718" b="5128"/>
          <a:stretch>
            <a:fillRect/>
          </a:stretch>
        </p:blipFill>
        <p:spPr bwMode="auto">
          <a:xfrm>
            <a:off x="1298714" y="689112"/>
            <a:ext cx="6400800" cy="5711687"/>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7244" t="16923" r="22436" b="6154"/>
          <a:stretch>
            <a:fillRect/>
          </a:stretch>
        </p:blipFill>
        <p:spPr bwMode="auto">
          <a:xfrm>
            <a:off x="1205949" y="768627"/>
            <a:ext cx="6771860" cy="5049078"/>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2692" t="10769" r="25641" b="6154"/>
          <a:stretch>
            <a:fillRect/>
          </a:stretch>
        </p:blipFill>
        <p:spPr bwMode="auto">
          <a:xfrm>
            <a:off x="1444487" y="583096"/>
            <a:ext cx="6029739" cy="5698433"/>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Paraphrasing versus Plagiarism</a:t>
            </a:r>
            <a:endParaRPr lang="en-US" dirty="0"/>
          </a:p>
        </p:txBody>
      </p:sp>
      <p:sp>
        <p:nvSpPr>
          <p:cNvPr id="5" name="Content Placeholder 4"/>
          <p:cNvSpPr>
            <a:spLocks noGrp="1"/>
          </p:cNvSpPr>
          <p:nvPr>
            <p:ph sz="quarter" idx="13"/>
          </p:nvPr>
        </p:nvSpPr>
        <p:spPr/>
        <p:txBody>
          <a:bodyPr>
            <a:normAutofit fontScale="92500" lnSpcReduction="20000"/>
          </a:bodyPr>
          <a:lstStyle/>
          <a:p>
            <a:r>
              <a:rPr lang="en-US" dirty="0" smtClean="0"/>
              <a:t>Read university policy on plagiarism</a:t>
            </a:r>
          </a:p>
          <a:p>
            <a:r>
              <a:rPr lang="en-US" dirty="0" smtClean="0"/>
              <a:t>Read course syllabi regarding research and plagiarism</a:t>
            </a:r>
          </a:p>
          <a:p>
            <a:r>
              <a:rPr lang="en-US" dirty="0" smtClean="0"/>
              <a:t>Write your own version of necessary information and ideas expressed by someone else – present your “own” analysis</a:t>
            </a:r>
          </a:p>
          <a:p>
            <a:r>
              <a:rPr lang="en-US" dirty="0" smtClean="0"/>
              <a:t>Write a more detailed interpretation than a summary</a:t>
            </a:r>
          </a:p>
          <a:p>
            <a:r>
              <a:rPr lang="en-US" dirty="0" smtClean="0"/>
              <a:t>Controls the temptation to quote too much</a:t>
            </a:r>
          </a:p>
          <a:p>
            <a:r>
              <a:rPr lang="en-US" dirty="0" smtClean="0"/>
              <a:t>Balance thoughts of other scholars and your original ideas</a:t>
            </a:r>
            <a:endParaRPr lang="en-US" dirty="0"/>
          </a:p>
        </p:txBody>
      </p:sp>
    </p:spTree>
    <p:extLst>
      <p:ext uri="{BB962C8B-B14F-4D97-AF65-F5344CB8AC3E}">
        <p14:creationId xmlns:p14="http://schemas.microsoft.com/office/powerpoint/2010/main" val="836689187"/>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75095" y="1329038"/>
            <a:ext cx="6603931" cy="3266152"/>
          </a:xfrm>
          <a:prstGeom prst="rect">
            <a:avLst/>
          </a:prstGeom>
          <a:noFill/>
          <a:ln w="9525">
            <a:noFill/>
            <a:miter lim="800000"/>
            <a:headEnd/>
            <a:tailEnd/>
          </a:ln>
        </p:spPr>
      </p:pic>
      <p:pic>
        <p:nvPicPr>
          <p:cNvPr id="10" name="Picture 1"/>
          <p:cNvPicPr>
            <a:picLocks noChangeAspect="1" noChangeArrowheads="1"/>
          </p:cNvPicPr>
          <p:nvPr/>
        </p:nvPicPr>
        <p:blipFill>
          <a:blip r:embed="rId4" cstate="print"/>
          <a:srcRect/>
          <a:stretch>
            <a:fillRect/>
          </a:stretch>
        </p:blipFill>
        <p:spPr bwMode="auto">
          <a:xfrm>
            <a:off x="4046159" y="5515168"/>
            <a:ext cx="1581150" cy="10668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1179443" y="481646"/>
            <a:ext cx="6480314" cy="4883715"/>
          </a:xfrm>
          <a:prstGeom prst="rect">
            <a:avLst/>
          </a:prstGeom>
          <a:noFill/>
          <a:ln w="9525">
            <a:noFill/>
            <a:miter lim="800000"/>
            <a:headEnd/>
            <a:tailEnd/>
          </a:ln>
        </p:spPr>
      </p:pic>
      <p:pic>
        <p:nvPicPr>
          <p:cNvPr id="3" name="Picture 1"/>
          <p:cNvPicPr>
            <a:picLocks noChangeAspect="1" noChangeArrowheads="1"/>
          </p:cNvPicPr>
          <p:nvPr/>
        </p:nvPicPr>
        <p:blipFill>
          <a:blip r:embed="rId4" cstate="print"/>
          <a:srcRect/>
          <a:stretch>
            <a:fillRect/>
          </a:stretch>
        </p:blipFill>
        <p:spPr bwMode="auto">
          <a:xfrm>
            <a:off x="3794368" y="5515168"/>
            <a:ext cx="1581150" cy="10668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53" y="4372168"/>
            <a:ext cx="7773548" cy="1143000"/>
          </a:xfrm>
        </p:spPr>
        <p:txBody>
          <a:bodyPr/>
          <a:lstStyle/>
          <a:p>
            <a:r>
              <a:rPr lang="en-US" dirty="0" smtClean="0"/>
              <a:t>This is a Doctoral Program</a:t>
            </a:r>
            <a:br>
              <a:rPr lang="en-US" dirty="0" smtClean="0"/>
            </a:b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Academic Writing</a:t>
            </a:r>
          </a:p>
          <a:p>
            <a:r>
              <a:rPr lang="en-US" dirty="0" smtClean="0"/>
              <a:t>Writing should be “scholarly”</a:t>
            </a:r>
          </a:p>
          <a:p>
            <a:r>
              <a:rPr lang="en-US" dirty="0" smtClean="0"/>
              <a:t>Write for the specific reader</a:t>
            </a:r>
          </a:p>
          <a:p>
            <a:r>
              <a:rPr lang="en-US" dirty="0" smtClean="0"/>
              <a:t>Read by “scholars”</a:t>
            </a:r>
          </a:p>
          <a:p>
            <a:r>
              <a:rPr lang="en-US" dirty="0" smtClean="0"/>
              <a:t>Research and be familiar with your work</a:t>
            </a:r>
          </a:p>
          <a:p>
            <a:r>
              <a:rPr lang="en-US" dirty="0" smtClean="0"/>
              <a:t>Read all of your cited references</a:t>
            </a:r>
          </a:p>
          <a:p>
            <a:r>
              <a:rPr lang="en-US" dirty="0" smtClean="0"/>
              <a:t>Be able to defend your work at any given time</a:t>
            </a:r>
          </a:p>
          <a:p>
            <a:r>
              <a:rPr lang="en-US" dirty="0" smtClean="0"/>
              <a:t>Research and read other “dissertations”</a:t>
            </a:r>
          </a:p>
          <a:p>
            <a:r>
              <a:rPr lang="en-US" dirty="0" smtClean="0"/>
              <a:t>“Save” your work</a:t>
            </a:r>
          </a:p>
          <a:p>
            <a:endParaRPr lang="en-US" dirty="0" smtClean="0"/>
          </a:p>
          <a:p>
            <a:endParaRPr lang="en-US" dirty="0"/>
          </a:p>
        </p:txBody>
      </p:sp>
    </p:spTree>
    <p:extLst>
      <p:ext uri="{BB962C8B-B14F-4D97-AF65-F5344CB8AC3E}">
        <p14:creationId xmlns:p14="http://schemas.microsoft.com/office/powerpoint/2010/main" val="3328160545"/>
      </p:ext>
    </p:extLst>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1422841" y="477080"/>
            <a:ext cx="5888114" cy="4823790"/>
          </a:xfrm>
          <a:prstGeom prst="rect">
            <a:avLst/>
          </a:prstGeom>
          <a:noFill/>
          <a:ln w="9525">
            <a:noFill/>
            <a:miter lim="800000"/>
            <a:headEnd/>
            <a:tailEnd/>
          </a:ln>
        </p:spPr>
      </p:pic>
      <p:pic>
        <p:nvPicPr>
          <p:cNvPr id="3" name="Picture 1"/>
          <p:cNvPicPr>
            <a:picLocks noChangeAspect="1" noChangeArrowheads="1"/>
          </p:cNvPicPr>
          <p:nvPr/>
        </p:nvPicPr>
        <p:blipFill>
          <a:blip r:embed="rId4" cstate="print"/>
          <a:srcRect/>
          <a:stretch>
            <a:fillRect/>
          </a:stretch>
        </p:blipFill>
        <p:spPr bwMode="auto">
          <a:xfrm>
            <a:off x="3622089" y="5568890"/>
            <a:ext cx="1581150" cy="10668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5" y="4372168"/>
            <a:ext cx="7855226" cy="1143000"/>
          </a:xfrm>
        </p:spPr>
        <p:txBody>
          <a:bodyPr/>
          <a:lstStyle/>
          <a:p>
            <a:pPr algn="ctr"/>
            <a:r>
              <a:rPr lang="en-US" dirty="0" smtClean="0"/>
              <a:t>American Psychological Association (APA)</a:t>
            </a:r>
            <a:endParaRPr lang="en-US" dirty="0"/>
          </a:p>
        </p:txBody>
      </p:sp>
      <p:sp>
        <p:nvSpPr>
          <p:cNvPr id="5" name="Content Placeholder 4"/>
          <p:cNvSpPr>
            <a:spLocks noGrp="1"/>
          </p:cNvSpPr>
          <p:nvPr>
            <p:ph sz="quarter" idx="13"/>
          </p:nvPr>
        </p:nvSpPr>
        <p:spPr/>
        <p:txBody>
          <a:bodyPr/>
          <a:lstStyle/>
          <a:p>
            <a:r>
              <a:rPr lang="en-US" dirty="0" smtClean="0"/>
              <a:t>First point – “BUY” and “READ” the 6th edition of the APA manual</a:t>
            </a:r>
          </a:p>
          <a:p>
            <a:r>
              <a:rPr lang="en-US" dirty="0" smtClean="0"/>
              <a:t>Familiarization – like any text</a:t>
            </a:r>
          </a:p>
          <a:p>
            <a:r>
              <a:rPr lang="en-US" dirty="0" smtClean="0"/>
              <a:t>Make tabs</a:t>
            </a:r>
          </a:p>
          <a:p>
            <a:r>
              <a:rPr lang="en-US" dirty="0" smtClean="0"/>
              <a:t>Read APA Resources in Blackboard (Bb)</a:t>
            </a:r>
          </a:p>
          <a:p>
            <a:r>
              <a:rPr lang="en-US" dirty="0" smtClean="0"/>
              <a:t>In-text Citations and References</a:t>
            </a:r>
          </a:p>
          <a:p>
            <a:r>
              <a:rPr lang="en-US" dirty="0" smtClean="0"/>
              <a:t>Headings, tables, spacing, formatting</a:t>
            </a:r>
          </a:p>
          <a:p>
            <a:r>
              <a:rPr lang="en-US" dirty="0" smtClean="0"/>
              <a:t>Page Numbers, seriation, punctuation</a:t>
            </a:r>
            <a:endParaRPr lang="en-US" dirty="0"/>
          </a:p>
        </p:txBody>
      </p:sp>
    </p:spTree>
    <p:extLst>
      <p:ext uri="{BB962C8B-B14F-4D97-AF65-F5344CB8AC3E}">
        <p14:creationId xmlns:p14="http://schemas.microsoft.com/office/powerpoint/2010/main" val="15752364"/>
      </p:ext>
    </p:ext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Themes Emerging from APA Errors</a:t>
            </a:r>
            <a:endParaRPr lang="en-US" dirty="0"/>
          </a:p>
        </p:txBody>
      </p:sp>
      <p:sp>
        <p:nvSpPr>
          <p:cNvPr id="3" name="Content Placeholder 2"/>
          <p:cNvSpPr>
            <a:spLocks noGrp="1"/>
          </p:cNvSpPr>
          <p:nvPr>
            <p:ph sz="quarter" idx="13"/>
          </p:nvPr>
        </p:nvSpPr>
        <p:spPr/>
        <p:txBody>
          <a:bodyPr/>
          <a:lstStyle/>
          <a:p>
            <a:r>
              <a:rPr lang="en-US" dirty="0" smtClean="0"/>
              <a:t>Grammar</a:t>
            </a:r>
          </a:p>
          <a:p>
            <a:r>
              <a:rPr lang="en-US" dirty="0" smtClean="0"/>
              <a:t>Format</a:t>
            </a:r>
          </a:p>
          <a:p>
            <a:r>
              <a:rPr lang="en-US" dirty="0" smtClean="0"/>
              <a:t>Hyphenation</a:t>
            </a:r>
          </a:p>
          <a:p>
            <a:r>
              <a:rPr lang="en-US" dirty="0" smtClean="0"/>
              <a:t>Citing multiple authors</a:t>
            </a:r>
          </a:p>
          <a:p>
            <a:r>
              <a:rPr lang="en-US" dirty="0" smtClean="0"/>
              <a:t>In-text citations</a:t>
            </a:r>
          </a:p>
          <a:p>
            <a:r>
              <a:rPr lang="en-US" dirty="0" smtClean="0"/>
              <a:t>Numbers</a:t>
            </a:r>
          </a:p>
          <a:p>
            <a:r>
              <a:rPr lang="en-US" dirty="0" smtClean="0"/>
              <a:t>Capitalization</a:t>
            </a:r>
          </a:p>
          <a:p>
            <a:endParaRPr lang="en-US" dirty="0"/>
          </a:p>
        </p:txBody>
      </p:sp>
      <p:sp>
        <p:nvSpPr>
          <p:cNvPr id="4" name="Content Placeholder 3"/>
          <p:cNvSpPr>
            <a:spLocks noGrp="1"/>
          </p:cNvSpPr>
          <p:nvPr>
            <p:ph sz="quarter" idx="14"/>
          </p:nvPr>
        </p:nvSpPr>
        <p:spPr/>
        <p:txBody>
          <a:bodyPr/>
          <a:lstStyle/>
          <a:p>
            <a:r>
              <a:rPr lang="en-US" dirty="0" smtClean="0"/>
              <a:t>Formality and clarity</a:t>
            </a:r>
          </a:p>
          <a:p>
            <a:r>
              <a:rPr lang="en-US" dirty="0" smtClean="0"/>
              <a:t>Statistical copy</a:t>
            </a:r>
          </a:p>
          <a:p>
            <a:r>
              <a:rPr lang="en-US" dirty="0" smtClean="0"/>
              <a:t>Punctuation</a:t>
            </a:r>
          </a:p>
          <a:p>
            <a:r>
              <a:rPr lang="en-US" dirty="0" smtClean="0"/>
              <a:t>Tables and figures</a:t>
            </a:r>
          </a:p>
          <a:p>
            <a:r>
              <a:rPr lang="en-US" dirty="0" smtClean="0"/>
              <a:t>Abbreviations</a:t>
            </a:r>
          </a:p>
          <a:p>
            <a:r>
              <a:rPr lang="en-US" dirty="0" smtClean="0"/>
              <a:t>Quotations</a:t>
            </a:r>
          </a:p>
          <a:p>
            <a:r>
              <a:rPr lang="en-US" dirty="0" smtClean="0"/>
              <a:t>Bias in language</a:t>
            </a:r>
            <a:endParaRPr lang="en-US" dirty="0"/>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6481" t="10000" r="5787" b="6296"/>
          <a:stretch>
            <a:fillRect/>
          </a:stretch>
        </p:blipFill>
        <p:spPr bwMode="auto">
          <a:xfrm>
            <a:off x="962025" y="1276350"/>
            <a:ext cx="7219950" cy="4305300"/>
          </a:xfrm>
          <a:prstGeom prst="rect">
            <a:avLst/>
          </a:prstGeom>
          <a:noFill/>
          <a:ln w="9525">
            <a:noFill/>
            <a:miter lim="800000"/>
            <a:headEnd/>
            <a:tailEnd/>
          </a:ln>
        </p:spPr>
      </p:pic>
    </p:spTree>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8732" y="731520"/>
            <a:ext cx="6512511" cy="1143000"/>
          </a:xfrm>
        </p:spPr>
        <p:txBody>
          <a:bodyPr/>
          <a:lstStyle/>
          <a:p>
            <a:pPr algn="ctr">
              <a:buNone/>
            </a:pPr>
            <a:r>
              <a:rPr lang="en-US" dirty="0" smtClean="0"/>
              <a:t>References</a:t>
            </a:r>
            <a:endParaRPr lang="en-US" dirty="0"/>
          </a:p>
        </p:txBody>
      </p:sp>
      <p:sp>
        <p:nvSpPr>
          <p:cNvPr id="6" name="Content Placeholder 5"/>
          <p:cNvSpPr>
            <a:spLocks noGrp="1"/>
          </p:cNvSpPr>
          <p:nvPr>
            <p:ph sz="quarter" idx="13"/>
          </p:nvPr>
        </p:nvSpPr>
        <p:spPr>
          <a:xfrm>
            <a:off x="1142999" y="1874520"/>
            <a:ext cx="7775713" cy="4340750"/>
          </a:xfrm>
        </p:spPr>
        <p:txBody>
          <a:bodyPr>
            <a:normAutofit fontScale="92500" lnSpcReduction="10000"/>
          </a:bodyPr>
          <a:lstStyle/>
          <a:p>
            <a:pPr>
              <a:buNone/>
            </a:pPr>
            <a:r>
              <a:rPr lang="en-US" dirty="0" smtClean="0"/>
              <a:t>American Psychological Association. (2010). </a:t>
            </a:r>
            <a:r>
              <a:rPr lang="en-US" i="1" dirty="0" smtClean="0"/>
              <a:t>Publication manual 	of the American Psychological Association </a:t>
            </a:r>
            <a:r>
              <a:rPr lang="en-US" dirty="0" smtClean="0"/>
              <a:t>(6th ed.). 	Washington, DC: Author. </a:t>
            </a:r>
          </a:p>
          <a:p>
            <a:pPr>
              <a:buNone/>
            </a:pPr>
            <a:r>
              <a:rPr lang="en-US" dirty="0" smtClean="0"/>
              <a:t>Galvan, J. L. (2009). </a:t>
            </a:r>
            <a:r>
              <a:rPr lang="en-US" i="1" dirty="0" smtClean="0"/>
              <a:t>Writing literature reviews </a:t>
            </a:r>
            <a:r>
              <a:rPr lang="en-US" dirty="0" smtClean="0"/>
              <a:t>(4th ed.). 	Glendale, CA: Pyrczak.</a:t>
            </a:r>
          </a:p>
          <a:p>
            <a:pPr>
              <a:buNone/>
            </a:pPr>
            <a:r>
              <a:rPr lang="en-US" dirty="0" smtClean="0"/>
              <a:t>Harris, R. A. (2005).</a:t>
            </a:r>
            <a:r>
              <a:rPr lang="en-US" i="1" dirty="0" smtClean="0"/>
              <a:t> Using sources effectively </a:t>
            </a:r>
            <a:r>
              <a:rPr lang="en-US" dirty="0" smtClean="0"/>
              <a:t>(2nd ed.). 	Glendale, CA: Pyrczak. </a:t>
            </a:r>
          </a:p>
          <a:p>
            <a:pPr>
              <a:buNone/>
            </a:pPr>
            <a:r>
              <a:rPr lang="en-US" dirty="0" smtClean="0"/>
              <a:t>Onwuegbuzie, A. J., Combs, J. P., Slate, J. R., &amp; Frels, R. K. 	(2010). Editorial: Evidence-based guidelines for avoiding 	the most common APA errors in journal article 	submissions. </a:t>
            </a:r>
            <a:r>
              <a:rPr lang="en-US" i="1" dirty="0" smtClean="0"/>
              <a:t>Research in the Schools</a:t>
            </a:r>
            <a:r>
              <a:rPr lang="en-US" dirty="0" smtClean="0"/>
              <a:t>, ix-xxxvi.</a:t>
            </a:r>
          </a:p>
          <a:p>
            <a:pPr>
              <a:buNone/>
            </a:pPr>
            <a:r>
              <a:rPr lang="en-US" dirty="0" smtClean="0"/>
              <a:t>Strunk, W. Jr., &amp; White, E. B. (1999). </a:t>
            </a:r>
            <a:r>
              <a:rPr lang="en-US" i="1" dirty="0" smtClean="0"/>
              <a:t>The elements of style. </a:t>
            </a:r>
            <a:r>
              <a:rPr lang="en-US" dirty="0" smtClean="0"/>
              <a:t>New 	York, NY: Penguin Press.</a:t>
            </a:r>
          </a:p>
          <a:p>
            <a:endParaRPr lang="en-US" dirty="0"/>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asiministries.org/site_data/2/assets/0000/3977/NewBeginnings.png"/>
          <p:cNvPicPr>
            <a:picLocks noChangeAspect="1" noChangeArrowheads="1"/>
          </p:cNvPicPr>
          <p:nvPr/>
        </p:nvPicPr>
        <p:blipFill>
          <a:blip r:embed="rId2" cstate="print"/>
          <a:srcRect/>
          <a:stretch>
            <a:fillRect/>
          </a:stretch>
        </p:blipFill>
        <p:spPr bwMode="auto">
          <a:xfrm>
            <a:off x="314601" y="1671638"/>
            <a:ext cx="8667750" cy="3209926"/>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6105" y="1563757"/>
            <a:ext cx="8150086" cy="3170099"/>
          </a:xfrm>
          <a:prstGeom prst="rect">
            <a:avLst/>
          </a:prstGeom>
        </p:spPr>
        <p:txBody>
          <a:bodyPr wrap="square">
            <a:spAutoFit/>
          </a:bodyPr>
          <a:lstStyle/>
          <a:p>
            <a:pPr algn="ctr"/>
            <a:r>
              <a:rPr lang="en-US" sz="4000" i="1" dirty="0" smtClean="0">
                <a:effectLst>
                  <a:outerShdw blurRad="38100" dist="38100" dir="2700000" algn="tl">
                    <a:srgbClr val="000000">
                      <a:alpha val="43137"/>
                    </a:srgbClr>
                  </a:outerShdw>
                </a:effectLst>
              </a:rPr>
              <a:t>Thank you for sharing your thoughts and experience</a:t>
            </a:r>
            <a:br>
              <a:rPr lang="en-US" sz="4000" i="1" dirty="0" smtClean="0">
                <a:effectLst>
                  <a:outerShdw blurRad="38100" dist="38100" dir="2700000" algn="tl">
                    <a:srgbClr val="000000">
                      <a:alpha val="43137"/>
                    </a:srgbClr>
                  </a:outerShdw>
                </a:effectLst>
              </a:rPr>
            </a:br>
            <a:r>
              <a:rPr lang="en-US" sz="4000" i="1" dirty="0" smtClean="0">
                <a:effectLst>
                  <a:outerShdw blurRad="38100" dist="38100" dir="2700000" algn="tl">
                    <a:srgbClr val="000000">
                      <a:alpha val="43137"/>
                    </a:srgbClr>
                  </a:outerShdw>
                </a:effectLst>
              </a:rPr>
              <a:t>Dr. David B. Ross</a:t>
            </a:r>
            <a:br>
              <a:rPr lang="en-US" sz="4000" i="1" dirty="0" smtClean="0">
                <a:effectLst>
                  <a:outerShdw blurRad="38100" dist="38100" dir="2700000" algn="tl">
                    <a:srgbClr val="000000">
                      <a:alpha val="43137"/>
                    </a:srgbClr>
                  </a:outerShdw>
                </a:effectLst>
              </a:rPr>
            </a:br>
            <a:r>
              <a:rPr lang="en-US" sz="4000" i="1" dirty="0" smtClean="0">
                <a:effectLst>
                  <a:outerShdw blurRad="38100" dist="38100" dir="2700000" algn="tl">
                    <a:srgbClr val="000000">
                      <a:alpha val="43137"/>
                    </a:srgbClr>
                  </a:outerShdw>
                </a:effectLst>
                <a:hlinkClick r:id="rId2"/>
              </a:rPr>
              <a:t>daviross@nova.edu</a:t>
            </a:r>
            <a:r>
              <a:rPr lang="en-US" sz="4000" i="1" dirty="0" smtClean="0">
                <a:effectLst>
                  <a:outerShdw blurRad="38100" dist="38100" dir="2700000" algn="tl">
                    <a:srgbClr val="000000">
                      <a:alpha val="43137"/>
                    </a:srgbClr>
                  </a:outerShdw>
                </a:effectLst>
              </a:rPr>
              <a:t/>
            </a:r>
            <a:br>
              <a:rPr lang="en-US" sz="4000" i="1" dirty="0" smtClean="0">
                <a:effectLst>
                  <a:outerShdw blurRad="38100" dist="38100" dir="2700000" algn="tl">
                    <a:srgbClr val="000000">
                      <a:alpha val="43137"/>
                    </a:srgbClr>
                  </a:outerShdw>
                </a:effectLst>
              </a:rPr>
            </a:br>
            <a:r>
              <a:rPr lang="en-US" sz="4000" i="1" dirty="0" smtClean="0">
                <a:effectLst>
                  <a:outerShdw blurRad="38100" dist="38100" dir="2700000" algn="tl">
                    <a:srgbClr val="000000">
                      <a:alpha val="43137"/>
                    </a:srgbClr>
                  </a:outerShdw>
                </a:effectLst>
              </a:rPr>
              <a:t>954-262-8398</a:t>
            </a:r>
            <a:endParaRPr lang="en-US" sz="4000" dirty="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87" y="4372168"/>
            <a:ext cx="8245241" cy="1143000"/>
          </a:xfrm>
        </p:spPr>
        <p:txBody>
          <a:bodyPr/>
          <a:lstStyle/>
          <a:p>
            <a:pPr algn="ctr"/>
            <a:r>
              <a:rPr lang="en-US" sz="4400" dirty="0" smtClean="0"/>
              <a:t>When Should </a:t>
            </a:r>
            <a:r>
              <a:rPr lang="en-US" sz="4400" dirty="0"/>
              <a:t>Y</a:t>
            </a:r>
            <a:r>
              <a:rPr lang="en-US" sz="4400" dirty="0" smtClean="0"/>
              <a:t>ou </a:t>
            </a:r>
            <a:r>
              <a:rPr lang="en-US" sz="4400" dirty="0"/>
              <a:t>T</a:t>
            </a:r>
            <a:r>
              <a:rPr lang="en-US" sz="4400" dirty="0" smtClean="0"/>
              <a:t>hink “Scholarly”</a:t>
            </a:r>
            <a:endParaRPr lang="en-US" sz="4400" dirty="0"/>
          </a:p>
        </p:txBody>
      </p:sp>
      <p:sp>
        <p:nvSpPr>
          <p:cNvPr id="3" name="Content Placeholder 2"/>
          <p:cNvSpPr>
            <a:spLocks noGrp="1"/>
          </p:cNvSpPr>
          <p:nvPr>
            <p:ph sz="quarter" idx="13"/>
          </p:nvPr>
        </p:nvSpPr>
        <p:spPr/>
        <p:txBody>
          <a:bodyPr/>
          <a:lstStyle/>
          <a:p>
            <a:r>
              <a:rPr lang="en-US" dirty="0" smtClean="0"/>
              <a:t>Discussion topics (i.e., postings)</a:t>
            </a:r>
          </a:p>
          <a:p>
            <a:r>
              <a:rPr lang="en-US" dirty="0" smtClean="0"/>
              <a:t>Blogs</a:t>
            </a:r>
          </a:p>
          <a:p>
            <a:r>
              <a:rPr lang="en-US" dirty="0" smtClean="0"/>
              <a:t>Assignments</a:t>
            </a:r>
          </a:p>
          <a:p>
            <a:r>
              <a:rPr lang="en-US" dirty="0" smtClean="0"/>
              <a:t>PowerPoints</a:t>
            </a:r>
          </a:p>
          <a:p>
            <a:r>
              <a:rPr lang="en-US" dirty="0" smtClean="0"/>
              <a:t>Concept paper</a:t>
            </a:r>
          </a:p>
          <a:p>
            <a:r>
              <a:rPr lang="en-US" dirty="0" smtClean="0"/>
              <a:t>Proposal</a:t>
            </a:r>
          </a:p>
          <a:p>
            <a:r>
              <a:rPr lang="en-US" dirty="0" smtClean="0"/>
              <a:t>Dissertation</a:t>
            </a:r>
            <a:endParaRPr lang="en-US" dirty="0"/>
          </a:p>
        </p:txBody>
      </p:sp>
    </p:spTree>
    <p:extLst>
      <p:ext uri="{BB962C8B-B14F-4D97-AF65-F5344CB8AC3E}">
        <p14:creationId xmlns:p14="http://schemas.microsoft.com/office/powerpoint/2010/main" val="1980591548"/>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Annotated Outline</a:t>
            </a:r>
            <a:endParaRPr lang="en-US" dirty="0"/>
          </a:p>
        </p:txBody>
      </p:sp>
      <p:sp>
        <p:nvSpPr>
          <p:cNvPr id="2" name="Content Placeholder 1"/>
          <p:cNvSpPr>
            <a:spLocks noGrp="1"/>
          </p:cNvSpPr>
          <p:nvPr>
            <p:ph sz="quarter" idx="13"/>
          </p:nvPr>
        </p:nvSpPr>
        <p:spPr/>
        <p:txBody>
          <a:bodyPr>
            <a:normAutofit fontScale="92500" lnSpcReduction="20000"/>
          </a:bodyPr>
          <a:lstStyle/>
          <a:p>
            <a:r>
              <a:rPr lang="en-US" dirty="0"/>
              <a:t>The word “annotation” refers to </a:t>
            </a:r>
            <a:r>
              <a:rPr lang="en-US" dirty="0">
                <a:effectLst>
                  <a:outerShdw blurRad="50800" dist="38100" dir="2700000" algn="tl" rotWithShape="0">
                    <a:prstClr val="black">
                      <a:alpha val="40000"/>
                    </a:prstClr>
                  </a:outerShdw>
                </a:effectLst>
              </a:rPr>
              <a:t>adding</a:t>
            </a:r>
            <a:r>
              <a:rPr lang="en-US" dirty="0"/>
              <a:t> </a:t>
            </a:r>
            <a:r>
              <a:rPr lang="en-US" dirty="0" smtClean="0"/>
              <a:t>information: usually </a:t>
            </a:r>
            <a:r>
              <a:rPr lang="en-US" dirty="0"/>
              <a:t>comments, explanations, or references </a:t>
            </a:r>
          </a:p>
          <a:p>
            <a:r>
              <a:rPr lang="en-US" dirty="0" smtClean="0"/>
              <a:t>The </a:t>
            </a:r>
            <a:r>
              <a:rPr lang="en-US" dirty="0"/>
              <a:t>organization and focus on the specifics of the paper insure that you concentrate on </a:t>
            </a:r>
            <a:r>
              <a:rPr lang="en-US" dirty="0">
                <a:effectLst>
                  <a:outerShdw blurRad="60007" dist="200025" dir="15000000" sy="30000" kx="-1800000" algn="bl" rotWithShape="0">
                    <a:prstClr val="black">
                      <a:alpha val="32000"/>
                    </a:prstClr>
                  </a:outerShdw>
                </a:effectLst>
              </a:rPr>
              <a:t>relevant </a:t>
            </a:r>
            <a:r>
              <a:rPr lang="en-US" dirty="0"/>
              <a:t>material and exclude </a:t>
            </a:r>
            <a:r>
              <a:rPr lang="en-US" dirty="0">
                <a:effectLst>
                  <a:outerShdw blurRad="60007" dist="310007" dir="7680000" sy="30000" kx="1300200" algn="ctr" rotWithShape="0">
                    <a:prstClr val="black">
                      <a:alpha val="32000"/>
                    </a:prstClr>
                  </a:outerShdw>
                </a:effectLst>
              </a:rPr>
              <a:t>irrelevant</a:t>
            </a:r>
            <a:r>
              <a:rPr lang="en-US" dirty="0"/>
              <a:t> material</a:t>
            </a:r>
          </a:p>
          <a:p>
            <a:r>
              <a:rPr lang="en-US" dirty="0" smtClean="0"/>
              <a:t>Use in-text citations of resources</a:t>
            </a:r>
          </a:p>
          <a:p>
            <a:pPr marL="228600" lvl="1"/>
            <a:r>
              <a:rPr lang="en-US" dirty="0" smtClean="0"/>
              <a:t>An </a:t>
            </a:r>
            <a:r>
              <a:rPr lang="en-US" dirty="0"/>
              <a:t>outline in which you describe each section of the paper in </a:t>
            </a:r>
            <a:r>
              <a:rPr lang="en-US" i="1" dirty="0"/>
              <a:t>complete sentences </a:t>
            </a:r>
            <a:r>
              <a:rPr lang="en-US" dirty="0"/>
              <a:t>(an annotated outline is also sometimes referred to as a sentence outline)</a:t>
            </a:r>
          </a:p>
          <a:p>
            <a:pPr marL="228600" lvl="1"/>
            <a:r>
              <a:rPr lang="en-US" dirty="0" smtClean="0"/>
              <a:t>Additional </a:t>
            </a:r>
            <a:r>
              <a:rPr lang="en-US" dirty="0"/>
              <a:t>information is added (e.g</a:t>
            </a:r>
            <a:r>
              <a:rPr lang="en-US" dirty="0" smtClean="0"/>
              <a:t>., </a:t>
            </a:r>
            <a:r>
              <a:rPr lang="en-US" dirty="0"/>
              <a:t>“key points,”  also known as annotations)</a:t>
            </a:r>
          </a:p>
          <a:p>
            <a:endParaRPr lang="en-US" dirty="0" smtClean="0"/>
          </a:p>
          <a:p>
            <a:endParaRPr lang="en-US" dirty="0"/>
          </a:p>
        </p:txBody>
      </p:sp>
    </p:spTree>
    <p:extLst>
      <p:ext uri="{BB962C8B-B14F-4D97-AF65-F5344CB8AC3E}">
        <p14:creationId xmlns:p14="http://schemas.microsoft.com/office/powerpoint/2010/main" val="4139861884"/>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Synthesize Your Research</a:t>
            </a:r>
            <a:endParaRPr lang="en-US" dirty="0"/>
          </a:p>
        </p:txBody>
      </p:sp>
      <p:sp>
        <p:nvSpPr>
          <p:cNvPr id="5" name="Content Placeholder 4"/>
          <p:cNvSpPr>
            <a:spLocks noGrp="1"/>
          </p:cNvSpPr>
          <p:nvPr>
            <p:ph sz="quarter" idx="13"/>
          </p:nvPr>
        </p:nvSpPr>
        <p:spPr/>
        <p:txBody>
          <a:bodyPr/>
          <a:lstStyle/>
          <a:p>
            <a:r>
              <a:rPr lang="en-US" dirty="0" smtClean="0"/>
              <a:t>Break into sections (level headings)</a:t>
            </a:r>
          </a:p>
          <a:p>
            <a:r>
              <a:rPr lang="en-US" dirty="0" smtClean="0"/>
              <a:t>Look for connections between ideas and topics</a:t>
            </a:r>
          </a:p>
          <a:p>
            <a:r>
              <a:rPr lang="en-US" dirty="0" smtClean="0"/>
              <a:t>Look at several observations and perspectives</a:t>
            </a:r>
          </a:p>
          <a:p>
            <a:r>
              <a:rPr lang="en-US" dirty="0" smtClean="0"/>
              <a:t>Draw together particular themes or traits</a:t>
            </a:r>
          </a:p>
          <a:p>
            <a:r>
              <a:rPr lang="en-US" dirty="0" smtClean="0"/>
              <a:t>Common sense thought and dialogue</a:t>
            </a:r>
          </a:p>
          <a:p>
            <a:r>
              <a:rPr lang="en-US" dirty="0" smtClean="0"/>
              <a:t>Pull them together into some sort of harmony</a:t>
            </a:r>
          </a:p>
          <a:p>
            <a:endParaRPr lang="en-US" dirty="0"/>
          </a:p>
        </p:txBody>
      </p:sp>
    </p:spTree>
    <p:extLst>
      <p:ext uri="{BB962C8B-B14F-4D97-AF65-F5344CB8AC3E}">
        <p14:creationId xmlns:p14="http://schemas.microsoft.com/office/powerpoint/2010/main" val="363136076"/>
      </p:ext>
    </p:extLst>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53" y="124378"/>
            <a:ext cx="8667732" cy="1197962"/>
          </a:xfrm>
          <a:ln>
            <a:solidFill>
              <a:srgbClr val="D16349"/>
            </a:solidFill>
          </a:ln>
        </p:spPr>
        <p:txBody>
          <a:bodyPr anchor="ctr">
            <a:normAutofit/>
          </a:bodyPr>
          <a:lstStyle/>
          <a:p>
            <a:r>
              <a:rPr lang="en-US" sz="3100" b="1" dirty="0" smtClean="0">
                <a:solidFill>
                  <a:srgbClr val="000000"/>
                </a:solidFill>
                <a:effectLst>
                  <a:outerShdw blurRad="60007" dist="200025" dir="15000000" sy="30000" kx="-1800000" algn="bl" rotWithShape="0">
                    <a:prstClr val="black">
                      <a:alpha val="32000"/>
                    </a:prstClr>
                  </a:outerShdw>
                </a:effectLst>
              </a:rPr>
              <a:t>EXAMPLE  “A”</a:t>
            </a:r>
            <a:br>
              <a:rPr lang="en-US" sz="3100" b="1" dirty="0" smtClean="0">
                <a:solidFill>
                  <a:srgbClr val="000000"/>
                </a:solidFill>
                <a:effectLst>
                  <a:outerShdw blurRad="60007" dist="200025" dir="15000000" sy="30000" kx="-1800000" algn="bl" rotWithShape="0">
                    <a:prstClr val="black">
                      <a:alpha val="32000"/>
                    </a:prstClr>
                  </a:outerShdw>
                </a:effectLst>
              </a:rPr>
            </a:br>
            <a:r>
              <a:rPr lang="en-US" sz="3200" dirty="0">
                <a:solidFill>
                  <a:schemeClr val="accent1">
                    <a:lumMod val="50000"/>
                  </a:schemeClr>
                </a:solidFill>
                <a:effectLst>
                  <a:outerShdw blurRad="60007" dist="200025" dir="15000000" sy="30000" kx="-1800000" algn="bl" rotWithShape="0">
                    <a:prstClr val="black">
                      <a:alpha val="32000"/>
                    </a:prstClr>
                  </a:outerShdw>
                </a:effectLst>
              </a:rPr>
              <a:t>Style </a:t>
            </a:r>
            <a:r>
              <a:rPr lang="en-US" sz="3200" dirty="0" smtClean="0">
                <a:solidFill>
                  <a:schemeClr val="accent1">
                    <a:lumMod val="50000"/>
                  </a:schemeClr>
                </a:solidFill>
                <a:effectLst>
                  <a:outerShdw blurRad="60007" dist="200025" dir="15000000" sy="30000" kx="-1800000" algn="bl" rotWithShape="0">
                    <a:prstClr val="black">
                      <a:alpha val="32000"/>
                    </a:prstClr>
                  </a:outerShdw>
                </a:effectLst>
              </a:rPr>
              <a:t>I                                       </a:t>
            </a:r>
            <a:r>
              <a:rPr lang="en-US" sz="3200" dirty="0">
                <a:solidFill>
                  <a:schemeClr val="accent1">
                    <a:lumMod val="50000"/>
                  </a:schemeClr>
                </a:solidFill>
                <a:effectLst>
                  <a:outerShdw blurRad="60007" dist="200025" dir="15000000" sy="30000" kx="-1800000" algn="bl" rotWithShape="0">
                    <a:prstClr val="black">
                      <a:alpha val="32000"/>
                    </a:prstClr>
                  </a:outerShdw>
                </a:effectLst>
              </a:rPr>
              <a:t>Style II</a:t>
            </a:r>
          </a:p>
        </p:txBody>
      </p:sp>
      <p:pic>
        <p:nvPicPr>
          <p:cNvPr id="7" name="Picture 6" descr="Screen shot 2011-06-06 at 12.06.2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0708" y="239985"/>
            <a:ext cx="995088" cy="346946"/>
          </a:xfrm>
          <a:prstGeom prst="rect">
            <a:avLst/>
          </a:prstGeom>
        </p:spPr>
      </p:pic>
      <p:sp>
        <p:nvSpPr>
          <p:cNvPr id="5" name="Content Placeholder 2"/>
          <p:cNvSpPr txBox="1">
            <a:spLocks/>
          </p:cNvSpPr>
          <p:nvPr/>
        </p:nvSpPr>
        <p:spPr>
          <a:xfrm>
            <a:off x="353518" y="726632"/>
            <a:ext cx="4104734" cy="5786872"/>
          </a:xfrm>
          <a:prstGeom prst="rect">
            <a:avLst/>
          </a:prstGeom>
          <a:blipFill rotWithShape="1">
            <a:blip r:embed="rId4" cstate="print">
              <a:alphaModFix amt="53000"/>
            </a:blip>
            <a:tile tx="0" ty="0" sx="100000" sy="100000" flip="none" algn="tl"/>
          </a:blipFill>
        </p:spPr>
        <p:txBody>
          <a:bodyPr vert="horz">
            <a:normAutofit fontScale="70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endParaRPr lang="en-US" sz="3500" dirty="0" smtClean="0"/>
          </a:p>
          <a:p>
            <a:endParaRPr lang="en-US" sz="3500" dirty="0"/>
          </a:p>
          <a:p>
            <a:r>
              <a:rPr lang="en-US" sz="3500" dirty="0" smtClean="0"/>
              <a:t>Leadership</a:t>
            </a:r>
          </a:p>
          <a:p>
            <a:pPr marL="0" indent="0">
              <a:lnSpc>
                <a:spcPct val="120000"/>
              </a:lnSpc>
              <a:buFont typeface="Wingdings 2"/>
              <a:buNone/>
            </a:pPr>
            <a:r>
              <a:rPr lang="en-US" sz="2100" dirty="0" smtClean="0"/>
              <a:t>Deming, W. E. (1986). </a:t>
            </a:r>
            <a:r>
              <a:rPr lang="en-US" sz="2100" i="1" dirty="0" smtClean="0"/>
              <a:t>Out of the crisis</a:t>
            </a:r>
            <a:r>
              <a:rPr lang="en-US" sz="2100" dirty="0" smtClean="0"/>
              <a:t>. Cambridge, MA: MIT CAES.</a:t>
            </a:r>
          </a:p>
          <a:p>
            <a:pPr marL="0" indent="0">
              <a:lnSpc>
                <a:spcPct val="120000"/>
              </a:lnSpc>
              <a:buFont typeface="Wingdings 2"/>
              <a:buNone/>
            </a:pPr>
            <a:r>
              <a:rPr lang="en-US" sz="2100" dirty="0" smtClean="0"/>
              <a:t>Deming observes that administrators must become empowering leaders by tapping the potential of an organization’s most important resource – its people.  The people within the organization are not only important; they are unique and emotional beings, subject to cultural conditioning.</a:t>
            </a:r>
          </a:p>
          <a:p>
            <a:pPr marL="0" indent="0">
              <a:lnSpc>
                <a:spcPct val="120000"/>
              </a:lnSpc>
              <a:buFont typeface="Wingdings 2"/>
              <a:buNone/>
            </a:pPr>
            <a:r>
              <a:rPr lang="en-US" sz="2100" dirty="0" smtClean="0"/>
              <a:t>Garfield, C. (1992). </a:t>
            </a:r>
            <a:r>
              <a:rPr lang="en-US" sz="2100" i="1" dirty="0" smtClean="0"/>
              <a:t>Second to none: How our smartest companies put people first. </a:t>
            </a:r>
            <a:r>
              <a:rPr lang="en-US" sz="2100" dirty="0" smtClean="0"/>
              <a:t>Homewood, IL: Business One Irwin.</a:t>
            </a:r>
          </a:p>
          <a:p>
            <a:pPr marL="0" indent="0">
              <a:lnSpc>
                <a:spcPct val="120000"/>
              </a:lnSpc>
              <a:buFont typeface="Wingdings 2"/>
              <a:buNone/>
            </a:pPr>
            <a:r>
              <a:rPr lang="en-US" sz="2100" dirty="0" smtClean="0"/>
              <a:t>Garfield spoke with leaders of three companies to find out what they are facing and having to overcome in their future.  The leader’s philosophy of empowering people helps build trust and respect between the leader and follower.</a:t>
            </a:r>
          </a:p>
          <a:p>
            <a:pPr marL="0" indent="0">
              <a:buNone/>
            </a:pPr>
            <a:endParaRPr lang="en-US" dirty="0"/>
          </a:p>
        </p:txBody>
      </p:sp>
      <p:sp>
        <p:nvSpPr>
          <p:cNvPr id="3" name="Content Placeholder 2"/>
          <p:cNvSpPr>
            <a:spLocks noGrp="1"/>
          </p:cNvSpPr>
          <p:nvPr>
            <p:ph sz="quarter" idx="4294967295"/>
          </p:nvPr>
        </p:nvSpPr>
        <p:spPr>
          <a:xfrm>
            <a:off x="4628465" y="726632"/>
            <a:ext cx="4294587" cy="5786872"/>
          </a:xfrm>
          <a:prstGeom prst="rect">
            <a:avLst/>
          </a:prstGeom>
          <a:blipFill rotWithShape="1">
            <a:blip r:embed="rId4" cstate="print">
              <a:alphaModFix amt="52000"/>
            </a:blip>
            <a:tile tx="0" ty="0" sx="100000" sy="100000" flip="none" algn="tl"/>
          </a:blipFill>
        </p:spPr>
        <p:txBody>
          <a:bodyPr>
            <a:noAutofit/>
          </a:bodyPr>
          <a:lstStyle/>
          <a:p>
            <a:pPr marL="0" lvl="0" indent="0">
              <a:lnSpc>
                <a:spcPct val="120000"/>
              </a:lnSpc>
              <a:buNone/>
            </a:pPr>
            <a:endParaRPr lang="en-US" sz="3200" dirty="0" smtClean="0"/>
          </a:p>
          <a:p>
            <a:pPr lvl="0">
              <a:lnSpc>
                <a:spcPct val="120000"/>
              </a:lnSpc>
            </a:pPr>
            <a:r>
              <a:rPr lang="en-US" sz="2500" dirty="0" smtClean="0"/>
              <a:t>Leadership</a:t>
            </a:r>
            <a:endParaRPr lang="en-US" sz="2500" dirty="0"/>
          </a:p>
          <a:p>
            <a:pPr marL="0" indent="0">
              <a:buNone/>
            </a:pPr>
            <a:r>
              <a:rPr lang="en-US" sz="1500" dirty="0"/>
              <a:t>Deming (1986) observes that administrators must become empowering leaders by tapping the potential of an organization’s most important resource – its people.  The people within the organization are not only important; they are unique and emotional beings, subject to cultural conditioning</a:t>
            </a:r>
            <a:r>
              <a:rPr lang="en-US" sz="1500" dirty="0" smtClean="0"/>
              <a:t>.</a:t>
            </a:r>
            <a:endParaRPr lang="en-US" sz="1500" dirty="0"/>
          </a:p>
          <a:p>
            <a:pPr marL="0" indent="0">
              <a:buNone/>
            </a:pPr>
            <a:r>
              <a:rPr lang="en-US" sz="1500" dirty="0"/>
              <a:t>Garfield (1992) spoke with leaders of three companies to find out what they are facing and having to overcome in their future.  The leader’s philosophy of empowering people helps build trust and respect between the leader and follower</a:t>
            </a:r>
            <a:r>
              <a:rPr lang="en-US" sz="1500" dirty="0" smtClean="0"/>
              <a:t>.</a:t>
            </a:r>
          </a:p>
          <a:p>
            <a:pPr marL="0" indent="0">
              <a:buNone/>
            </a:pPr>
            <a:endParaRPr lang="en-US" sz="1100" dirty="0" smtClean="0"/>
          </a:p>
          <a:p>
            <a:pPr marL="0" indent="0">
              <a:lnSpc>
                <a:spcPct val="90000"/>
              </a:lnSpc>
              <a:buNone/>
            </a:pPr>
            <a:r>
              <a:rPr lang="en-US" sz="1400" dirty="0" smtClean="0"/>
              <a:t>References </a:t>
            </a:r>
          </a:p>
          <a:p>
            <a:pPr>
              <a:lnSpc>
                <a:spcPct val="90000"/>
              </a:lnSpc>
            </a:pPr>
            <a:r>
              <a:rPr lang="en-US" sz="1300" dirty="0" smtClean="0"/>
              <a:t>Deming, W. E. (1986). Out of the crisis. Cambridge, MA: MIT CAES.</a:t>
            </a:r>
          </a:p>
          <a:p>
            <a:pPr>
              <a:lnSpc>
                <a:spcPct val="90000"/>
              </a:lnSpc>
            </a:pPr>
            <a:r>
              <a:rPr lang="en-US" sz="1300" dirty="0" smtClean="0"/>
              <a:t>Garfield, C. (1992). Second to none: How our smartest companies put people first. Homewood, IL: Business One Irwin.</a:t>
            </a:r>
          </a:p>
        </p:txBody>
      </p:sp>
    </p:spTree>
    <p:extLst>
      <p:ext uri="{BB962C8B-B14F-4D97-AF65-F5344CB8AC3E}">
        <p14:creationId xmlns:p14="http://schemas.microsoft.com/office/powerpoint/2010/main" val="2729916653"/>
      </p:ext>
    </p:extLst>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53" y="124378"/>
            <a:ext cx="8667732" cy="1197962"/>
          </a:xfrm>
        </p:spPr>
        <p:txBody>
          <a:bodyPr anchor="ctr">
            <a:normAutofit/>
          </a:bodyPr>
          <a:lstStyle/>
          <a:p>
            <a:r>
              <a:rPr lang="en-US" sz="3100" b="1" dirty="0" smtClean="0">
                <a:solidFill>
                  <a:srgbClr val="000000"/>
                </a:solidFill>
                <a:effectLst>
                  <a:outerShdw blurRad="60007" dist="200025" dir="15000000" sy="30000" kx="-1800000" algn="bl" rotWithShape="0">
                    <a:prstClr val="black">
                      <a:alpha val="32000"/>
                    </a:prstClr>
                  </a:outerShdw>
                </a:effectLst>
              </a:rPr>
              <a:t>EXAMPLE  “B”</a:t>
            </a:r>
            <a:r>
              <a:rPr lang="en-US" sz="3100" b="1" dirty="0" smtClean="0">
                <a:solidFill>
                  <a:schemeClr val="accent1">
                    <a:lumMod val="50000"/>
                  </a:schemeClr>
                </a:solidFill>
                <a:effectLst>
                  <a:outerShdw blurRad="60007" dist="200025" dir="15000000" sy="30000" kx="-1800000" algn="bl" rotWithShape="0">
                    <a:prstClr val="black">
                      <a:alpha val="32000"/>
                    </a:prstClr>
                  </a:outerShdw>
                </a:effectLst>
              </a:rPr>
              <a:t/>
            </a:r>
            <a:br>
              <a:rPr lang="en-US" sz="3100" b="1" dirty="0" smtClean="0">
                <a:solidFill>
                  <a:schemeClr val="accent1">
                    <a:lumMod val="50000"/>
                  </a:schemeClr>
                </a:solidFill>
                <a:effectLst>
                  <a:outerShdw blurRad="60007" dist="200025" dir="15000000" sy="30000" kx="-1800000" algn="bl" rotWithShape="0">
                    <a:prstClr val="black">
                      <a:alpha val="32000"/>
                    </a:prstClr>
                  </a:outerShdw>
                </a:effectLst>
              </a:rPr>
            </a:br>
            <a:r>
              <a:rPr lang="en-US" sz="3200" dirty="0">
                <a:solidFill>
                  <a:srgbClr val="660066"/>
                </a:solidFill>
                <a:effectLst>
                  <a:outerShdw blurRad="50800" dist="38100" dir="2700000" algn="tl" rotWithShape="0">
                    <a:prstClr val="black">
                      <a:alpha val="40000"/>
                    </a:prstClr>
                  </a:outerShdw>
                </a:effectLst>
              </a:rPr>
              <a:t>Style </a:t>
            </a:r>
            <a:r>
              <a:rPr lang="en-US" sz="3200" dirty="0" smtClean="0">
                <a:solidFill>
                  <a:srgbClr val="660066"/>
                </a:solidFill>
                <a:effectLst>
                  <a:outerShdw blurRad="50800" dist="38100" dir="2700000" algn="tl" rotWithShape="0">
                    <a:prstClr val="black">
                      <a:alpha val="40000"/>
                    </a:prstClr>
                  </a:outerShdw>
                </a:effectLst>
              </a:rPr>
              <a:t>I</a:t>
            </a:r>
            <a:r>
              <a:rPr lang="en-US" sz="3200" dirty="0" smtClean="0">
                <a:solidFill>
                  <a:schemeClr val="accent1">
                    <a:lumMod val="75000"/>
                  </a:schemeClr>
                </a:solidFill>
                <a:effectLst>
                  <a:outerShdw blurRad="50800" dist="38100" dir="2700000" algn="tl" rotWithShape="0">
                    <a:prstClr val="black">
                      <a:alpha val="40000"/>
                    </a:prstClr>
                  </a:outerShdw>
                </a:effectLst>
              </a:rPr>
              <a:t>				 </a:t>
            </a:r>
            <a:r>
              <a:rPr lang="en-US" sz="3200" dirty="0">
                <a:solidFill>
                  <a:srgbClr val="660066"/>
                </a:solidFill>
                <a:effectLst>
                  <a:outerShdw blurRad="50800" dist="38100" dir="2700000" algn="tl" rotWithShape="0">
                    <a:prstClr val="black">
                      <a:alpha val="40000"/>
                    </a:prstClr>
                  </a:outerShdw>
                </a:effectLst>
              </a:rPr>
              <a:t>Style </a:t>
            </a:r>
            <a:r>
              <a:rPr lang="en-US" sz="3200" dirty="0" smtClean="0">
                <a:solidFill>
                  <a:srgbClr val="660066"/>
                </a:solidFill>
                <a:effectLst>
                  <a:outerShdw blurRad="50800" dist="38100" dir="2700000" algn="tl" rotWithShape="0">
                    <a:prstClr val="black">
                      <a:alpha val="40000"/>
                    </a:prstClr>
                  </a:outerShdw>
                </a:effectLst>
              </a:rPr>
              <a:t>II</a:t>
            </a:r>
            <a:endParaRPr lang="en-US" sz="3100" dirty="0">
              <a:solidFill>
                <a:srgbClr val="660066"/>
              </a:solidFill>
              <a:effectLst>
                <a:outerShdw blurRad="50800" dist="38100" dir="2700000" algn="tl" rotWithShape="0">
                  <a:prstClr val="black">
                    <a:alpha val="40000"/>
                  </a:prstClr>
                </a:outerShdw>
              </a:effectLst>
            </a:endParaRPr>
          </a:p>
        </p:txBody>
      </p:sp>
      <p:pic>
        <p:nvPicPr>
          <p:cNvPr id="8" name="Picture 7" descr="Screen shot 2011-06-06 at 12.06.2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52362" y="124378"/>
            <a:ext cx="995088" cy="346946"/>
          </a:xfrm>
          <a:prstGeom prst="rect">
            <a:avLst/>
          </a:prstGeom>
        </p:spPr>
      </p:pic>
      <p:sp>
        <p:nvSpPr>
          <p:cNvPr id="5" name="Content Placeholder 2"/>
          <p:cNvSpPr txBox="1">
            <a:spLocks/>
          </p:cNvSpPr>
          <p:nvPr/>
        </p:nvSpPr>
        <p:spPr>
          <a:xfrm>
            <a:off x="277748" y="713541"/>
            <a:ext cx="4075758" cy="5865426"/>
          </a:xfrm>
          <a:prstGeom prst="rect">
            <a:avLst/>
          </a:prstGeom>
          <a:blipFill rotWithShape="1">
            <a:blip r:embed="rId4" cstate="print">
              <a:alphaModFix amt="45000"/>
            </a:blip>
            <a:tile tx="0" ty="0" sx="100000" sy="100000" flip="none" algn="tl"/>
          </a:blipFill>
        </p:spPr>
        <p:txBody>
          <a:bodyPr vert="horz">
            <a:normAutofit fontScale="40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endParaRPr lang="en-US" sz="4000" dirty="0" smtClean="0">
              <a:solidFill>
                <a:srgbClr val="030B07"/>
              </a:solidFill>
            </a:endParaRPr>
          </a:p>
          <a:p>
            <a:pPr marL="0" indent="0">
              <a:buNone/>
            </a:pPr>
            <a:endParaRPr lang="en-US" sz="4000" dirty="0">
              <a:solidFill>
                <a:srgbClr val="030B07"/>
              </a:solidFill>
            </a:endParaRPr>
          </a:p>
          <a:p>
            <a:r>
              <a:rPr lang="en-US" sz="4000" dirty="0" smtClean="0">
                <a:solidFill>
                  <a:srgbClr val="030B07"/>
                </a:solidFill>
              </a:rPr>
              <a:t>Role </a:t>
            </a:r>
            <a:r>
              <a:rPr lang="en-US" sz="4000" dirty="0">
                <a:solidFill>
                  <a:srgbClr val="030B07"/>
                </a:solidFill>
              </a:rPr>
              <a:t>of </a:t>
            </a:r>
            <a:r>
              <a:rPr lang="en-US" sz="4000" dirty="0" smtClean="0">
                <a:solidFill>
                  <a:srgbClr val="030B07"/>
                </a:solidFill>
              </a:rPr>
              <a:t>Perceptions</a:t>
            </a:r>
            <a:endParaRPr lang="en-US" sz="4000" dirty="0">
              <a:solidFill>
                <a:srgbClr val="030B07"/>
              </a:solidFill>
            </a:endParaRPr>
          </a:p>
          <a:p>
            <a:pPr marL="0" indent="0">
              <a:lnSpc>
                <a:spcPct val="120000"/>
              </a:lnSpc>
              <a:buNone/>
            </a:pPr>
            <a:endParaRPr lang="en-US" sz="1500" dirty="0"/>
          </a:p>
          <a:p>
            <a:pPr marL="0" indent="0">
              <a:lnSpc>
                <a:spcPct val="120000"/>
              </a:lnSpc>
              <a:buNone/>
            </a:pPr>
            <a:r>
              <a:rPr lang="en-US" sz="3500" dirty="0"/>
              <a:t>Fenwick, L. T., &amp; Pierce, M. C. (2001). The principal shortage: Crisis or </a:t>
            </a:r>
            <a:r>
              <a:rPr lang="en-US" sz="3500" dirty="0" smtClean="0"/>
              <a:t>opportunity</a:t>
            </a:r>
            <a:r>
              <a:rPr lang="en-US" sz="3500" dirty="0"/>
              <a:t>? </a:t>
            </a:r>
            <a:r>
              <a:rPr lang="en-US" sz="3500" i="1" dirty="0"/>
              <a:t>Principal, 80</a:t>
            </a:r>
            <a:r>
              <a:rPr lang="en-US" sz="3500" dirty="0"/>
              <a:t>(4), 24-32.</a:t>
            </a:r>
          </a:p>
          <a:p>
            <a:pPr marL="0" indent="0">
              <a:lnSpc>
                <a:spcPct val="120000"/>
              </a:lnSpc>
              <a:buNone/>
            </a:pPr>
            <a:r>
              <a:rPr lang="en-US" sz="3500" dirty="0"/>
              <a:t>Fenwick and Pierce feel the qualities of an exemplary principal are having knowledge of all aspects of child development and curriculum implementation.  They have knowledge of what to look for in a classroom and how to demonstrate teaching with a purpose.</a:t>
            </a:r>
          </a:p>
          <a:p>
            <a:pPr marL="0" indent="0">
              <a:lnSpc>
                <a:spcPct val="120000"/>
              </a:lnSpc>
              <a:buNone/>
            </a:pPr>
            <a:r>
              <a:rPr lang="en-US" sz="3500" dirty="0"/>
              <a:t>Martin, E., </a:t>
            </a:r>
            <a:r>
              <a:rPr lang="en-US" sz="3500" dirty="0" err="1"/>
              <a:t>Trigwell</a:t>
            </a:r>
            <a:r>
              <a:rPr lang="en-US" sz="3500" dirty="0"/>
              <a:t>, K., Prosser, M., &amp; </a:t>
            </a:r>
            <a:r>
              <a:rPr lang="en-US" sz="3500" dirty="0" err="1"/>
              <a:t>Ramsden</a:t>
            </a:r>
            <a:r>
              <a:rPr lang="en-US" sz="3500" dirty="0"/>
              <a:t>, P. (2003). Variation in </a:t>
            </a:r>
            <a:r>
              <a:rPr lang="en-US" sz="3500" dirty="0" smtClean="0"/>
              <a:t>the </a:t>
            </a:r>
            <a:r>
              <a:rPr lang="en-US" sz="3500" dirty="0"/>
              <a:t>experience of leadership of teaching in higher education. </a:t>
            </a:r>
            <a:r>
              <a:rPr lang="en-US" sz="3500" i="1" dirty="0" smtClean="0"/>
              <a:t>Studies </a:t>
            </a:r>
            <a:r>
              <a:rPr lang="en-US" sz="3500" i="1" dirty="0"/>
              <a:t>in Higher Education, 28</a:t>
            </a:r>
            <a:r>
              <a:rPr lang="en-US" sz="3500" dirty="0"/>
              <a:t>(3), 247-259.</a:t>
            </a:r>
          </a:p>
          <a:p>
            <a:pPr marL="0" indent="0">
              <a:lnSpc>
                <a:spcPct val="120000"/>
              </a:lnSpc>
              <a:buNone/>
            </a:pPr>
            <a:r>
              <a:rPr lang="en-US" sz="3500" dirty="0"/>
              <a:t>Martin, </a:t>
            </a:r>
            <a:r>
              <a:rPr lang="en-US" sz="3500" dirty="0" err="1"/>
              <a:t>Trigwell</a:t>
            </a:r>
            <a:r>
              <a:rPr lang="en-US" sz="3500" dirty="0"/>
              <a:t>, Prosser, and </a:t>
            </a:r>
            <a:r>
              <a:rPr lang="en-US" sz="3500" dirty="0" err="1"/>
              <a:t>Ramsden</a:t>
            </a:r>
            <a:r>
              <a:rPr lang="en-US" sz="3500" dirty="0"/>
              <a:t> suggest that teachers’ perceptions of leadership and their attitudes towards teaching affect the way in which teachers feel about their leadership.  This is also an important precursor to the process of quality student learning and school setting outcomes</a:t>
            </a:r>
            <a:r>
              <a:rPr lang="en-US" sz="3500" dirty="0" smtClean="0"/>
              <a:t>.</a:t>
            </a:r>
            <a:endParaRPr lang="en-US" sz="3500" dirty="0"/>
          </a:p>
        </p:txBody>
      </p:sp>
      <p:sp>
        <p:nvSpPr>
          <p:cNvPr id="6" name="Content Placeholder 2"/>
          <p:cNvSpPr>
            <a:spLocks noGrp="1"/>
          </p:cNvSpPr>
          <p:nvPr>
            <p:ph sz="quarter" idx="4294967295"/>
          </p:nvPr>
        </p:nvSpPr>
        <p:spPr>
          <a:xfrm>
            <a:off x="4772490" y="713541"/>
            <a:ext cx="4194753" cy="5865426"/>
          </a:xfrm>
          <a:prstGeom prst="rect">
            <a:avLst/>
          </a:prstGeom>
          <a:blipFill rotWithShape="1">
            <a:blip r:embed="rId4" cstate="print">
              <a:alphaModFix amt="44000"/>
            </a:blip>
            <a:tile tx="0" ty="0" sx="100000" sy="100000" flip="none" algn="tl"/>
          </a:blipFill>
        </p:spPr>
        <p:txBody>
          <a:bodyPr>
            <a:normAutofit fontScale="25000" lnSpcReduction="20000"/>
          </a:bodyPr>
          <a:lstStyle/>
          <a:p>
            <a:endParaRPr lang="en-US" sz="6400" dirty="0" smtClean="0"/>
          </a:p>
          <a:p>
            <a:pPr marL="45720" indent="0">
              <a:buNone/>
            </a:pPr>
            <a:endParaRPr lang="en-US" sz="6400" dirty="0" smtClean="0"/>
          </a:p>
          <a:p>
            <a:r>
              <a:rPr lang="en-US" sz="6400" dirty="0" smtClean="0"/>
              <a:t>Role </a:t>
            </a:r>
            <a:r>
              <a:rPr lang="en-US" sz="6400" dirty="0"/>
              <a:t>of P</a:t>
            </a:r>
            <a:r>
              <a:rPr lang="en-US" sz="6400" dirty="0" smtClean="0"/>
              <a:t>erceptions</a:t>
            </a:r>
          </a:p>
          <a:p>
            <a:pPr>
              <a:lnSpc>
                <a:spcPct val="120000"/>
              </a:lnSpc>
            </a:pPr>
            <a:endParaRPr lang="en-US" sz="1700" dirty="0"/>
          </a:p>
          <a:p>
            <a:pPr marL="0" indent="0">
              <a:lnSpc>
                <a:spcPct val="120000"/>
              </a:lnSpc>
              <a:buNone/>
            </a:pPr>
            <a:r>
              <a:rPr lang="en-US" sz="5600" dirty="0"/>
              <a:t>Fenwick and Pierce (2001) feel the qualities of an exemplary principal are having knowledge of all aspects of child development and curriculum implementation.  They have knowledge of what to look for in a classroom and how to demonstrate teaching with a purpose</a:t>
            </a:r>
            <a:r>
              <a:rPr lang="en-US" sz="5600" dirty="0" smtClean="0"/>
              <a:t>.</a:t>
            </a:r>
          </a:p>
          <a:p>
            <a:pPr marL="0" indent="0">
              <a:lnSpc>
                <a:spcPct val="120000"/>
              </a:lnSpc>
              <a:buNone/>
            </a:pPr>
            <a:r>
              <a:rPr lang="en-US" sz="5600" dirty="0"/>
              <a:t>Martin, </a:t>
            </a:r>
            <a:r>
              <a:rPr lang="en-US" sz="5600" dirty="0" err="1"/>
              <a:t>Trigwell</a:t>
            </a:r>
            <a:r>
              <a:rPr lang="en-US" sz="5600" dirty="0"/>
              <a:t>, Prosser, and </a:t>
            </a:r>
            <a:r>
              <a:rPr lang="en-US" sz="5600" dirty="0" err="1"/>
              <a:t>Ramsden</a:t>
            </a:r>
            <a:r>
              <a:rPr lang="en-US" sz="5600" dirty="0"/>
              <a:t> (2003) suggest that teachers’ perceptions of leadership and their attitudes towards teaching affect the way in which teachers feel about their leadership.  This is also an important precursor to the process of quality student learning and school setting outcomes.</a:t>
            </a:r>
          </a:p>
          <a:p>
            <a:pPr marL="0" indent="0">
              <a:lnSpc>
                <a:spcPct val="120000"/>
              </a:lnSpc>
              <a:buNone/>
            </a:pPr>
            <a:endParaRPr lang="en-US" sz="2000" dirty="0" smtClean="0"/>
          </a:p>
          <a:p>
            <a:pPr marL="0" indent="0">
              <a:lnSpc>
                <a:spcPct val="120000"/>
              </a:lnSpc>
              <a:buNone/>
            </a:pPr>
            <a:r>
              <a:rPr lang="en-US" sz="5600" dirty="0" smtClean="0"/>
              <a:t>References:</a:t>
            </a:r>
          </a:p>
          <a:p>
            <a:pPr marL="0" indent="0">
              <a:lnSpc>
                <a:spcPct val="120000"/>
              </a:lnSpc>
              <a:buNone/>
            </a:pPr>
            <a:r>
              <a:rPr lang="en-US" sz="5200" dirty="0"/>
              <a:t>Fenwick, L. T., &amp; Pierce, M. C. (2001). The principal shortage: Crisis or opportunity? </a:t>
            </a:r>
            <a:r>
              <a:rPr lang="en-US" sz="5200" i="1" dirty="0"/>
              <a:t>Principal, 80</a:t>
            </a:r>
            <a:r>
              <a:rPr lang="en-US" sz="5200" dirty="0"/>
              <a:t>(4), 24-32.</a:t>
            </a:r>
          </a:p>
          <a:p>
            <a:pPr marL="0" indent="0">
              <a:lnSpc>
                <a:spcPct val="120000"/>
              </a:lnSpc>
              <a:buNone/>
            </a:pPr>
            <a:r>
              <a:rPr lang="en-US" sz="5200" dirty="0"/>
              <a:t>Martin, E., </a:t>
            </a:r>
            <a:r>
              <a:rPr lang="en-US" sz="5200" dirty="0" err="1"/>
              <a:t>Trigwell</a:t>
            </a:r>
            <a:r>
              <a:rPr lang="en-US" sz="5200" dirty="0"/>
              <a:t>, K., Prosser, M., &amp; </a:t>
            </a:r>
            <a:r>
              <a:rPr lang="en-US" sz="5200" dirty="0" err="1"/>
              <a:t>Ramsden</a:t>
            </a:r>
            <a:r>
              <a:rPr lang="en-US" sz="5200" dirty="0"/>
              <a:t>, P. (2003). Variation in the experience of leadership of teaching in higher education. </a:t>
            </a:r>
            <a:r>
              <a:rPr lang="en-US" sz="5200" i="1" dirty="0"/>
              <a:t>Studies in Higher Education, 28</a:t>
            </a:r>
            <a:r>
              <a:rPr lang="en-US" sz="5200" dirty="0"/>
              <a:t>(3), 247-259</a:t>
            </a:r>
            <a:r>
              <a:rPr lang="en-US" sz="5200" dirty="0" smtClean="0"/>
              <a:t>.</a:t>
            </a:r>
            <a:endParaRPr lang="en-US" sz="5200" dirty="0"/>
          </a:p>
        </p:txBody>
      </p:sp>
    </p:spTree>
    <p:extLst>
      <p:ext uri="{BB962C8B-B14F-4D97-AF65-F5344CB8AC3E}">
        <p14:creationId xmlns:p14="http://schemas.microsoft.com/office/powerpoint/2010/main" val="2415443269"/>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Structure Your Work</a:t>
            </a:r>
            <a:endParaRPr lang="en-US" dirty="0"/>
          </a:p>
        </p:txBody>
      </p:sp>
      <p:sp>
        <p:nvSpPr>
          <p:cNvPr id="5" name="Content Placeholder 4"/>
          <p:cNvSpPr>
            <a:spLocks noGrp="1"/>
          </p:cNvSpPr>
          <p:nvPr>
            <p:ph sz="quarter" idx="13"/>
          </p:nvPr>
        </p:nvSpPr>
        <p:spPr/>
        <p:txBody>
          <a:bodyPr>
            <a:normAutofit fontScale="85000" lnSpcReduction="20000"/>
          </a:bodyPr>
          <a:lstStyle/>
          <a:p>
            <a:r>
              <a:rPr lang="en-US" dirty="0" smtClean="0"/>
              <a:t>P.O.W.E.R.</a:t>
            </a:r>
          </a:p>
          <a:p>
            <a:r>
              <a:rPr lang="en-US" dirty="0" smtClean="0"/>
              <a:t>Supporting ideas are much more complex in a doctoral level paper</a:t>
            </a:r>
          </a:p>
          <a:p>
            <a:r>
              <a:rPr lang="en-US" dirty="0" smtClean="0"/>
              <a:t>Support</a:t>
            </a:r>
          </a:p>
          <a:p>
            <a:pPr lvl="1"/>
            <a:r>
              <a:rPr lang="en-US" dirty="0" smtClean="0"/>
              <a:t>In-text citations</a:t>
            </a:r>
          </a:p>
          <a:p>
            <a:pPr lvl="1"/>
            <a:r>
              <a:rPr lang="en-US" dirty="0" smtClean="0"/>
              <a:t>Paraphrase</a:t>
            </a:r>
          </a:p>
          <a:p>
            <a:pPr lvl="2"/>
            <a:r>
              <a:rPr lang="en-US" dirty="0" smtClean="0"/>
              <a:t>Support from experts</a:t>
            </a:r>
          </a:p>
          <a:p>
            <a:pPr lvl="1"/>
            <a:r>
              <a:rPr lang="en-US" dirty="0" smtClean="0"/>
              <a:t>Direct quotes</a:t>
            </a:r>
          </a:p>
          <a:p>
            <a:pPr lvl="2"/>
            <a:r>
              <a:rPr lang="en-US" dirty="0" smtClean="0"/>
              <a:t>Use sparingly</a:t>
            </a:r>
          </a:p>
          <a:p>
            <a:pPr lvl="2"/>
            <a:r>
              <a:rPr lang="en-US" dirty="0" smtClean="0"/>
              <a:t>Choose them carefully</a:t>
            </a:r>
          </a:p>
          <a:p>
            <a:r>
              <a:rPr lang="en-US" dirty="0" smtClean="0"/>
              <a:t>Supporting paragraphs</a:t>
            </a:r>
            <a:endParaRPr lang="en-US" dirty="0"/>
          </a:p>
        </p:txBody>
      </p:sp>
    </p:spTree>
    <p:extLst>
      <p:ext uri="{BB962C8B-B14F-4D97-AF65-F5344CB8AC3E}">
        <p14:creationId xmlns:p14="http://schemas.microsoft.com/office/powerpoint/2010/main" val="3148457716"/>
      </p:ext>
    </p:extLst>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827" y="4585252"/>
            <a:ext cx="8269356" cy="929916"/>
          </a:xfrm>
        </p:spPr>
        <p:txBody>
          <a:bodyPr/>
          <a:lstStyle/>
          <a:p>
            <a:pPr algn="ctr"/>
            <a:r>
              <a:rPr lang="en-US" sz="4000" dirty="0" smtClean="0"/>
              <a:t>According to Author (year). . .</a:t>
            </a:r>
            <a:endParaRPr lang="en-US" sz="4000" dirty="0"/>
          </a:p>
        </p:txBody>
      </p:sp>
      <p:sp>
        <p:nvSpPr>
          <p:cNvPr id="5" name="Content Placeholder 4"/>
          <p:cNvSpPr>
            <a:spLocks noGrp="1"/>
          </p:cNvSpPr>
          <p:nvPr>
            <p:ph sz="quarter" idx="13"/>
          </p:nvPr>
        </p:nvSpPr>
        <p:spPr/>
        <p:txBody>
          <a:bodyPr>
            <a:normAutofit fontScale="62500" lnSpcReduction="20000"/>
          </a:bodyPr>
          <a:lstStyle/>
          <a:p>
            <a:r>
              <a:rPr lang="en-US" dirty="0" smtClean="0"/>
              <a:t>Believed</a:t>
            </a:r>
          </a:p>
          <a:p>
            <a:r>
              <a:rPr lang="en-US" dirty="0" smtClean="0"/>
              <a:t>Reported</a:t>
            </a:r>
          </a:p>
          <a:p>
            <a:r>
              <a:rPr lang="en-US" dirty="0" smtClean="0"/>
              <a:t>Asked</a:t>
            </a:r>
          </a:p>
          <a:p>
            <a:r>
              <a:rPr lang="en-US" dirty="0" smtClean="0"/>
              <a:t>Found</a:t>
            </a:r>
          </a:p>
          <a:p>
            <a:r>
              <a:rPr lang="en-US" dirty="0" smtClean="0"/>
              <a:t>Contended</a:t>
            </a:r>
          </a:p>
          <a:p>
            <a:r>
              <a:rPr lang="en-US" dirty="0" smtClean="0"/>
              <a:t>Concurred</a:t>
            </a:r>
          </a:p>
          <a:p>
            <a:r>
              <a:rPr lang="en-US" dirty="0" smtClean="0"/>
              <a:t>Provided</a:t>
            </a:r>
          </a:p>
          <a:p>
            <a:r>
              <a:rPr lang="en-US" dirty="0" smtClean="0"/>
              <a:t>Placed</a:t>
            </a:r>
          </a:p>
          <a:p>
            <a:r>
              <a:rPr lang="en-US" dirty="0" smtClean="0"/>
              <a:t>Synthesized</a:t>
            </a:r>
          </a:p>
          <a:p>
            <a:r>
              <a:rPr lang="en-US" dirty="0" smtClean="0"/>
              <a:t>Stated</a:t>
            </a:r>
          </a:p>
          <a:p>
            <a:r>
              <a:rPr lang="en-US" dirty="0" smtClean="0"/>
              <a:t>Viewed</a:t>
            </a:r>
          </a:p>
          <a:p>
            <a:r>
              <a:rPr lang="en-US" dirty="0" smtClean="0"/>
              <a:t>Mentioned</a:t>
            </a:r>
          </a:p>
          <a:p>
            <a:r>
              <a:rPr lang="en-US" dirty="0" smtClean="0"/>
              <a:t>Recommended</a:t>
            </a:r>
          </a:p>
          <a:p>
            <a:endParaRPr lang="en-US" dirty="0" smtClean="0"/>
          </a:p>
          <a:p>
            <a:endParaRPr lang="en-US" dirty="0" smtClean="0"/>
          </a:p>
          <a:p>
            <a:endParaRPr lang="en-US" dirty="0" smtClean="0"/>
          </a:p>
          <a:p>
            <a:endParaRPr lang="en-US" dirty="0"/>
          </a:p>
        </p:txBody>
      </p:sp>
      <p:sp>
        <p:nvSpPr>
          <p:cNvPr id="6" name="Content Placeholder 5"/>
          <p:cNvSpPr>
            <a:spLocks noGrp="1"/>
          </p:cNvSpPr>
          <p:nvPr>
            <p:ph sz="quarter" idx="14"/>
          </p:nvPr>
        </p:nvSpPr>
        <p:spPr>
          <a:xfrm>
            <a:off x="4645151" y="731520"/>
            <a:ext cx="3531439" cy="3474720"/>
          </a:xfrm>
        </p:spPr>
        <p:txBody>
          <a:bodyPr>
            <a:normAutofit fontScale="25000" lnSpcReduction="20000"/>
          </a:bodyPr>
          <a:lstStyle/>
          <a:p>
            <a:r>
              <a:rPr lang="en-US" sz="5600" dirty="0" smtClean="0"/>
              <a:t>Devoted</a:t>
            </a:r>
          </a:p>
          <a:p>
            <a:r>
              <a:rPr lang="en-US" sz="5600" dirty="0" smtClean="0"/>
              <a:t>Examined</a:t>
            </a:r>
          </a:p>
          <a:p>
            <a:r>
              <a:rPr lang="en-US" sz="5600" dirty="0" smtClean="0"/>
              <a:t>Discussed</a:t>
            </a:r>
          </a:p>
          <a:p>
            <a:r>
              <a:rPr lang="en-US" sz="5600" dirty="0" smtClean="0"/>
              <a:t>Identified</a:t>
            </a:r>
          </a:p>
          <a:p>
            <a:r>
              <a:rPr lang="en-US" sz="5600" dirty="0" smtClean="0"/>
              <a:t>Described</a:t>
            </a:r>
          </a:p>
          <a:p>
            <a:r>
              <a:rPr lang="en-US" sz="5600" dirty="0" smtClean="0"/>
              <a:t>Used</a:t>
            </a:r>
          </a:p>
          <a:p>
            <a:r>
              <a:rPr lang="en-US" sz="5600" dirty="0" smtClean="0"/>
              <a:t>Developed</a:t>
            </a:r>
          </a:p>
          <a:p>
            <a:r>
              <a:rPr lang="en-US" sz="5600" dirty="0" smtClean="0"/>
              <a:t>Investigated</a:t>
            </a:r>
          </a:p>
          <a:p>
            <a:r>
              <a:rPr lang="en-US" sz="5600" dirty="0" smtClean="0"/>
              <a:t>Echoed</a:t>
            </a:r>
          </a:p>
          <a:p>
            <a:r>
              <a:rPr lang="en-US" sz="5600" dirty="0" smtClean="0"/>
              <a:t>Suggested</a:t>
            </a:r>
          </a:p>
          <a:p>
            <a:r>
              <a:rPr lang="en-US" sz="5600" dirty="0" smtClean="0"/>
              <a:t>Expressed</a:t>
            </a:r>
          </a:p>
          <a:p>
            <a:r>
              <a:rPr lang="en-US" sz="5600" dirty="0" smtClean="0"/>
              <a:t>Author’s 1998 study . . .</a:t>
            </a:r>
          </a:p>
          <a:p>
            <a:r>
              <a:rPr lang="en-US" sz="5600" dirty="0" smtClean="0"/>
              <a:t>Bolman and Deal’s (1997) survey . . . </a:t>
            </a:r>
          </a:p>
          <a:p>
            <a:pPr>
              <a:buNone/>
            </a:pPr>
            <a:endParaRPr lang="en-US" sz="5600" dirty="0" smtClean="0"/>
          </a:p>
          <a:p>
            <a:endParaRPr lang="en-US" dirty="0"/>
          </a:p>
        </p:txBody>
      </p:sp>
    </p:spTree>
  </p:cSld>
  <p:clrMapOvr>
    <a:masterClrMapping/>
  </p:clrMapOvr>
  <p:transition spd="med">
    <p:dissolve/>
  </p:transition>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238</TotalTime>
  <Words>1167</Words>
  <Application>Microsoft Office PowerPoint</Application>
  <PresentationFormat>On-screen Show (4:3)</PresentationFormat>
  <Paragraphs>171</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Georgia</vt:lpstr>
      <vt:lpstr>Trebuchet MS</vt:lpstr>
      <vt:lpstr>Wingdings 2</vt:lpstr>
      <vt:lpstr>Slipstream</vt:lpstr>
      <vt:lpstr>2011 Summer Conference – Academic Writing</vt:lpstr>
      <vt:lpstr>This is a Doctoral Program </vt:lpstr>
      <vt:lpstr>When Should You Think “Scholarly”</vt:lpstr>
      <vt:lpstr>Annotated Outline</vt:lpstr>
      <vt:lpstr>Synthesize Your Research</vt:lpstr>
      <vt:lpstr>EXAMPLE  “A” Style I                                       Style II</vt:lpstr>
      <vt:lpstr>EXAMPLE  “B” Style I     Style II</vt:lpstr>
      <vt:lpstr>Structure Your Work</vt:lpstr>
      <vt:lpstr>According to Author (year). . .</vt:lpstr>
      <vt:lpstr>Dissertation Format</vt:lpstr>
      <vt:lpstr>PowerPoint Presentation</vt:lpstr>
      <vt:lpstr>PowerPoint Presentation</vt:lpstr>
      <vt:lpstr>PowerPoint Presentation</vt:lpstr>
      <vt:lpstr>PowerPoint Presentation</vt:lpstr>
      <vt:lpstr>PowerPoint Presentation</vt:lpstr>
      <vt:lpstr>PowerPoint Presentation</vt:lpstr>
      <vt:lpstr>Paraphrasing versus Plagiarism</vt:lpstr>
      <vt:lpstr>PowerPoint Presentation</vt:lpstr>
      <vt:lpstr>PowerPoint Presentation</vt:lpstr>
      <vt:lpstr>PowerPoint Presentation</vt:lpstr>
      <vt:lpstr>American Psychological Association (APA)</vt:lpstr>
      <vt:lpstr>Themes Emerging from APA Errors</vt:lpstr>
      <vt:lpstr>PowerPoint Presentation</vt:lpstr>
      <vt:lpstr>References</vt:lpstr>
      <vt:lpstr>PowerPoint Presentation</vt:lpstr>
      <vt:lpstr>PowerPoint Presentation</vt:lpstr>
    </vt:vector>
  </TitlesOfParts>
  <Company>nova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Summer Conference – Academic Writing</dc:title>
  <dc:creator>FVSC ross</dc:creator>
  <cp:lastModifiedBy>David Ross</cp:lastModifiedBy>
  <cp:revision>79</cp:revision>
  <dcterms:created xsi:type="dcterms:W3CDTF">2011-07-17T17:47:08Z</dcterms:created>
  <dcterms:modified xsi:type="dcterms:W3CDTF">2016-11-02T17:18:44Z</dcterms:modified>
</cp:coreProperties>
</file>