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8" r:id="rId4"/>
    <p:sldId id="259" r:id="rId5"/>
    <p:sldId id="265" r:id="rId6"/>
    <p:sldId id="274" r:id="rId7"/>
    <p:sldId id="260" r:id="rId8"/>
    <p:sldId id="287" r:id="rId9"/>
    <p:sldId id="282" r:id="rId10"/>
    <p:sldId id="286" r:id="rId11"/>
    <p:sldId id="278" r:id="rId12"/>
    <p:sldId id="279" r:id="rId13"/>
    <p:sldId id="280" r:id="rId14"/>
    <p:sldId id="281" r:id="rId15"/>
    <p:sldId id="261" r:id="rId16"/>
    <p:sldId id="275" r:id="rId17"/>
    <p:sldId id="276" r:id="rId18"/>
    <p:sldId id="262" r:id="rId19"/>
    <p:sldId id="263" r:id="rId20"/>
    <p:sldId id="264" r:id="rId21"/>
    <p:sldId id="267" r:id="rId22"/>
    <p:sldId id="277" r:id="rId23"/>
    <p:sldId id="284" r:id="rId24"/>
    <p:sldId id="268" r:id="rId25"/>
    <p:sldId id="285" r:id="rId26"/>
    <p:sldId id="269" r:id="rId27"/>
    <p:sldId id="283" r:id="rId28"/>
    <p:sldId id="270" r:id="rId29"/>
    <p:sldId id="271" r:id="rId30"/>
    <p:sldId id="272"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262"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2FE8F69-3B91-435D-A1C8-91006B19E65A}" type="datetimeFigureOut">
              <a:rPr lang="en-US" smtClean="0"/>
              <a:t>7/4/2016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31FD5F3-4547-4DEF-AD6E-FE26A746C5C5}" type="slidenum">
              <a:rPr lang="en-US" smtClean="0"/>
              <a:t>‹#›</a:t>
            </a:fld>
            <a:endParaRPr lang="en-US"/>
          </a:p>
        </p:txBody>
      </p:sp>
    </p:spTree>
    <p:extLst>
      <p:ext uri="{BB962C8B-B14F-4D97-AF65-F5344CB8AC3E}">
        <p14:creationId xmlns:p14="http://schemas.microsoft.com/office/powerpoint/2010/main" val="3526901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43CB4FF-F379-45BD-B86A-B755759E838D}" type="datetimeFigureOut">
              <a:rPr lang="en-US" smtClean="0"/>
              <a:t>7/4/2016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55DE49E-0ADC-4FD8-8CDF-921FB080BCF3}" type="slidenum">
              <a:rPr lang="en-US" smtClean="0"/>
              <a:t>‹#›</a:t>
            </a:fld>
            <a:endParaRPr lang="en-US"/>
          </a:p>
        </p:txBody>
      </p:sp>
    </p:spTree>
    <p:extLst>
      <p:ext uri="{BB962C8B-B14F-4D97-AF65-F5344CB8AC3E}">
        <p14:creationId xmlns:p14="http://schemas.microsoft.com/office/powerpoint/2010/main" val="84099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5DE49E-0ADC-4FD8-8CDF-921FB080BCF3}" type="slidenum">
              <a:rPr lang="en-US" smtClean="0"/>
              <a:t>30</a:t>
            </a:fld>
            <a:endParaRPr lang="en-US"/>
          </a:p>
        </p:txBody>
      </p:sp>
    </p:spTree>
    <p:extLst>
      <p:ext uri="{BB962C8B-B14F-4D97-AF65-F5344CB8AC3E}">
        <p14:creationId xmlns:p14="http://schemas.microsoft.com/office/powerpoint/2010/main" val="1288005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6E53044C-D29D-4F60-8493-41E494765B1B}" type="datetimeFigureOut">
              <a:rPr lang="en-US" smtClean="0"/>
              <a:t>7/4/2016</a:t>
            </a:fld>
            <a:endParaRPr lang="en-US"/>
          </a:p>
        </p:txBody>
      </p:sp>
      <p:sp>
        <p:nvSpPr>
          <p:cNvPr id="8" name="Slide Number Placeholder 7"/>
          <p:cNvSpPr>
            <a:spLocks noGrp="1"/>
          </p:cNvSpPr>
          <p:nvPr>
            <p:ph type="sldNum" sz="quarter" idx="11"/>
          </p:nvPr>
        </p:nvSpPr>
        <p:spPr/>
        <p:txBody>
          <a:bodyPr/>
          <a:lstStyle/>
          <a:p>
            <a:fld id="{1E8CF5BA-3BEE-4DAB-9E66-F804F0A376D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3044C-D29D-4F60-8493-41E494765B1B}"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3044C-D29D-4F60-8493-41E494765B1B}"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6E53044C-D29D-4F60-8493-41E494765B1B}"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3044C-D29D-4F60-8493-41E494765B1B}" type="datetimeFigureOut">
              <a:rPr lang="en-US" smtClean="0"/>
              <a:t>7/4/2016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8CF5BA-3BEE-4DAB-9E66-F804F0A376DD}"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6E53044C-D29D-4F60-8493-41E494765B1B}"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8CF5BA-3BEE-4DAB-9E66-F804F0A376DD}"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E53044C-D29D-4F60-8493-41E494765B1B}" type="datetimeFigureOut">
              <a:rPr lang="en-US" smtClean="0"/>
              <a:t>7/4/2016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8CF5BA-3BEE-4DAB-9E66-F804F0A376DD}"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53044C-D29D-4F60-8493-41E494765B1B}" type="datetimeFigureOut">
              <a:rPr lang="en-US" smtClean="0"/>
              <a:t>7/4/2016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3044C-D29D-4F60-8493-41E494765B1B}" type="datetimeFigureOut">
              <a:rPr lang="en-US" smtClean="0"/>
              <a:t>7/4/2016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3044C-D29D-4F60-8493-41E494765B1B}"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3044C-D29D-4F60-8493-41E494765B1B}" type="datetimeFigureOut">
              <a:rPr lang="en-US" smtClean="0"/>
              <a:t>7/4/2016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8CF5BA-3BEE-4DAB-9E66-F804F0A376DD}" type="slidenum">
              <a:rPr lang="en-US" smtClean="0"/>
              <a:t>‹#›</a:t>
            </a:fld>
            <a:endParaRPr lang="en-US"/>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E53044C-D29D-4F60-8493-41E494765B1B}" type="datetimeFigureOut">
              <a:rPr lang="en-US" smtClean="0"/>
              <a:t>7/4/2016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E8CF5BA-3BEE-4DAB-9E66-F804F0A376DD}"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Bar dir="vert"/>
  </p:transition>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Writing Your Dissertation: </a:t>
            </a:r>
            <a:br>
              <a:rPr lang="en-US" sz="5400" dirty="0" smtClean="0"/>
            </a:br>
            <a:r>
              <a:rPr lang="en-US" sz="5400" dirty="0" smtClean="0"/>
              <a:t>A Short Session on </a:t>
            </a:r>
            <a:br>
              <a:rPr lang="en-US" sz="5400" dirty="0" smtClean="0"/>
            </a:br>
            <a:r>
              <a:rPr lang="en-US" sz="5400" dirty="0" smtClean="0"/>
              <a:t>the Big Picture</a:t>
            </a:r>
            <a:endParaRPr lang="en-US" sz="5400" dirty="0"/>
          </a:p>
        </p:txBody>
      </p:sp>
      <p:sp>
        <p:nvSpPr>
          <p:cNvPr id="3" name="Subtitle 2"/>
          <p:cNvSpPr>
            <a:spLocks noGrp="1"/>
          </p:cNvSpPr>
          <p:nvPr>
            <p:ph type="subTitle" idx="1"/>
          </p:nvPr>
        </p:nvSpPr>
        <p:spPr/>
        <p:txBody>
          <a:bodyPr>
            <a:normAutofit fontScale="77500" lnSpcReduction="20000"/>
          </a:bodyPr>
          <a:lstStyle/>
          <a:p>
            <a:r>
              <a:rPr lang="en-US" dirty="0" smtClean="0"/>
              <a:t>David B. Ross, Ed.D.</a:t>
            </a:r>
          </a:p>
          <a:p>
            <a:r>
              <a:rPr lang="en-US" dirty="0" smtClean="0"/>
              <a:t>Julie Ann Exposito, M.S.</a:t>
            </a:r>
          </a:p>
          <a:p>
            <a:r>
              <a:rPr lang="en-US" dirty="0" smtClean="0"/>
              <a:t>Nova Southeastern University</a:t>
            </a:r>
          </a:p>
          <a:p>
            <a:r>
              <a:rPr lang="en-US" dirty="0" smtClean="0"/>
              <a:t>2015 Summer Conference</a:t>
            </a:r>
            <a:endParaRPr lang="en-US" dirty="0"/>
          </a:p>
        </p:txBody>
      </p:sp>
    </p:spTree>
    <p:extLst>
      <p:ext uri="{BB962C8B-B14F-4D97-AF65-F5344CB8AC3E}">
        <p14:creationId xmlns:p14="http://schemas.microsoft.com/office/powerpoint/2010/main" val="934089829"/>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b="1" dirty="0" smtClean="0">
                <a:effectLst/>
              </a:rPr>
              <a:t>A Conceptual Framework: Self-Direction </a:t>
            </a:r>
            <a:r>
              <a:rPr lang="en-US" sz="3200" b="1" dirty="0">
                <a:effectLst/>
              </a:rPr>
              <a:t>in </a:t>
            </a:r>
            <a:r>
              <a:rPr lang="en-US" sz="3200" b="1" dirty="0" smtClean="0">
                <a:effectLst/>
              </a:rPr>
              <a:t>Adult Learning</a:t>
            </a:r>
            <a:endParaRPr lang="en-US" sz="3200" dirty="0"/>
          </a:p>
        </p:txBody>
      </p:sp>
      <p:sp>
        <p:nvSpPr>
          <p:cNvPr id="5" name="Content Placeholder 4"/>
          <p:cNvSpPr>
            <a:spLocks noGrp="1"/>
          </p:cNvSpPr>
          <p:nvPr>
            <p:ph sz="half" idx="2"/>
          </p:nvPr>
        </p:nvSpPr>
        <p:spPr/>
        <p:txBody>
          <a:bodyPr/>
          <a:lstStyle/>
          <a:p>
            <a:endParaRPr lang="en-US" dirty="0"/>
          </a:p>
        </p:txBody>
      </p:sp>
      <p:sp>
        <p:nvSpPr>
          <p:cNvPr id="6" name="Content Placeholder 5"/>
          <p:cNvSpPr>
            <a:spLocks noGrp="1"/>
          </p:cNvSpPr>
          <p:nvPr>
            <p:ph sz="quarter" idx="13"/>
          </p:nvPr>
        </p:nvSpPr>
        <p:spPr/>
        <p:txBody>
          <a:bodyPr>
            <a:normAutofit fontScale="92500" lnSpcReduction="20000"/>
          </a:bodyPr>
          <a:lstStyle/>
          <a:p>
            <a:r>
              <a:rPr lang="en-US" i="1" dirty="0"/>
              <a:t>Self-Direction in Adult Learning (1991), Ralph G. Brockett and Roger </a:t>
            </a:r>
            <a:r>
              <a:rPr lang="en-US" i="1" dirty="0" err="1"/>
              <a:t>Hiemstra</a:t>
            </a:r>
            <a:r>
              <a:rPr lang="en-US" i="1" dirty="0"/>
              <a:t> argue that self-direction in learning refers to </a:t>
            </a:r>
            <a:r>
              <a:rPr lang="en-US" i="1" dirty="0">
                <a:solidFill>
                  <a:srgbClr val="FF0000"/>
                </a:solidFill>
              </a:rPr>
              <a:t>two distinct but related dimensions</a:t>
            </a:r>
            <a:r>
              <a:rPr lang="en-US" i="1" dirty="0"/>
              <a:t>: as an instructional process where a </a:t>
            </a:r>
            <a:r>
              <a:rPr lang="en-US" i="1" dirty="0">
                <a:solidFill>
                  <a:srgbClr val="00B0F0"/>
                </a:solidFill>
              </a:rPr>
              <a:t>learner assumes primary responsibility for the learning process</a:t>
            </a:r>
            <a:r>
              <a:rPr lang="en-US" i="1" dirty="0"/>
              <a:t>; and as a personality characteristic centering on a </a:t>
            </a:r>
            <a:r>
              <a:rPr lang="en-US" i="1" dirty="0">
                <a:solidFill>
                  <a:srgbClr val="C00000"/>
                </a:solidFill>
              </a:rPr>
              <a:t>learner's desire or preference for assuming responsibility for learning</a:t>
            </a:r>
            <a:r>
              <a:rPr lang="en-US" i="1" dirty="0"/>
              <a:t>. </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743200"/>
            <a:ext cx="3945381"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2309820"/>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38100" dist="38100" dir="2700000" algn="tl">
                    <a:srgbClr val="000000">
                      <a:alpha val="43137"/>
                    </a:srgbClr>
                  </a:outerShdw>
                </a:effectLst>
              </a:rPr>
              <a:t>Some </a:t>
            </a:r>
            <a:r>
              <a:rPr lang="en-US" sz="4000" dirty="0" smtClean="0">
                <a:effectLst>
                  <a:outerShdw blurRad="38100" dist="38100" dir="2700000" algn="tl">
                    <a:srgbClr val="000000">
                      <a:alpha val="43137"/>
                    </a:srgbClr>
                  </a:outerShdw>
                </a:effectLst>
              </a:rPr>
              <a:t>Theoretical &amp; Conceptual </a:t>
            </a:r>
            <a:r>
              <a:rPr lang="en-US" sz="3600" dirty="0" smtClean="0">
                <a:effectLst>
                  <a:outerShdw blurRad="38100" dist="38100" dir="2700000" algn="tl">
                    <a:srgbClr val="000000">
                      <a:alpha val="43137"/>
                    </a:srgbClr>
                  </a:outerShdw>
                </a:effectLst>
              </a:rPr>
              <a:t>Frameworks</a:t>
            </a:r>
            <a:r>
              <a:rPr lang="en-US" sz="4000" dirty="0" smtClean="0">
                <a:effectLst>
                  <a:outerShdw blurRad="38100" dist="38100" dir="2700000" algn="tl">
                    <a:srgbClr val="000000">
                      <a:alpha val="43137"/>
                    </a:srgbClr>
                  </a:outerShdw>
                </a:effectLst>
              </a:rPr>
              <a:t> From Other Disciplines</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0"/>
            <a:r>
              <a:rPr lang="en-US" dirty="0"/>
              <a:t>Social learning theory: </a:t>
            </a:r>
            <a:r>
              <a:rPr lang="en-US" dirty="0" smtClean="0"/>
              <a:t>Bandura,1986; Rotter, 1954</a:t>
            </a:r>
            <a:endParaRPr lang="en-US" dirty="0"/>
          </a:p>
          <a:p>
            <a:pPr lvl="0"/>
            <a:r>
              <a:rPr lang="en-US" dirty="0"/>
              <a:t>Adult learning theory: </a:t>
            </a:r>
            <a:r>
              <a:rPr lang="en-US" dirty="0" smtClean="0"/>
              <a:t>Knowles, 1980</a:t>
            </a:r>
            <a:endParaRPr lang="en-US" dirty="0"/>
          </a:p>
          <a:p>
            <a:pPr lvl="0"/>
            <a:r>
              <a:rPr lang="en-US" dirty="0"/>
              <a:t>Role theory: </a:t>
            </a:r>
            <a:r>
              <a:rPr lang="en-US" dirty="0" smtClean="0"/>
              <a:t>Mead, 1934</a:t>
            </a:r>
            <a:endParaRPr lang="en-US" dirty="0"/>
          </a:p>
          <a:p>
            <a:pPr lvl="0"/>
            <a:r>
              <a:rPr lang="en-US" dirty="0" smtClean="0"/>
              <a:t>State-Trait Anxiety</a:t>
            </a:r>
            <a:r>
              <a:rPr lang="en-US" dirty="0"/>
              <a:t>: </a:t>
            </a:r>
            <a:r>
              <a:rPr lang="en-US" dirty="0" err="1" smtClean="0"/>
              <a:t>Spielberger</a:t>
            </a:r>
            <a:r>
              <a:rPr lang="en-US" dirty="0" smtClean="0"/>
              <a:t>, </a:t>
            </a:r>
            <a:r>
              <a:rPr lang="en-US" dirty="0" err="1" smtClean="0"/>
              <a:t>Gorsuch</a:t>
            </a:r>
            <a:r>
              <a:rPr lang="en-US" dirty="0" smtClean="0"/>
              <a:t>, &amp; </a:t>
            </a:r>
            <a:r>
              <a:rPr lang="en-US" dirty="0" err="1" smtClean="0"/>
              <a:t>Lushene</a:t>
            </a:r>
            <a:r>
              <a:rPr lang="en-US" dirty="0" smtClean="0"/>
              <a:t>, 1972</a:t>
            </a:r>
            <a:endParaRPr lang="en-US" dirty="0"/>
          </a:p>
          <a:p>
            <a:pPr lvl="0"/>
            <a:r>
              <a:rPr lang="en-US" dirty="0"/>
              <a:t>Stress: </a:t>
            </a:r>
            <a:r>
              <a:rPr lang="en-US" dirty="0" smtClean="0"/>
              <a:t>Cannon, 1929; </a:t>
            </a:r>
            <a:r>
              <a:rPr lang="en-US" dirty="0" err="1" smtClean="0"/>
              <a:t>Lindemann</a:t>
            </a:r>
            <a:r>
              <a:rPr lang="en-US" dirty="0" smtClean="0"/>
              <a:t>, 1944; </a:t>
            </a:r>
            <a:r>
              <a:rPr lang="en-US" dirty="0" err="1" smtClean="0"/>
              <a:t>Selye</a:t>
            </a:r>
            <a:r>
              <a:rPr lang="en-US" dirty="0" smtClean="0"/>
              <a:t>, 1976</a:t>
            </a:r>
            <a:endParaRPr lang="en-US" dirty="0"/>
          </a:p>
          <a:p>
            <a:pPr lvl="0"/>
            <a:r>
              <a:rPr lang="en-US" dirty="0"/>
              <a:t>Helplessness: </a:t>
            </a:r>
            <a:r>
              <a:rPr lang="en-US" dirty="0" smtClean="0"/>
              <a:t>Seligman, 1975</a:t>
            </a:r>
            <a:endParaRPr lang="en-US" dirty="0"/>
          </a:p>
          <a:p>
            <a:pPr lvl="0"/>
            <a:r>
              <a:rPr lang="en-US" dirty="0"/>
              <a:t>Cognitive dissonance: </a:t>
            </a:r>
            <a:r>
              <a:rPr lang="en-US" dirty="0" err="1" smtClean="0"/>
              <a:t>Festinger</a:t>
            </a:r>
            <a:r>
              <a:rPr lang="en-US" dirty="0" smtClean="0"/>
              <a:t>, 1957</a:t>
            </a:r>
            <a:endParaRPr lang="en-US" dirty="0"/>
          </a:p>
          <a:p>
            <a:pPr lvl="0"/>
            <a:r>
              <a:rPr lang="en-US" dirty="0"/>
              <a:t>Developmental theory: </a:t>
            </a:r>
            <a:r>
              <a:rPr lang="en-US" dirty="0" smtClean="0"/>
              <a:t>Erickson, 1950; Freud, 1938; </a:t>
            </a:r>
            <a:r>
              <a:rPr lang="en-US" dirty="0" err="1" smtClean="0"/>
              <a:t>Havighurst</a:t>
            </a:r>
            <a:r>
              <a:rPr lang="en-US" dirty="0" smtClean="0"/>
              <a:t>, 1952; Piaget, 1926</a:t>
            </a:r>
            <a:endParaRPr lang="en-US" dirty="0"/>
          </a:p>
          <a:p>
            <a:endParaRPr lang="en-US" dirty="0"/>
          </a:p>
        </p:txBody>
      </p:sp>
    </p:spTree>
    <p:extLst>
      <p:ext uri="{BB962C8B-B14F-4D97-AF65-F5344CB8AC3E}">
        <p14:creationId xmlns:p14="http://schemas.microsoft.com/office/powerpoint/2010/main" val="1382580444"/>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effectLst>
                  <a:outerShdw blurRad="38100" dist="38100" dir="2700000" algn="tl">
                    <a:srgbClr val="000000">
                      <a:alpha val="43137"/>
                    </a:srgbClr>
                  </a:outerShdw>
                </a:effectLst>
              </a:rPr>
              <a:t>Some Theoretical &amp; Conceptual Frameworks From Other Disciplines</a:t>
            </a:r>
          </a:p>
        </p:txBody>
      </p:sp>
      <p:sp>
        <p:nvSpPr>
          <p:cNvPr id="3" name="Content Placeholder 2"/>
          <p:cNvSpPr>
            <a:spLocks noGrp="1"/>
          </p:cNvSpPr>
          <p:nvPr>
            <p:ph idx="1"/>
          </p:nvPr>
        </p:nvSpPr>
        <p:spPr/>
        <p:txBody>
          <a:bodyPr/>
          <a:lstStyle/>
          <a:p>
            <a:pPr lvl="0"/>
            <a:r>
              <a:rPr lang="en-US" dirty="0"/>
              <a:t>Motivation: </a:t>
            </a:r>
            <a:r>
              <a:rPr lang="en-US" dirty="0" smtClean="0"/>
              <a:t>Maslow, 1970</a:t>
            </a:r>
            <a:endParaRPr lang="en-US" dirty="0"/>
          </a:p>
          <a:p>
            <a:pPr lvl="0"/>
            <a:r>
              <a:rPr lang="en-US" dirty="0"/>
              <a:t>Crisis: </a:t>
            </a:r>
            <a:r>
              <a:rPr lang="en-US" dirty="0" err="1" smtClean="0"/>
              <a:t>Caplan</a:t>
            </a:r>
            <a:r>
              <a:rPr lang="en-US" dirty="0" smtClean="0"/>
              <a:t>, 1964</a:t>
            </a:r>
            <a:endParaRPr lang="en-US" dirty="0"/>
          </a:p>
          <a:p>
            <a:pPr lvl="0"/>
            <a:r>
              <a:rPr lang="en-US" dirty="0"/>
              <a:t>Relaxation: </a:t>
            </a:r>
            <a:r>
              <a:rPr lang="en-US" dirty="0" smtClean="0"/>
              <a:t>Benson, 1975</a:t>
            </a:r>
            <a:endParaRPr lang="en-US" dirty="0"/>
          </a:p>
          <a:p>
            <a:pPr lvl="0"/>
            <a:r>
              <a:rPr lang="en-US" dirty="0"/>
              <a:t>Pain: </a:t>
            </a:r>
            <a:r>
              <a:rPr lang="en-US" dirty="0" err="1"/>
              <a:t>Melzak</a:t>
            </a:r>
            <a:r>
              <a:rPr lang="en-US" dirty="0"/>
              <a:t> </a:t>
            </a:r>
            <a:r>
              <a:rPr lang="en-US" dirty="0" smtClean="0"/>
              <a:t>&amp; Wall, 1983</a:t>
            </a:r>
            <a:endParaRPr lang="en-US" dirty="0"/>
          </a:p>
          <a:p>
            <a:pPr lvl="0"/>
            <a:r>
              <a:rPr lang="en-US" dirty="0"/>
              <a:t>Body Image: </a:t>
            </a:r>
            <a:r>
              <a:rPr lang="en-US" dirty="0" err="1" smtClean="0"/>
              <a:t>Schilder</a:t>
            </a:r>
            <a:r>
              <a:rPr lang="en-US" dirty="0" smtClean="0"/>
              <a:t>, 1952</a:t>
            </a:r>
            <a:endParaRPr lang="en-US" dirty="0"/>
          </a:p>
          <a:p>
            <a:pPr lvl="0"/>
            <a:r>
              <a:rPr lang="en-US" dirty="0"/>
              <a:t>Job satisfaction: </a:t>
            </a:r>
            <a:r>
              <a:rPr lang="en-US" dirty="0" smtClean="0"/>
              <a:t>Herzberg, 1966 </a:t>
            </a:r>
            <a:endParaRPr lang="en-US" dirty="0"/>
          </a:p>
          <a:p>
            <a:r>
              <a:rPr lang="en-US" dirty="0" smtClean="0"/>
              <a:t>Satisfaction: assimilation theory (</a:t>
            </a:r>
            <a:r>
              <a:rPr lang="en-US" dirty="0" err="1" smtClean="0"/>
              <a:t>Lewin</a:t>
            </a:r>
            <a:r>
              <a:rPr lang="en-US" dirty="0" smtClean="0"/>
              <a:t>); contrast theory (</a:t>
            </a:r>
            <a:r>
              <a:rPr lang="en-US" dirty="0" err="1" smtClean="0"/>
              <a:t>Hovland</a:t>
            </a:r>
            <a:r>
              <a:rPr lang="en-US" dirty="0" smtClean="0"/>
              <a:t>, Harvey, &amp; Sherif); assimilation-contrast theory (Sherif &amp; </a:t>
            </a:r>
            <a:r>
              <a:rPr lang="en-US" dirty="0" err="1" smtClean="0"/>
              <a:t>Hovland</a:t>
            </a:r>
            <a:r>
              <a:rPr lang="en-US" dirty="0" smtClean="0"/>
              <a:t>); negative theory (Anderson)</a:t>
            </a:r>
            <a:endParaRPr lang="en-US" dirty="0"/>
          </a:p>
        </p:txBody>
      </p:sp>
    </p:spTree>
    <p:extLst>
      <p:ext uri="{BB962C8B-B14F-4D97-AF65-F5344CB8AC3E}">
        <p14:creationId xmlns:p14="http://schemas.microsoft.com/office/powerpoint/2010/main" val="1245625216"/>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effectLst>
                  <a:outerShdw blurRad="38100" dist="38100" dir="2700000" algn="tl">
                    <a:srgbClr val="000000">
                      <a:alpha val="43137"/>
                    </a:srgbClr>
                  </a:outerShdw>
                </a:effectLst>
              </a:rPr>
              <a:t>Some Theoretical &amp; Conceptual Frameworks From Other Disciplines</a:t>
            </a:r>
          </a:p>
        </p:txBody>
      </p:sp>
      <p:sp>
        <p:nvSpPr>
          <p:cNvPr id="3" name="Content Placeholder 2"/>
          <p:cNvSpPr>
            <a:spLocks noGrp="1"/>
          </p:cNvSpPr>
          <p:nvPr>
            <p:ph idx="1"/>
          </p:nvPr>
        </p:nvSpPr>
        <p:spPr/>
        <p:txBody>
          <a:bodyPr/>
          <a:lstStyle/>
          <a:p>
            <a:pPr lvl="0"/>
            <a:r>
              <a:rPr lang="en-US" dirty="0" smtClean="0"/>
              <a:t>Moral </a:t>
            </a:r>
            <a:r>
              <a:rPr lang="en-US" dirty="0"/>
              <a:t>reasoning: </a:t>
            </a:r>
            <a:r>
              <a:rPr lang="en-US" dirty="0" smtClean="0"/>
              <a:t>Kohlberg, 1978</a:t>
            </a:r>
            <a:endParaRPr lang="en-US" dirty="0"/>
          </a:p>
          <a:p>
            <a:pPr lvl="0"/>
            <a:r>
              <a:rPr lang="en-US" dirty="0"/>
              <a:t>Change theory: </a:t>
            </a:r>
            <a:r>
              <a:rPr lang="en-US" dirty="0" err="1" smtClean="0"/>
              <a:t>Lewin</a:t>
            </a:r>
            <a:r>
              <a:rPr lang="en-US" dirty="0" smtClean="0"/>
              <a:t>, 1951</a:t>
            </a:r>
            <a:endParaRPr lang="en-US" dirty="0"/>
          </a:p>
          <a:p>
            <a:pPr lvl="0"/>
            <a:r>
              <a:rPr lang="en-US" dirty="0"/>
              <a:t>Health behaviors: </a:t>
            </a:r>
            <a:r>
              <a:rPr lang="en-US" dirty="0" smtClean="0"/>
              <a:t>Becker, 1985</a:t>
            </a:r>
            <a:endParaRPr lang="en-US" dirty="0"/>
          </a:p>
          <a:p>
            <a:pPr lvl="0"/>
            <a:r>
              <a:rPr lang="en-US" dirty="0"/>
              <a:t>Health Belief: </a:t>
            </a:r>
            <a:r>
              <a:rPr lang="en-US" dirty="0" smtClean="0"/>
              <a:t>Becker, 1955</a:t>
            </a:r>
            <a:endParaRPr lang="en-US" dirty="0"/>
          </a:p>
          <a:p>
            <a:pPr lvl="0"/>
            <a:r>
              <a:rPr lang="en-US" dirty="0"/>
              <a:t>Attitudes: </a:t>
            </a:r>
            <a:r>
              <a:rPr lang="en-US" dirty="0" err="1"/>
              <a:t>Fishbein</a:t>
            </a:r>
            <a:r>
              <a:rPr lang="en-US" dirty="0"/>
              <a:t> &amp; </a:t>
            </a:r>
            <a:r>
              <a:rPr lang="en-US" dirty="0" err="1" smtClean="0"/>
              <a:t>Ajzen</a:t>
            </a:r>
            <a:r>
              <a:rPr lang="en-US" dirty="0" smtClean="0"/>
              <a:t>, 1975</a:t>
            </a:r>
            <a:endParaRPr lang="en-US" dirty="0"/>
          </a:p>
          <a:p>
            <a:pPr lvl="0"/>
            <a:r>
              <a:rPr lang="en-US" dirty="0"/>
              <a:t>Gate control: </a:t>
            </a:r>
            <a:r>
              <a:rPr lang="en-US" dirty="0" err="1"/>
              <a:t>Melzak</a:t>
            </a:r>
            <a:r>
              <a:rPr lang="en-US" dirty="0"/>
              <a:t> &amp; </a:t>
            </a:r>
            <a:r>
              <a:rPr lang="en-US" dirty="0" smtClean="0"/>
              <a:t>Wall, 1983</a:t>
            </a:r>
          </a:p>
          <a:p>
            <a:pPr lvl="0"/>
            <a:r>
              <a:rPr lang="en-US" dirty="0" smtClean="0"/>
              <a:t>Political systems: </a:t>
            </a:r>
            <a:r>
              <a:rPr lang="en-US" dirty="0" err="1" smtClean="0"/>
              <a:t>Michels</a:t>
            </a:r>
            <a:r>
              <a:rPr lang="en-US" dirty="0" smtClean="0"/>
              <a:t>, 1911; </a:t>
            </a:r>
            <a:r>
              <a:rPr lang="en-US" dirty="0" err="1" smtClean="0"/>
              <a:t>Mosca</a:t>
            </a:r>
            <a:r>
              <a:rPr lang="en-US" dirty="0" smtClean="0"/>
              <a:t>, 1939</a:t>
            </a:r>
            <a:endParaRPr lang="en-US" dirty="0"/>
          </a:p>
          <a:p>
            <a:pPr lvl="0"/>
            <a:r>
              <a:rPr lang="en-US" dirty="0"/>
              <a:t>Family theory: </a:t>
            </a:r>
            <a:r>
              <a:rPr lang="en-US" dirty="0" smtClean="0"/>
              <a:t>Duvall, 1977; </a:t>
            </a:r>
            <a:r>
              <a:rPr lang="en-US" dirty="0" err="1" smtClean="0"/>
              <a:t>Minuchin</a:t>
            </a:r>
            <a:r>
              <a:rPr lang="en-US" dirty="0" smtClean="0"/>
              <a:t>, 1974 </a:t>
            </a:r>
            <a:endParaRPr lang="en-US" dirty="0"/>
          </a:p>
          <a:p>
            <a:pPr lvl="0"/>
            <a:r>
              <a:rPr lang="en-US" dirty="0"/>
              <a:t>Family communication: </a:t>
            </a:r>
            <a:r>
              <a:rPr lang="en-US" dirty="0" err="1" smtClean="0"/>
              <a:t>Satir</a:t>
            </a:r>
            <a:r>
              <a:rPr lang="en-US" dirty="0" smtClean="0"/>
              <a:t>, 1967</a:t>
            </a:r>
            <a:endParaRPr lang="en-US" dirty="0"/>
          </a:p>
          <a:p>
            <a:pPr lvl="0"/>
            <a:r>
              <a:rPr lang="en-US" dirty="0"/>
              <a:t>Coping: Lazarus </a:t>
            </a:r>
            <a:r>
              <a:rPr lang="en-US" dirty="0" smtClean="0"/>
              <a:t>&amp; </a:t>
            </a:r>
            <a:r>
              <a:rPr lang="en-US" dirty="0" err="1" smtClean="0"/>
              <a:t>Folkman</a:t>
            </a:r>
            <a:r>
              <a:rPr lang="en-US" dirty="0" smtClean="0"/>
              <a:t>, 1984</a:t>
            </a:r>
            <a:endParaRPr lang="en-US" dirty="0"/>
          </a:p>
        </p:txBody>
      </p:sp>
    </p:spTree>
    <p:extLst>
      <p:ext uri="{BB962C8B-B14F-4D97-AF65-F5344CB8AC3E}">
        <p14:creationId xmlns:p14="http://schemas.microsoft.com/office/powerpoint/2010/main" val="390534099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effectLst>
                  <a:outerShdw blurRad="38100" dist="38100" dir="2700000" algn="tl">
                    <a:srgbClr val="000000">
                      <a:alpha val="43137"/>
                    </a:srgbClr>
                  </a:outerShdw>
                </a:effectLst>
              </a:rPr>
              <a:t>Some </a:t>
            </a:r>
            <a:r>
              <a:rPr lang="en-US" sz="4800" dirty="0" smtClean="0">
                <a:effectLst>
                  <a:outerShdw blurRad="38100" dist="38100" dir="2700000" algn="tl">
                    <a:srgbClr val="000000">
                      <a:alpha val="43137"/>
                    </a:srgbClr>
                  </a:outerShdw>
                </a:effectLst>
              </a:rPr>
              <a:t>Theoretical Frameworks From Nursing</a:t>
            </a:r>
            <a:endParaRPr lang="en-US" sz="4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a:r>
              <a:rPr lang="en-US" dirty="0"/>
              <a:t>Uncertainty: </a:t>
            </a:r>
            <a:r>
              <a:rPr lang="en-US" dirty="0" err="1" smtClean="0"/>
              <a:t>Mishel</a:t>
            </a:r>
            <a:r>
              <a:rPr lang="en-US" dirty="0" smtClean="0"/>
              <a:t>, 1988</a:t>
            </a:r>
            <a:endParaRPr lang="en-US" dirty="0"/>
          </a:p>
          <a:p>
            <a:pPr lvl="0"/>
            <a:r>
              <a:rPr lang="en-US" dirty="0"/>
              <a:t>Interpersonal theory: </a:t>
            </a:r>
            <a:r>
              <a:rPr lang="en-US" dirty="0" err="1" smtClean="0"/>
              <a:t>Peplau</a:t>
            </a:r>
            <a:r>
              <a:rPr lang="en-US" dirty="0" smtClean="0"/>
              <a:t>, 1988</a:t>
            </a:r>
            <a:endParaRPr lang="en-US" dirty="0"/>
          </a:p>
          <a:p>
            <a:pPr lvl="0"/>
            <a:r>
              <a:rPr lang="en-US" dirty="0"/>
              <a:t>Health promotion: </a:t>
            </a:r>
            <a:r>
              <a:rPr lang="en-US" dirty="0" smtClean="0"/>
              <a:t>Pender, 1987</a:t>
            </a:r>
            <a:endParaRPr lang="en-US" dirty="0"/>
          </a:p>
          <a:p>
            <a:pPr lvl="0"/>
            <a:r>
              <a:rPr lang="en-US" dirty="0"/>
              <a:t>Goal attainment: </a:t>
            </a:r>
            <a:r>
              <a:rPr lang="en-US" dirty="0" smtClean="0"/>
              <a:t>King, 1981</a:t>
            </a:r>
            <a:endParaRPr lang="en-US" dirty="0"/>
          </a:p>
          <a:p>
            <a:pPr lvl="0"/>
            <a:r>
              <a:rPr lang="en-US" dirty="0"/>
              <a:t>Interaction model of client behavior: </a:t>
            </a:r>
            <a:r>
              <a:rPr lang="en-US" dirty="0" smtClean="0"/>
              <a:t>Cox, 1982</a:t>
            </a:r>
            <a:endParaRPr lang="en-US" dirty="0"/>
          </a:p>
          <a:p>
            <a:pPr lvl="0"/>
            <a:r>
              <a:rPr lang="en-US" dirty="0"/>
              <a:t>Self-care deficit theory: </a:t>
            </a:r>
            <a:r>
              <a:rPr lang="en-US" dirty="0" smtClean="0"/>
              <a:t>Orem, 1991</a:t>
            </a:r>
            <a:endParaRPr lang="en-US" dirty="0"/>
          </a:p>
          <a:p>
            <a:pPr lvl="0"/>
            <a:r>
              <a:rPr lang="en-US" dirty="0"/>
              <a:t>Unitary person: </a:t>
            </a:r>
            <a:r>
              <a:rPr lang="en-US" dirty="0" smtClean="0"/>
              <a:t>Rogers, 1970</a:t>
            </a:r>
            <a:endParaRPr lang="en-US" dirty="0"/>
          </a:p>
          <a:p>
            <a:pPr lvl="0"/>
            <a:r>
              <a:rPr lang="en-US" dirty="0"/>
              <a:t>Adaptation: </a:t>
            </a:r>
            <a:r>
              <a:rPr lang="en-US" dirty="0" smtClean="0"/>
              <a:t>Roy, 1984</a:t>
            </a:r>
            <a:endParaRPr lang="en-US" dirty="0"/>
          </a:p>
          <a:p>
            <a:pPr lvl="0"/>
            <a:r>
              <a:rPr lang="en-US" dirty="0"/>
              <a:t>Systems model: </a:t>
            </a:r>
            <a:r>
              <a:rPr lang="en-US" dirty="0" smtClean="0"/>
              <a:t>Neuman, 1972</a:t>
            </a:r>
            <a:endParaRPr lang="en-US" dirty="0"/>
          </a:p>
          <a:p>
            <a:endParaRPr lang="en-US" dirty="0"/>
          </a:p>
        </p:txBody>
      </p:sp>
    </p:spTree>
    <p:extLst>
      <p:ext uri="{BB962C8B-B14F-4D97-AF65-F5344CB8AC3E}">
        <p14:creationId xmlns:p14="http://schemas.microsoft.com/office/powerpoint/2010/main" val="1643570012"/>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Andragogy and Malcolm Knowles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The </a:t>
            </a:r>
            <a:r>
              <a:rPr lang="en-US" dirty="0"/>
              <a:t>theory based on the need to improve teacher </a:t>
            </a:r>
            <a:r>
              <a:rPr lang="en-US" dirty="0">
                <a:solidFill>
                  <a:srgbClr val="FF0000"/>
                </a:solidFill>
              </a:rPr>
              <a:t>professional development </a:t>
            </a:r>
            <a:r>
              <a:rPr lang="en-US" dirty="0"/>
              <a:t>is grounded in the </a:t>
            </a:r>
            <a:r>
              <a:rPr lang="en-US" dirty="0" smtClean="0"/>
              <a:t>andragogy learning </a:t>
            </a:r>
            <a:r>
              <a:rPr lang="en-US" dirty="0"/>
              <a:t>theory. This theory was advanced by Dr. Malcolm Knowles in the 1970s and was primarily used to study adult learning pedagogy. The theory of andragogy indicates that there are distinct characteristics of </a:t>
            </a:r>
            <a:r>
              <a:rPr lang="en-US" dirty="0">
                <a:solidFill>
                  <a:srgbClr val="FF0000"/>
                </a:solidFill>
              </a:rPr>
              <a:t>adult learning</a:t>
            </a:r>
            <a:r>
              <a:rPr lang="en-US" dirty="0"/>
              <a:t>, which includes (a) self-directedness, (b) need to know, (c) use of experience in learning, (d) readiness to learn, (e) orientation to learning, and (f) internal motivation (Chan, 2010). </a:t>
            </a:r>
            <a:endParaRPr lang="en-US" dirty="0" smtClean="0"/>
          </a:p>
          <a:p>
            <a:pPr marL="0" indent="0">
              <a:buNone/>
            </a:pPr>
            <a:r>
              <a:rPr lang="en-US" dirty="0"/>
              <a:t>	</a:t>
            </a:r>
            <a:r>
              <a:rPr lang="en-US" dirty="0" smtClean="0"/>
              <a:t>Zepeda </a:t>
            </a:r>
            <a:r>
              <a:rPr lang="en-US" dirty="0"/>
              <a:t>(2012) affirms that “professional development that honors the adult learner has follow up to ensure </a:t>
            </a:r>
            <a:r>
              <a:rPr lang="en-US" dirty="0">
                <a:solidFill>
                  <a:srgbClr val="FF0000"/>
                </a:solidFill>
              </a:rPr>
              <a:t>transfer of new knowledge into the land of practice</a:t>
            </a:r>
            <a:r>
              <a:rPr lang="en-US" dirty="0"/>
              <a:t>” (p. 49). Thus, adult learning theories guide professional development for effectiveness and transfer of new knowledge to classroom practice.  </a:t>
            </a:r>
            <a:r>
              <a:rPr lang="en-US" dirty="0" smtClean="0"/>
              <a:t> </a:t>
            </a:r>
            <a:endParaRPr lang="en-US" dirty="0"/>
          </a:p>
        </p:txBody>
      </p:sp>
    </p:spTree>
    <p:extLst>
      <p:ext uri="{BB962C8B-B14F-4D97-AF65-F5344CB8AC3E}">
        <p14:creationId xmlns:p14="http://schemas.microsoft.com/office/powerpoint/2010/main" val="1609571537"/>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Psychology &amp; Cultural Differences (</a:t>
            </a:r>
            <a:r>
              <a:rPr lang="en-US" dirty="0" err="1" smtClean="0"/>
              <a:t>moi</a:t>
            </a:r>
            <a:r>
              <a:rPr lang="en-US" dirty="0" smtClean="0"/>
              <a:t>)</a:t>
            </a:r>
            <a:endParaRPr lang="en-US" dirty="0"/>
          </a:p>
        </p:txBody>
      </p:sp>
      <p:sp>
        <p:nvSpPr>
          <p:cNvPr id="3" name="Content Placeholder 2"/>
          <p:cNvSpPr>
            <a:spLocks noGrp="1"/>
          </p:cNvSpPr>
          <p:nvPr>
            <p:ph idx="1"/>
          </p:nvPr>
        </p:nvSpPr>
        <p:spPr/>
        <p:txBody>
          <a:bodyPr/>
          <a:lstStyle/>
          <a:p>
            <a:r>
              <a:rPr lang="en-US" dirty="0"/>
              <a:t>According to Hofstede (2010), the school experience reinforces the </a:t>
            </a:r>
            <a:r>
              <a:rPr lang="en-US" dirty="0">
                <a:solidFill>
                  <a:srgbClr val="FF0000"/>
                </a:solidFill>
              </a:rPr>
              <a:t>cultural values </a:t>
            </a:r>
            <a:r>
              <a:rPr lang="en-US" dirty="0"/>
              <a:t>that have already been experienced within the family setting. The theory based on the experience of the international student is grounded in the </a:t>
            </a:r>
            <a:r>
              <a:rPr lang="en-US" dirty="0">
                <a:solidFill>
                  <a:srgbClr val="FF0000"/>
                </a:solidFill>
              </a:rPr>
              <a:t>cultural dimensions theory</a:t>
            </a:r>
            <a:r>
              <a:rPr lang="en-US" dirty="0"/>
              <a:t>, originally developed by Hofstede (1980) describing individualism-collectivism, uncertainty avoidance, poser distance, and masculinity-femininity. His original theory was revised to include a fifth dimension called long term orientation and a sixth dimension called indulgence versus restraint (Hofstede, 2010).</a:t>
            </a:r>
          </a:p>
        </p:txBody>
      </p:sp>
    </p:spTree>
    <p:extLst>
      <p:ext uri="{BB962C8B-B14F-4D97-AF65-F5344CB8AC3E}">
        <p14:creationId xmlns:p14="http://schemas.microsoft.com/office/powerpoint/2010/main" val="3335360452"/>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Political, &amp; Economic Issues</a:t>
            </a:r>
            <a:endParaRPr lang="en-US" dirty="0"/>
          </a:p>
        </p:txBody>
      </p:sp>
      <p:sp>
        <p:nvSpPr>
          <p:cNvPr id="3" name="Content Placeholder 2"/>
          <p:cNvSpPr>
            <a:spLocks noGrp="1"/>
          </p:cNvSpPr>
          <p:nvPr>
            <p:ph idx="1"/>
          </p:nvPr>
        </p:nvSpPr>
        <p:spPr/>
        <p:txBody>
          <a:bodyPr/>
          <a:lstStyle/>
          <a:p>
            <a:r>
              <a:rPr lang="en-US" dirty="0"/>
              <a:t>The social, political, and economic movements spanning the colonial period until today have impacted higher education in America in terms of accessibility, curriculum, and types of institutions. There is a shift to a universal student access to higher education, including all students of </a:t>
            </a:r>
            <a:r>
              <a:rPr lang="en-US" dirty="0">
                <a:solidFill>
                  <a:srgbClr val="FF0000"/>
                </a:solidFill>
              </a:rPr>
              <a:t>diverse ethnic, religious, socioeconomic, and academic levels </a:t>
            </a:r>
            <a:r>
              <a:rPr lang="en-US" dirty="0"/>
              <a:t>(</a:t>
            </a:r>
            <a:r>
              <a:rPr lang="en-US" dirty="0" err="1"/>
              <a:t>Noftsinger</a:t>
            </a:r>
            <a:r>
              <a:rPr lang="en-US" dirty="0"/>
              <a:t> &amp; </a:t>
            </a:r>
            <a:r>
              <a:rPr lang="en-US" dirty="0" err="1"/>
              <a:t>Newbold</a:t>
            </a:r>
            <a:r>
              <a:rPr lang="en-US" dirty="0"/>
              <a:t>, 2007). Furthermore, more than 3 million students prefer to study outside their home country (Rienties, Beausaert, Grohnert, </a:t>
            </a:r>
            <a:r>
              <a:rPr lang="en-US" dirty="0" err="1"/>
              <a:t>Niemantsverdriet</a:t>
            </a:r>
            <a:r>
              <a:rPr lang="en-US" dirty="0"/>
              <a:t>, &amp; Kommers, 2012; Russell, Rosenthal, &amp; Thomson, 2010</a:t>
            </a:r>
            <a:r>
              <a:rPr lang="en-US" dirty="0" smtClean="0"/>
              <a:t>).</a:t>
            </a:r>
            <a:endParaRPr lang="en-US" dirty="0"/>
          </a:p>
        </p:txBody>
      </p:sp>
    </p:spTree>
    <p:extLst>
      <p:ext uri="{BB962C8B-B14F-4D97-AF65-F5344CB8AC3E}">
        <p14:creationId xmlns:p14="http://schemas.microsoft.com/office/powerpoint/2010/main" val="1695717544"/>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Vygotskian Theory &amp; Lev Vygotsky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In </a:t>
            </a:r>
            <a:r>
              <a:rPr lang="en-US" dirty="0"/>
              <a:t>the Vygotskian </a:t>
            </a:r>
            <a:r>
              <a:rPr lang="en-US" dirty="0" smtClean="0"/>
              <a:t>theory</a:t>
            </a:r>
            <a:r>
              <a:rPr lang="en-US" dirty="0"/>
              <a:t>, students are provided intellectual interaction through </a:t>
            </a:r>
            <a:r>
              <a:rPr lang="en-US" dirty="0">
                <a:solidFill>
                  <a:srgbClr val="FF0000"/>
                </a:solidFill>
              </a:rPr>
              <a:t>scaffolding approach </a:t>
            </a:r>
            <a:r>
              <a:rPr lang="en-US" dirty="0"/>
              <a:t>that enhances learning more quickly than they could without the intervention (Vygotsky, 1978). This intervention, defined as best practices in education today, </a:t>
            </a:r>
            <a:r>
              <a:rPr lang="en-US" dirty="0">
                <a:solidFill>
                  <a:srgbClr val="FF0000"/>
                </a:solidFill>
              </a:rPr>
              <a:t>guides learning through modeling and cognitive development</a:t>
            </a:r>
            <a:r>
              <a:rPr lang="en-US" dirty="0"/>
              <a:t>, while building repertoire of knowledge and understanding in students.  </a:t>
            </a:r>
          </a:p>
          <a:p>
            <a:pPr marL="0" indent="0">
              <a:buNone/>
            </a:pPr>
            <a:r>
              <a:rPr lang="en-US" dirty="0" smtClean="0"/>
              <a:t>	Flint </a:t>
            </a:r>
            <a:r>
              <a:rPr lang="en-US" dirty="0"/>
              <a:t>(2010) introduced the Vygotskian and </a:t>
            </a:r>
            <a:r>
              <a:rPr lang="en-US" dirty="0" smtClean="0"/>
              <a:t>transactional reading </a:t>
            </a:r>
            <a:r>
              <a:rPr lang="en-US" dirty="0"/>
              <a:t>theories; two approaches that promote literacy and learning. Flint reported that social interactions between teacher-student, student-student, and literary transactions combined with interactive read-aloud and buddy reading, promoted literacy. </a:t>
            </a:r>
          </a:p>
        </p:txBody>
      </p:sp>
    </p:spTree>
    <p:extLst>
      <p:ext uri="{BB962C8B-B14F-4D97-AF65-F5344CB8AC3E}">
        <p14:creationId xmlns:p14="http://schemas.microsoft.com/office/powerpoint/2010/main" val="979413978"/>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Differentiated Instruction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This </a:t>
            </a:r>
            <a:r>
              <a:rPr lang="en-US" dirty="0"/>
              <a:t>study is grounded in </a:t>
            </a:r>
            <a:r>
              <a:rPr lang="en-US" dirty="0" smtClean="0"/>
              <a:t>differentiated instruction </a:t>
            </a:r>
            <a:r>
              <a:rPr lang="en-US" dirty="0"/>
              <a:t>approach that parallels the principles of the Sternner and Smith’s (1982) Lexile </a:t>
            </a:r>
            <a:r>
              <a:rPr lang="en-US" dirty="0" smtClean="0"/>
              <a:t>framework</a:t>
            </a:r>
            <a:r>
              <a:rPr lang="en-US" dirty="0"/>
              <a:t>, Vygotsky’s </a:t>
            </a:r>
            <a:r>
              <a:rPr lang="en-US" dirty="0" smtClean="0"/>
              <a:t>social constructivist </a:t>
            </a:r>
            <a:r>
              <a:rPr lang="en-US" dirty="0"/>
              <a:t>(SC) theory (1978), Vygotsky’s  theory of </a:t>
            </a:r>
            <a:r>
              <a:rPr lang="en-US" dirty="0" smtClean="0"/>
              <a:t>zone </a:t>
            </a:r>
            <a:r>
              <a:rPr lang="en-US" dirty="0"/>
              <a:t>of </a:t>
            </a:r>
            <a:r>
              <a:rPr lang="en-US" dirty="0" smtClean="0"/>
              <a:t>proximal </a:t>
            </a:r>
            <a:r>
              <a:rPr lang="en-US" dirty="0"/>
              <a:t>d</a:t>
            </a:r>
            <a:r>
              <a:rPr lang="en-US" dirty="0" smtClean="0"/>
              <a:t>evelopment </a:t>
            </a:r>
            <a:r>
              <a:rPr lang="en-US" dirty="0"/>
              <a:t>(Vygotsky, 1978), Bruner’s scaffolding approach (Bruner, 1962), and Krashen’s </a:t>
            </a:r>
            <a:r>
              <a:rPr lang="en-US" dirty="0" smtClean="0"/>
              <a:t>second language acquisition theory </a:t>
            </a:r>
            <a:r>
              <a:rPr lang="en-US" dirty="0"/>
              <a:t>including Affective </a:t>
            </a:r>
            <a:r>
              <a:rPr lang="en-US" dirty="0" smtClean="0"/>
              <a:t>filter hypothesis </a:t>
            </a:r>
            <a:r>
              <a:rPr lang="en-US" dirty="0"/>
              <a:t>and  </a:t>
            </a:r>
            <a:r>
              <a:rPr lang="en-US" dirty="0" smtClean="0"/>
              <a:t>input hypothesis </a:t>
            </a:r>
            <a:r>
              <a:rPr lang="en-US" dirty="0"/>
              <a:t>(1981). Based on the idea that all students differ in a way they receive, process information, and learn, the responsibility of providing students with </a:t>
            </a:r>
            <a:r>
              <a:rPr lang="en-US" dirty="0">
                <a:solidFill>
                  <a:srgbClr val="FF0000"/>
                </a:solidFill>
              </a:rPr>
              <a:t>multiple avenues for absorbing and internalizing of knowledge</a:t>
            </a:r>
            <a:r>
              <a:rPr lang="en-US" dirty="0"/>
              <a:t> is shifted to an educator (Tomlinson, 2001). </a:t>
            </a:r>
          </a:p>
        </p:txBody>
      </p:sp>
    </p:spTree>
    <p:extLst>
      <p:ext uri="{BB962C8B-B14F-4D97-AF65-F5344CB8AC3E}">
        <p14:creationId xmlns:p14="http://schemas.microsoft.com/office/powerpoint/2010/main" val="2159703011"/>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Disclaimer (yellow start)</a:t>
            </a:r>
            <a:endParaRPr lang="en-US" dirty="0"/>
          </a:p>
        </p:txBody>
      </p:sp>
      <p:sp>
        <p:nvSpPr>
          <p:cNvPr id="3" name="Content Placeholder 2"/>
          <p:cNvSpPr>
            <a:spLocks noGrp="1"/>
          </p:cNvSpPr>
          <p:nvPr>
            <p:ph idx="1"/>
          </p:nvPr>
        </p:nvSpPr>
        <p:spPr/>
        <p:txBody>
          <a:bodyPr>
            <a:normAutofit fontScale="92500"/>
          </a:bodyPr>
          <a:lstStyle/>
          <a:p>
            <a:r>
              <a:rPr lang="en-US" dirty="0" smtClean="0"/>
              <a:t>We are reviewing </a:t>
            </a:r>
            <a:r>
              <a:rPr lang="en-US" dirty="0"/>
              <a:t>a brief style for your </a:t>
            </a:r>
            <a:r>
              <a:rPr lang="en-US" dirty="0" smtClean="0"/>
              <a:t>dissertation</a:t>
            </a:r>
          </a:p>
          <a:p>
            <a:r>
              <a:rPr lang="en-US" dirty="0"/>
              <a:t>Numerous faculty philosophies </a:t>
            </a:r>
            <a:r>
              <a:rPr lang="en-US" dirty="0" smtClean="0"/>
              <a:t>(2 different chairs…different styles; not matched; common interests, topics, communication, time frame. Also teaching styles</a:t>
            </a:r>
            <a:endParaRPr lang="en-US" dirty="0"/>
          </a:p>
          <a:p>
            <a:pPr lvl="1"/>
            <a:r>
              <a:rPr lang="en-US" dirty="0" smtClean="0"/>
              <a:t>(#of faculty) Courses</a:t>
            </a:r>
            <a:r>
              <a:rPr lang="en-US" dirty="0"/>
              <a:t>, dissertation chair, and dissertation committee member</a:t>
            </a:r>
          </a:p>
          <a:p>
            <a:r>
              <a:rPr lang="en-US" dirty="0"/>
              <a:t>Various writing </a:t>
            </a:r>
            <a:r>
              <a:rPr lang="en-US" dirty="0" smtClean="0"/>
              <a:t>styles (Me: complement, wrote 3 articles/David diff faculty grading/1</a:t>
            </a:r>
            <a:r>
              <a:rPr lang="en-US" baseline="30000" dirty="0" smtClean="0"/>
              <a:t>st</a:t>
            </a:r>
            <a:r>
              <a:rPr lang="en-US" dirty="0" smtClean="0"/>
              <a:t> vs this writer</a:t>
            </a:r>
            <a:endParaRPr lang="en-US" dirty="0"/>
          </a:p>
          <a:p>
            <a:r>
              <a:rPr lang="en-US" dirty="0" smtClean="0"/>
              <a:t>We teach only </a:t>
            </a:r>
            <a:r>
              <a:rPr lang="en-US" dirty="0"/>
              <a:t>APA 6th edition &amp; NSU style guide </a:t>
            </a:r>
            <a:r>
              <a:rPr lang="en-US" dirty="0" smtClean="0"/>
              <a:t>format (</a:t>
            </a:r>
            <a:r>
              <a:rPr lang="en-US" dirty="0" err="1" smtClean="0"/>
              <a:t>david</a:t>
            </a:r>
            <a:r>
              <a:rPr lang="en-US" dirty="0" smtClean="0"/>
              <a:t> format) (Discuss programs, citation machines)</a:t>
            </a:r>
            <a:endParaRPr lang="en-US" dirty="0"/>
          </a:p>
          <a:p>
            <a:r>
              <a:rPr lang="en-US" dirty="0" smtClean="0"/>
              <a:t>Different philosophies of hiring an editor</a:t>
            </a:r>
          </a:p>
          <a:p>
            <a:pPr lvl="1"/>
            <a:r>
              <a:rPr lang="en-US" dirty="0" smtClean="0"/>
              <a:t>Be careful . . . Do your homework</a:t>
            </a:r>
          </a:p>
        </p:txBody>
      </p:sp>
    </p:spTree>
    <p:extLst>
      <p:ext uri="{BB962C8B-B14F-4D97-AF65-F5344CB8AC3E}">
        <p14:creationId xmlns:p14="http://schemas.microsoft.com/office/powerpoint/2010/main" val="3676866052"/>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Ineffective Co-Teaching Practices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The </a:t>
            </a:r>
            <a:r>
              <a:rPr lang="en-US" dirty="0"/>
              <a:t>problem of ineffective co-teaching practices in the classroom is grounded in the </a:t>
            </a:r>
            <a:r>
              <a:rPr lang="en-US" dirty="0" smtClean="0">
                <a:solidFill>
                  <a:srgbClr val="FF0000"/>
                </a:solidFill>
              </a:rPr>
              <a:t>distributed leadership </a:t>
            </a:r>
            <a:r>
              <a:rPr lang="en-US" dirty="0">
                <a:solidFill>
                  <a:srgbClr val="FF0000"/>
                </a:solidFill>
              </a:rPr>
              <a:t>theory </a:t>
            </a:r>
            <a:r>
              <a:rPr lang="en-US" dirty="0"/>
              <a:t>and </a:t>
            </a:r>
            <a:r>
              <a:rPr lang="en-US" dirty="0" smtClean="0">
                <a:solidFill>
                  <a:srgbClr val="FF0000"/>
                </a:solidFill>
              </a:rPr>
              <a:t>sociocultural </a:t>
            </a:r>
            <a:r>
              <a:rPr lang="en-US" dirty="0">
                <a:solidFill>
                  <a:srgbClr val="FF0000"/>
                </a:solidFill>
              </a:rPr>
              <a:t>theory’s </a:t>
            </a:r>
            <a:r>
              <a:rPr lang="en-US" dirty="0" smtClean="0"/>
              <a:t>more knowledgeable other</a:t>
            </a:r>
            <a:r>
              <a:rPr lang="en-US" dirty="0"/>
              <a:t>. The </a:t>
            </a:r>
            <a:r>
              <a:rPr lang="en-US" dirty="0" smtClean="0"/>
              <a:t>distributed leadership </a:t>
            </a:r>
            <a:r>
              <a:rPr lang="en-US" dirty="0"/>
              <a:t>theory was originally developed by James Spillane in 2004 and was primarily used to study leadership and management within the school. This theory was applied in both elementary and middle school leadership projects "designed to explore and understand leadership as a practice of instructional improvement and to </a:t>
            </a:r>
            <a:r>
              <a:rPr lang="en-US" dirty="0">
                <a:solidFill>
                  <a:srgbClr val="FF0000"/>
                </a:solidFill>
              </a:rPr>
              <a:t>examine the relations between leadership practice and teachers’ classroom work</a:t>
            </a:r>
            <a:r>
              <a:rPr lang="en-US" dirty="0"/>
              <a:t>" (Northwestern University, 2010, para. 7). </a:t>
            </a:r>
            <a:endParaRPr lang="en-US" dirty="0" smtClean="0"/>
          </a:p>
          <a:p>
            <a:pPr marL="0" indent="0">
              <a:buNone/>
            </a:pPr>
            <a:r>
              <a:rPr lang="en-US" dirty="0"/>
              <a:t>	</a:t>
            </a:r>
            <a:r>
              <a:rPr lang="en-US" dirty="0" smtClean="0"/>
              <a:t>The </a:t>
            </a:r>
            <a:r>
              <a:rPr lang="en-US" dirty="0"/>
              <a:t>theory of </a:t>
            </a:r>
            <a:r>
              <a:rPr lang="en-US" dirty="0" smtClean="0"/>
              <a:t>distributed leadership </a:t>
            </a:r>
            <a:r>
              <a:rPr lang="en-US" dirty="0"/>
              <a:t>indicates that individuals develop a reciprocal interdependence on one another (Spillane, 2005), where situations and activities require </a:t>
            </a:r>
            <a:r>
              <a:rPr lang="en-US" dirty="0">
                <a:solidFill>
                  <a:srgbClr val="FF0000"/>
                </a:solidFill>
              </a:rPr>
              <a:t>input from both individuals</a:t>
            </a:r>
            <a:r>
              <a:rPr lang="en-US" dirty="0"/>
              <a:t>, as well as pooled interdependence on one another (Spillane &amp; Sherer, 2004), where individuals work independently, but for a common purpose. </a:t>
            </a:r>
          </a:p>
        </p:txBody>
      </p:sp>
    </p:spTree>
    <p:extLst>
      <p:ext uri="{BB962C8B-B14F-4D97-AF65-F5344CB8AC3E}">
        <p14:creationId xmlns:p14="http://schemas.microsoft.com/office/powerpoint/2010/main" val="3894478149"/>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the Study</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Limitations </a:t>
            </a:r>
            <a:r>
              <a:rPr lang="en-US" dirty="0"/>
              <a:t>refer to the restriction in the study over which the </a:t>
            </a:r>
            <a:r>
              <a:rPr lang="en-US" dirty="0">
                <a:solidFill>
                  <a:srgbClr val="FF0000"/>
                </a:solidFill>
              </a:rPr>
              <a:t>researcher has no control</a:t>
            </a:r>
            <a:r>
              <a:rPr lang="en-US" dirty="0"/>
              <a:t>. The major limitation of the study is as follows: </a:t>
            </a:r>
          </a:p>
          <a:p>
            <a:pPr marL="0" lvl="0" indent="0">
              <a:buNone/>
            </a:pPr>
            <a:r>
              <a:rPr lang="en-US" dirty="0" smtClean="0"/>
              <a:t>	1. The </a:t>
            </a:r>
            <a:r>
              <a:rPr lang="en-US" dirty="0"/>
              <a:t>study was based on </a:t>
            </a:r>
            <a:r>
              <a:rPr lang="en-US" dirty="0">
                <a:solidFill>
                  <a:srgbClr val="FF0000"/>
                </a:solidFill>
              </a:rPr>
              <a:t>one first-grade class </a:t>
            </a:r>
            <a:r>
              <a:rPr lang="en-US" dirty="0"/>
              <a:t>within an elementary school. Since the collection of data was limited to this one first-grade classroom out of six first-grade classrooms. </a:t>
            </a:r>
          </a:p>
          <a:p>
            <a:pPr marL="0" lvl="0" indent="0">
              <a:buNone/>
            </a:pPr>
            <a:r>
              <a:rPr lang="en-US" dirty="0" smtClean="0"/>
              <a:t>	2. Since </a:t>
            </a:r>
            <a:r>
              <a:rPr lang="en-US" dirty="0"/>
              <a:t>students were taught from different kindergarten and first-grade teachers, </a:t>
            </a:r>
            <a:r>
              <a:rPr lang="en-US" dirty="0">
                <a:solidFill>
                  <a:srgbClr val="FF0000"/>
                </a:solidFill>
              </a:rPr>
              <a:t>fidelity was questionable </a:t>
            </a:r>
            <a:r>
              <a:rPr lang="en-US" dirty="0"/>
              <a:t>regarding the instruction of the interactive read-aloud. </a:t>
            </a:r>
          </a:p>
          <a:p>
            <a:pPr marL="0" lvl="0" indent="0">
              <a:buNone/>
            </a:pPr>
            <a:r>
              <a:rPr lang="en-US" dirty="0" smtClean="0"/>
              <a:t>	3. Students</a:t>
            </a:r>
            <a:r>
              <a:rPr lang="en-US" dirty="0"/>
              <a:t>’ data collection from the Fountas and Pinnell Benchmark System 1 was administered without fidelity. </a:t>
            </a:r>
          </a:p>
          <a:p>
            <a:pPr marL="0" lvl="0" indent="0">
              <a:buNone/>
            </a:pPr>
            <a:r>
              <a:rPr lang="en-US" dirty="0" smtClean="0"/>
              <a:t>	4. The </a:t>
            </a:r>
            <a:r>
              <a:rPr lang="en-US" dirty="0"/>
              <a:t>outcomes of this study would be hindered by the students’ challenge with expressive language.</a:t>
            </a:r>
          </a:p>
          <a:p>
            <a:pPr marL="0" indent="0">
              <a:buNone/>
            </a:pPr>
            <a:endParaRPr lang="en-US" dirty="0"/>
          </a:p>
        </p:txBody>
      </p:sp>
    </p:spTree>
    <p:extLst>
      <p:ext uri="{BB962C8B-B14F-4D97-AF65-F5344CB8AC3E}">
        <p14:creationId xmlns:p14="http://schemas.microsoft.com/office/powerpoint/2010/main" val="2937604446"/>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the Study</a:t>
            </a:r>
          </a:p>
        </p:txBody>
      </p:sp>
      <p:sp>
        <p:nvSpPr>
          <p:cNvPr id="3" name="Content Placeholder 2"/>
          <p:cNvSpPr>
            <a:spLocks noGrp="1"/>
          </p:cNvSpPr>
          <p:nvPr>
            <p:ph idx="1"/>
          </p:nvPr>
        </p:nvSpPr>
        <p:spPr/>
        <p:txBody>
          <a:bodyPr>
            <a:normAutofit fontScale="92500"/>
          </a:bodyPr>
          <a:lstStyle/>
          <a:p>
            <a:pPr lvl="0"/>
            <a:r>
              <a:rPr lang="en-US" dirty="0"/>
              <a:t>The study was based on </a:t>
            </a:r>
            <a:r>
              <a:rPr lang="en-US" dirty="0">
                <a:solidFill>
                  <a:srgbClr val="FF0000"/>
                </a:solidFill>
              </a:rPr>
              <a:t>voluntary participation </a:t>
            </a:r>
            <a:r>
              <a:rPr lang="en-US" dirty="0"/>
              <a:t>of secondary school teachers who are employed with The </a:t>
            </a:r>
            <a:r>
              <a:rPr lang="en-US" dirty="0" smtClean="0"/>
              <a:t>XYZ </a:t>
            </a:r>
            <a:r>
              <a:rPr lang="en-US" dirty="0"/>
              <a:t>School District. Since the collection of data was </a:t>
            </a:r>
            <a:r>
              <a:rPr lang="en-US" dirty="0">
                <a:solidFill>
                  <a:srgbClr val="FF0000"/>
                </a:solidFill>
              </a:rPr>
              <a:t>limited to the secondary school teachers </a:t>
            </a:r>
            <a:r>
              <a:rPr lang="en-US" dirty="0"/>
              <a:t>of The </a:t>
            </a:r>
            <a:r>
              <a:rPr lang="en-US" dirty="0" smtClean="0"/>
              <a:t>XYZ  </a:t>
            </a:r>
            <a:r>
              <a:rPr lang="en-US" dirty="0"/>
              <a:t>School District, the generalization of the results of this study to other groups should be done only with caution and after extensive analysis and comparison.</a:t>
            </a:r>
          </a:p>
          <a:p>
            <a:pPr lvl="0"/>
            <a:r>
              <a:rPr lang="en-US" dirty="0"/>
              <a:t>Outcomes of this study are based on the responses to a survey, and therefore are limited by (a) the </a:t>
            </a:r>
            <a:r>
              <a:rPr lang="en-US" dirty="0">
                <a:solidFill>
                  <a:srgbClr val="FF0000"/>
                </a:solidFill>
              </a:rPr>
              <a:t>reliability and validity of the assessment instrument</a:t>
            </a:r>
            <a:r>
              <a:rPr lang="en-US" dirty="0"/>
              <a:t>, (b) the </a:t>
            </a:r>
            <a:r>
              <a:rPr lang="en-US" dirty="0">
                <a:solidFill>
                  <a:srgbClr val="FF0000"/>
                </a:solidFill>
              </a:rPr>
              <a:t>ability of the respondents to read and understand the questions</a:t>
            </a:r>
            <a:r>
              <a:rPr lang="en-US" dirty="0"/>
              <a:t>, and (c) the respondents’ </a:t>
            </a:r>
            <a:r>
              <a:rPr lang="en-US" dirty="0">
                <a:solidFill>
                  <a:srgbClr val="FF0000"/>
                </a:solidFill>
              </a:rPr>
              <a:t>honesty in answering the questions</a:t>
            </a:r>
            <a:r>
              <a:rPr lang="en-US" dirty="0"/>
              <a:t>. </a:t>
            </a:r>
          </a:p>
          <a:p>
            <a:endParaRPr lang="en-US" dirty="0"/>
          </a:p>
        </p:txBody>
      </p:sp>
    </p:spTree>
    <p:extLst>
      <p:ext uri="{BB962C8B-B14F-4D97-AF65-F5344CB8AC3E}">
        <p14:creationId xmlns:p14="http://schemas.microsoft.com/office/powerpoint/2010/main" val="1570616839"/>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the Study</a:t>
            </a:r>
          </a:p>
        </p:txBody>
      </p:sp>
      <p:sp>
        <p:nvSpPr>
          <p:cNvPr id="3" name="Content Placeholder 2"/>
          <p:cNvSpPr>
            <a:spLocks noGrp="1"/>
          </p:cNvSpPr>
          <p:nvPr>
            <p:ph idx="1"/>
          </p:nvPr>
        </p:nvSpPr>
        <p:spPr/>
        <p:txBody>
          <a:bodyPr/>
          <a:lstStyle/>
          <a:p>
            <a:r>
              <a:rPr lang="en-US" dirty="0"/>
              <a:t>The major limitations in the study will be found in the accessibility to the target audience and the scope of the study itself. In reference to the accessibility to the targeted audience, the survey has been designed to be </a:t>
            </a:r>
            <a:r>
              <a:rPr lang="en-US" dirty="0">
                <a:solidFill>
                  <a:srgbClr val="FF0000"/>
                </a:solidFill>
              </a:rPr>
              <a:t>completed by current police chiefs only</a:t>
            </a:r>
            <a:r>
              <a:rPr lang="en-US" dirty="0"/>
              <a:t>, which may ultimately </a:t>
            </a:r>
            <a:r>
              <a:rPr lang="en-US" dirty="0">
                <a:solidFill>
                  <a:srgbClr val="FF0000"/>
                </a:solidFill>
              </a:rPr>
              <a:t>limit the number of survey responses </a:t>
            </a:r>
            <a:r>
              <a:rPr lang="en-US" dirty="0"/>
              <a:t>to those police chiefs who will take the time to personally complete the survey. In addition, </a:t>
            </a:r>
            <a:r>
              <a:rPr lang="en-US" dirty="0">
                <a:solidFill>
                  <a:srgbClr val="FF0000"/>
                </a:solidFill>
              </a:rPr>
              <a:t>accessibility to the targeted audience </a:t>
            </a:r>
            <a:r>
              <a:rPr lang="en-US" dirty="0"/>
              <a:t>will be restricted to the number of police chiefs who are listed on the available professional organizations’ email distribution lists</a:t>
            </a:r>
            <a:r>
              <a:rPr lang="en-US" dirty="0" smtClean="0"/>
              <a:t>. (my limitations are …)</a:t>
            </a:r>
            <a:endParaRPr lang="en-US" dirty="0"/>
          </a:p>
        </p:txBody>
      </p:sp>
    </p:spTree>
    <p:extLst>
      <p:ext uri="{BB962C8B-B14F-4D97-AF65-F5344CB8AC3E}">
        <p14:creationId xmlns:p14="http://schemas.microsoft.com/office/powerpoint/2010/main" val="2678510182"/>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Delimitations of the Study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This </a:t>
            </a:r>
            <a:r>
              <a:rPr lang="en-US" dirty="0"/>
              <a:t>study was limited to the population of language impaired students in an elementary first-grade classroom. The </a:t>
            </a:r>
            <a:r>
              <a:rPr lang="en-US" dirty="0">
                <a:solidFill>
                  <a:srgbClr val="FF0000"/>
                </a:solidFill>
              </a:rPr>
              <a:t>researcher did not choose the general education student population </a:t>
            </a:r>
            <a:r>
              <a:rPr lang="en-US" dirty="0"/>
              <a:t>of the same classroom of the four language impaired students. Due to the researcher’s professional experience while working with these language impaired students, a trend was recognized based upon how language impaired students learn to read; in addition, how they are consistently struggling with comprehension of written text across genres. This has a direct impact concerning performance on the FCAT 2.0 as well as the school grade. The researcher also </a:t>
            </a:r>
            <a:r>
              <a:rPr lang="en-US" dirty="0">
                <a:solidFill>
                  <a:srgbClr val="FF0000"/>
                </a:solidFill>
              </a:rPr>
              <a:t>did not select any of the other first-grade students from the other classes</a:t>
            </a:r>
            <a:r>
              <a:rPr lang="en-US" dirty="0"/>
              <a:t>. This decision was based on convenience to focus on a specific group of students where fidelity of instruction would not be problematic. </a:t>
            </a:r>
          </a:p>
        </p:txBody>
      </p:sp>
    </p:spTree>
    <p:extLst>
      <p:ext uri="{BB962C8B-B14F-4D97-AF65-F5344CB8AC3E}">
        <p14:creationId xmlns:p14="http://schemas.microsoft.com/office/powerpoint/2010/main" val="174005885"/>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Delimitations of the Study</a:t>
            </a:r>
          </a:p>
        </p:txBody>
      </p:sp>
      <p:sp>
        <p:nvSpPr>
          <p:cNvPr id="3" name="Content Placeholder 2"/>
          <p:cNvSpPr>
            <a:spLocks noGrp="1"/>
          </p:cNvSpPr>
          <p:nvPr>
            <p:ph idx="1"/>
          </p:nvPr>
        </p:nvSpPr>
        <p:spPr/>
        <p:txBody>
          <a:bodyPr>
            <a:normAutofit fontScale="92500" lnSpcReduction="20000"/>
          </a:bodyPr>
          <a:lstStyle/>
          <a:p>
            <a:r>
              <a:rPr lang="en-US" dirty="0"/>
              <a:t>Delimitations of this study was </a:t>
            </a:r>
            <a:r>
              <a:rPr lang="en-US" dirty="0">
                <a:solidFill>
                  <a:srgbClr val="FF0000"/>
                </a:solidFill>
              </a:rPr>
              <a:t>not to use perception data from high school co-teaching </a:t>
            </a:r>
            <a:r>
              <a:rPr lang="en-US" dirty="0" smtClean="0">
                <a:solidFill>
                  <a:srgbClr val="FF0000"/>
                </a:solidFill>
              </a:rPr>
              <a:t>teams</a:t>
            </a:r>
            <a:r>
              <a:rPr lang="en-US" dirty="0" smtClean="0"/>
              <a:t> and </a:t>
            </a:r>
            <a:r>
              <a:rPr lang="en-US" dirty="0">
                <a:solidFill>
                  <a:srgbClr val="FF0000"/>
                </a:solidFill>
              </a:rPr>
              <a:t>not to conduct focused walkthroughs in order to identify effective co-teaching </a:t>
            </a:r>
            <a:r>
              <a:rPr lang="en-US" dirty="0" smtClean="0">
                <a:solidFill>
                  <a:srgbClr val="FF0000"/>
                </a:solidFill>
              </a:rPr>
              <a:t>practices</a:t>
            </a:r>
            <a:r>
              <a:rPr lang="en-US" dirty="0" smtClean="0"/>
              <a:t>. </a:t>
            </a:r>
            <a:r>
              <a:rPr lang="en-US" dirty="0"/>
              <a:t>The decision not to use perception data from high school co-teaching teams stems from the </a:t>
            </a:r>
            <a:r>
              <a:rPr lang="en-US" dirty="0">
                <a:solidFill>
                  <a:srgbClr val="FF0000"/>
                </a:solidFill>
              </a:rPr>
              <a:t>abundance of research </a:t>
            </a:r>
            <a:r>
              <a:rPr lang="en-US" dirty="0"/>
              <a:t>on co-teaching practices at the high school level (</a:t>
            </a:r>
            <a:r>
              <a:rPr lang="en-US" dirty="0" err="1"/>
              <a:t>Casale-Giannola</a:t>
            </a:r>
            <a:r>
              <a:rPr lang="en-US" dirty="0"/>
              <a:t>, 2012; Clark, Dyson, </a:t>
            </a:r>
            <a:r>
              <a:rPr lang="en-US" dirty="0" err="1"/>
              <a:t>Millward</a:t>
            </a:r>
            <a:r>
              <a:rPr lang="en-US" dirty="0"/>
              <a:t>, &amp; Robson, 1999). Additionally, due to constraints within the organization being researched, focused walkthroughs in order to identify effective co-teaching practices was </a:t>
            </a:r>
            <a:r>
              <a:rPr lang="en-US" dirty="0">
                <a:solidFill>
                  <a:srgbClr val="FF0000"/>
                </a:solidFill>
              </a:rPr>
              <a:t>not advantageous as this would be a conflict</a:t>
            </a:r>
            <a:r>
              <a:rPr lang="en-US" dirty="0"/>
              <a:t> with the researcher’s current contract of employment. </a:t>
            </a:r>
            <a:r>
              <a:rPr lang="en-US" dirty="0" smtClean="0"/>
              <a:t>(what are my </a:t>
            </a:r>
            <a:r>
              <a:rPr lang="en-US" dirty="0" err="1" smtClean="0"/>
              <a:t>demiliations</a:t>
            </a:r>
            <a:r>
              <a:rPr lang="en-US" dirty="0" smtClean="0"/>
              <a:t>. What did I want to do but </a:t>
            </a:r>
            <a:r>
              <a:rPr lang="en-US" dirty="0" err="1" smtClean="0"/>
              <a:t>didnot</a:t>
            </a:r>
            <a:r>
              <a:rPr lang="en-US" dirty="0" smtClean="0"/>
              <a:t>-I did not do this because)</a:t>
            </a:r>
            <a:endParaRPr lang="en-US" dirty="0"/>
          </a:p>
          <a:p>
            <a:endParaRPr lang="en-US" dirty="0"/>
          </a:p>
        </p:txBody>
      </p:sp>
    </p:spTree>
    <p:extLst>
      <p:ext uri="{BB962C8B-B14F-4D97-AF65-F5344CB8AC3E}">
        <p14:creationId xmlns:p14="http://schemas.microsoft.com/office/powerpoint/2010/main" val="936797288"/>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Future Research</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The </a:t>
            </a:r>
            <a:r>
              <a:rPr lang="en-US" dirty="0"/>
              <a:t>findings of this study supported the following recommendations for future research of the Fountas and Pinnell Benchmark System 1, to include the Leveled Literacy Intervention: (a) </a:t>
            </a:r>
            <a:r>
              <a:rPr lang="en-US" dirty="0">
                <a:solidFill>
                  <a:srgbClr val="FF0000"/>
                </a:solidFill>
              </a:rPr>
              <a:t>provide teachers with professional development and training </a:t>
            </a:r>
            <a:r>
              <a:rPr lang="en-US" dirty="0"/>
              <a:t>on the implementation and analysis of using the Fountas and Pinnell Benchmark System 1 and the Leveled Literacy Intervention, (b) </a:t>
            </a:r>
            <a:r>
              <a:rPr lang="en-US" dirty="0">
                <a:solidFill>
                  <a:srgbClr val="FF0000"/>
                </a:solidFill>
              </a:rPr>
              <a:t>conduct a phenomenological study</a:t>
            </a:r>
            <a:r>
              <a:rPr lang="en-US" dirty="0"/>
              <a:t> and interview teachers to gain the lived experiences on utilizing the Fountas and Pinnell Benchmark System 1 and 2, and (c) </a:t>
            </a:r>
            <a:r>
              <a:rPr lang="en-US" dirty="0">
                <a:solidFill>
                  <a:srgbClr val="FF0000"/>
                </a:solidFill>
              </a:rPr>
              <a:t>conduct a mixed study </a:t>
            </a:r>
            <a:r>
              <a:rPr lang="en-US" dirty="0"/>
              <a:t>using quantitative and qualitative data to gain a better understanding to improve reading comprehension of language impaired students. </a:t>
            </a:r>
          </a:p>
          <a:p>
            <a:pPr marL="0" indent="0">
              <a:buNone/>
            </a:pPr>
            <a:endParaRPr lang="en-US" dirty="0"/>
          </a:p>
        </p:txBody>
      </p:sp>
    </p:spTree>
    <p:extLst>
      <p:ext uri="{BB962C8B-B14F-4D97-AF65-F5344CB8AC3E}">
        <p14:creationId xmlns:p14="http://schemas.microsoft.com/office/powerpoint/2010/main" val="360918797"/>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Future Research</a:t>
            </a:r>
          </a:p>
        </p:txBody>
      </p:sp>
      <p:sp>
        <p:nvSpPr>
          <p:cNvPr id="3" name="Content Placeholder 2"/>
          <p:cNvSpPr>
            <a:spLocks noGrp="1"/>
          </p:cNvSpPr>
          <p:nvPr>
            <p:ph idx="1"/>
          </p:nvPr>
        </p:nvSpPr>
        <p:spPr/>
        <p:txBody>
          <a:bodyPr>
            <a:normAutofit fontScale="85000" lnSpcReduction="10000"/>
          </a:bodyPr>
          <a:lstStyle/>
          <a:p>
            <a:r>
              <a:rPr lang="en-US" dirty="0"/>
              <a:t>In contemplating </a:t>
            </a:r>
            <a:r>
              <a:rPr lang="en-US" dirty="0" smtClean="0"/>
              <a:t>the </a:t>
            </a:r>
            <a:r>
              <a:rPr lang="en-US" dirty="0"/>
              <a:t>limitations to the study, future studies may </a:t>
            </a:r>
            <a:r>
              <a:rPr lang="en-US" dirty="0">
                <a:solidFill>
                  <a:srgbClr val="FF0000"/>
                </a:solidFill>
              </a:rPr>
              <a:t>expand this study </a:t>
            </a:r>
            <a:r>
              <a:rPr lang="en-US" dirty="0"/>
              <a:t>by (a) i</a:t>
            </a:r>
            <a:r>
              <a:rPr lang="en-US" dirty="0">
                <a:solidFill>
                  <a:srgbClr val="FF0000"/>
                </a:solidFill>
              </a:rPr>
              <a:t>ncluding sheriffs </a:t>
            </a:r>
            <a:r>
              <a:rPr lang="en-US" dirty="0"/>
              <a:t>as part of the target </a:t>
            </a:r>
            <a:r>
              <a:rPr lang="en-US" dirty="0" smtClean="0"/>
              <a:t>population; </a:t>
            </a:r>
            <a:r>
              <a:rPr lang="en-US" dirty="0"/>
              <a:t>(b) incorporating an additional perspective into the study, such as the </a:t>
            </a:r>
            <a:r>
              <a:rPr lang="en-US" dirty="0">
                <a:solidFill>
                  <a:srgbClr val="FF0000"/>
                </a:solidFill>
              </a:rPr>
              <a:t>city manager perspective</a:t>
            </a:r>
            <a:r>
              <a:rPr lang="en-US" dirty="0"/>
              <a:t>, which could focus on how the politics variable may be impacting the police chief role as an emerging </a:t>
            </a:r>
            <a:r>
              <a:rPr lang="en-US" dirty="0" smtClean="0"/>
              <a:t>trend; </a:t>
            </a:r>
            <a:r>
              <a:rPr lang="en-US" dirty="0"/>
              <a:t>(c) targeting the study to </a:t>
            </a:r>
            <a:r>
              <a:rPr lang="en-US" dirty="0">
                <a:solidFill>
                  <a:srgbClr val="FF0000"/>
                </a:solidFill>
              </a:rPr>
              <a:t>examine the impact of other emerging </a:t>
            </a:r>
            <a:r>
              <a:rPr lang="en-US" dirty="0" smtClean="0">
                <a:solidFill>
                  <a:srgbClr val="FF0000"/>
                </a:solidFill>
              </a:rPr>
              <a:t>trends</a:t>
            </a:r>
            <a:r>
              <a:rPr lang="en-US" dirty="0" smtClean="0"/>
              <a:t>; </a:t>
            </a:r>
            <a:r>
              <a:rPr lang="en-US" dirty="0"/>
              <a:t>(d) narrowing the scope of the research to examine the impact of the emerging trends on a </a:t>
            </a:r>
            <a:r>
              <a:rPr lang="en-US" dirty="0">
                <a:solidFill>
                  <a:srgbClr val="FF0000"/>
                </a:solidFill>
              </a:rPr>
              <a:t>certain state or </a:t>
            </a:r>
            <a:r>
              <a:rPr lang="en-US" dirty="0" smtClean="0">
                <a:solidFill>
                  <a:srgbClr val="FF0000"/>
                </a:solidFill>
              </a:rPr>
              <a:t>region</a:t>
            </a:r>
            <a:r>
              <a:rPr lang="en-US" dirty="0" smtClean="0"/>
              <a:t>; and (e</a:t>
            </a:r>
            <a:r>
              <a:rPr lang="en-US" dirty="0"/>
              <a:t>) conducting a </a:t>
            </a:r>
            <a:r>
              <a:rPr lang="en-US" dirty="0">
                <a:solidFill>
                  <a:srgbClr val="FF0000"/>
                </a:solidFill>
              </a:rPr>
              <a:t>mixed methods approach </a:t>
            </a:r>
            <a:r>
              <a:rPr lang="en-US" dirty="0"/>
              <a:t>to include personally interviewing police chiefs and governmental officials regarding how the emerging trends are impacting the police chief role and influencing the KSAOs needed to perform the police chief role</a:t>
            </a:r>
            <a:r>
              <a:rPr lang="en-US" dirty="0" smtClean="0"/>
              <a:t>. (What do I want to research further? You can expand from a previous study. Contact other authors, may help direct in particular area)</a:t>
            </a:r>
            <a:endParaRPr lang="en-US" dirty="0"/>
          </a:p>
          <a:p>
            <a:endParaRPr lang="en-US" dirty="0"/>
          </a:p>
        </p:txBody>
      </p:sp>
    </p:spTree>
    <p:extLst>
      <p:ext uri="{BB962C8B-B14F-4D97-AF65-F5344CB8AC3E}">
        <p14:creationId xmlns:p14="http://schemas.microsoft.com/office/powerpoint/2010/main" val="3162530439"/>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Scholarly 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Written or edited by a scholar</a:t>
            </a:r>
          </a:p>
          <a:p>
            <a:r>
              <a:rPr lang="en-US" dirty="0" smtClean="0"/>
              <a:t>Articles in a journal published by a college or university</a:t>
            </a:r>
          </a:p>
          <a:p>
            <a:r>
              <a:rPr lang="en-US" dirty="0" smtClean="0"/>
              <a:t>Articles in a journal published by a scholarly group</a:t>
            </a:r>
          </a:p>
          <a:p>
            <a:r>
              <a:rPr lang="en-US" dirty="0" smtClean="0"/>
              <a:t>Peer reviewed or published in a scholarly source</a:t>
            </a:r>
          </a:p>
          <a:p>
            <a:r>
              <a:rPr lang="en-US" dirty="0" smtClean="0"/>
              <a:t>Recognized academic publishers or university presses</a:t>
            </a:r>
          </a:p>
          <a:p>
            <a:r>
              <a:rPr lang="en-US" dirty="0" smtClean="0"/>
              <a:t>Sources are cited and listed references</a:t>
            </a:r>
          </a:p>
          <a:p>
            <a:r>
              <a:rPr lang="en-US" dirty="0" smtClean="0"/>
              <a:t>Documented research claims</a:t>
            </a:r>
          </a:p>
          <a:p>
            <a:r>
              <a:rPr lang="en-US" dirty="0" smtClean="0"/>
              <a:t>Conclusions based on evidence provided</a:t>
            </a:r>
          </a:p>
          <a:p>
            <a:r>
              <a:rPr lang="en-US" dirty="0" smtClean="0"/>
              <a:t>The length of the source and higher level language </a:t>
            </a:r>
          </a:p>
          <a:p>
            <a:endParaRPr lang="en-US" dirty="0" smtClean="0"/>
          </a:p>
          <a:p>
            <a:endParaRPr lang="en-US" dirty="0" smtClean="0"/>
          </a:p>
          <a:p>
            <a:endParaRPr lang="en-US" dirty="0"/>
          </a:p>
        </p:txBody>
      </p:sp>
    </p:spTree>
    <p:extLst>
      <p:ext uri="{BB962C8B-B14F-4D97-AF65-F5344CB8AC3E}">
        <p14:creationId xmlns:p14="http://schemas.microsoft.com/office/powerpoint/2010/main" val="2825424094"/>
      </p:ext>
    </p:extLst>
  </p:cSld>
  <p:clrMapOvr>
    <a:masterClrMapping/>
  </p:clrMapOvr>
  <p:transition spd="slow">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 Scholarly Source</a:t>
            </a:r>
            <a:endParaRPr lang="en-US" dirty="0"/>
          </a:p>
        </p:txBody>
      </p:sp>
      <p:sp>
        <p:nvSpPr>
          <p:cNvPr id="3" name="Content Placeholder 2"/>
          <p:cNvSpPr>
            <a:spLocks noGrp="1"/>
          </p:cNvSpPr>
          <p:nvPr>
            <p:ph idx="1"/>
          </p:nvPr>
        </p:nvSpPr>
        <p:spPr/>
        <p:txBody>
          <a:bodyPr/>
          <a:lstStyle/>
          <a:p>
            <a:r>
              <a:rPr lang="en-US" dirty="0" smtClean="0"/>
              <a:t>No author or no publisher listed</a:t>
            </a:r>
          </a:p>
          <a:p>
            <a:r>
              <a:rPr lang="en-US" dirty="0" smtClean="0"/>
              <a:t>Not magazines</a:t>
            </a:r>
          </a:p>
          <a:p>
            <a:r>
              <a:rPr lang="en-US" dirty="0" smtClean="0"/>
              <a:t>Not newspapers</a:t>
            </a:r>
          </a:p>
          <a:p>
            <a:r>
              <a:rPr lang="en-US" dirty="0" smtClean="0"/>
              <a:t>Textbook written for classroom use as it is a teaching tool</a:t>
            </a:r>
          </a:p>
          <a:p>
            <a:r>
              <a:rPr lang="en-US" dirty="0" smtClean="0"/>
              <a:t>Classical works</a:t>
            </a:r>
          </a:p>
          <a:p>
            <a:r>
              <a:rPr lang="en-US" dirty="0" smtClean="0"/>
              <a:t>Has no review process; material meant for a wider audience</a:t>
            </a:r>
          </a:p>
          <a:p>
            <a:r>
              <a:rPr lang="en-US" dirty="0" smtClean="0"/>
              <a:t>Wikipedia</a:t>
            </a:r>
          </a:p>
          <a:p>
            <a:r>
              <a:rPr lang="en-US" dirty="0" smtClean="0"/>
              <a:t>Lots of pictures</a:t>
            </a:r>
            <a:endParaRPr lang="en-US" dirty="0"/>
          </a:p>
        </p:txBody>
      </p:sp>
    </p:spTree>
    <p:extLst>
      <p:ext uri="{BB962C8B-B14F-4D97-AF65-F5344CB8AC3E}">
        <p14:creationId xmlns:p14="http://schemas.microsoft.com/office/powerpoint/2010/main" val="3042478712"/>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609601"/>
            <a:ext cx="7772400" cy="1219200"/>
          </a:xfrm>
        </p:spPr>
        <p:txBody>
          <a:bodyPr/>
          <a:lstStyle/>
          <a:p>
            <a:r>
              <a:rPr lang="en-US" sz="1400" dirty="0" smtClean="0"/>
              <a:t>Saving Your Work (by date, time stamp, email, Adriana, save edited ones but not overwrite it, writing process, create separate docs for sections to go back to. </a:t>
            </a:r>
            <a:endParaRPr lang="en-US" sz="1400" dirty="0"/>
          </a:p>
        </p:txBody>
      </p:sp>
      <p:sp>
        <p:nvSpPr>
          <p:cNvPr id="4" name="Text Placeholder 3"/>
          <p:cNvSpPr>
            <a:spLocks noGrp="1"/>
          </p:cNvSpPr>
          <p:nvPr>
            <p:ph type="body" idx="1"/>
          </p:nvPr>
        </p:nvSpPr>
        <p:spPr/>
        <p:txBody>
          <a:bodyPr>
            <a:noAutofit/>
          </a:bodyPr>
          <a:lstStyle/>
          <a:p>
            <a:r>
              <a:rPr lang="en-US" sz="4400" dirty="0" smtClean="0"/>
              <a:t>. . . Very simple . . . Save it in numerous areas</a:t>
            </a:r>
            <a:endParaRPr lang="en-US" sz="4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057400"/>
            <a:ext cx="4229100" cy="19925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3606504"/>
      </p:ext>
    </p:extLst>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914400"/>
            <a:ext cx="7315200" cy="48679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8692506"/>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Content</a:t>
            </a:r>
            <a:endParaRPr lang="en-US" dirty="0"/>
          </a:p>
        </p:txBody>
      </p:sp>
      <p:sp>
        <p:nvSpPr>
          <p:cNvPr id="5" name="Content Placeholder 4"/>
          <p:cNvSpPr>
            <a:spLocks noGrp="1"/>
          </p:cNvSpPr>
          <p:nvPr>
            <p:ph idx="1"/>
          </p:nvPr>
        </p:nvSpPr>
        <p:spPr/>
        <p:txBody>
          <a:bodyPr>
            <a:normAutofit lnSpcReduction="10000"/>
          </a:bodyPr>
          <a:lstStyle/>
          <a:p>
            <a:r>
              <a:rPr lang="en-US" dirty="0" smtClean="0"/>
              <a:t>In order to be good, it must sound good and look good</a:t>
            </a:r>
          </a:p>
          <a:p>
            <a:r>
              <a:rPr lang="en-US" dirty="0" smtClean="0"/>
              <a:t>Organization and structure</a:t>
            </a:r>
          </a:p>
          <a:p>
            <a:pPr lvl="1"/>
            <a:r>
              <a:rPr lang="en-US" dirty="0" smtClean="0"/>
              <a:t>Level headings (APA manual &amp; NSU Style Guide)</a:t>
            </a:r>
          </a:p>
          <a:p>
            <a:pPr lvl="1"/>
            <a:r>
              <a:rPr lang="en-US" dirty="0" smtClean="0">
                <a:solidFill>
                  <a:srgbClr val="FF0000"/>
                </a:solidFill>
              </a:rPr>
              <a:t>Organization of the Study</a:t>
            </a:r>
          </a:p>
          <a:p>
            <a:pPr lvl="1"/>
            <a:r>
              <a:rPr lang="en-US" dirty="0" smtClean="0"/>
              <a:t>Chapter Summaries</a:t>
            </a:r>
          </a:p>
          <a:p>
            <a:pPr lvl="1"/>
            <a:r>
              <a:rPr lang="en-US" dirty="0" smtClean="0"/>
              <a:t>Use direct quotes sparingly (a book of quotes, paraphrase and synthesize); plagiarism &amp; unintentional plagiarism (discuss) </a:t>
            </a:r>
          </a:p>
          <a:p>
            <a:r>
              <a:rPr lang="en-US" dirty="0" smtClean="0"/>
              <a:t>Theoretical &amp; Conceptual Frameworks</a:t>
            </a:r>
          </a:p>
          <a:p>
            <a:r>
              <a:rPr lang="en-US" dirty="0" smtClean="0"/>
              <a:t>Limitations of the Study</a:t>
            </a:r>
          </a:p>
          <a:p>
            <a:r>
              <a:rPr lang="en-US" dirty="0" smtClean="0"/>
              <a:t>Delimitations of the Study</a:t>
            </a:r>
          </a:p>
          <a:p>
            <a:r>
              <a:rPr lang="en-US" dirty="0" smtClean="0"/>
              <a:t>Suggestions for Future Research</a:t>
            </a:r>
          </a:p>
          <a:p>
            <a:r>
              <a:rPr lang="en-US" dirty="0" smtClean="0"/>
              <a:t>Scholarly Resources</a:t>
            </a:r>
            <a:endParaRPr lang="en-US" dirty="0"/>
          </a:p>
        </p:txBody>
      </p:sp>
    </p:spTree>
    <p:extLst>
      <p:ext uri="{BB962C8B-B14F-4D97-AF65-F5344CB8AC3E}">
        <p14:creationId xmlns:p14="http://schemas.microsoft.com/office/powerpoint/2010/main" val="136547544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Examples of Literature Review Headings</a:t>
            </a:r>
            <a:endParaRPr lang="en-US" dirty="0"/>
          </a:p>
        </p:txBody>
      </p:sp>
      <p:sp>
        <p:nvSpPr>
          <p:cNvPr id="5" name="Content Placeholder 4"/>
          <p:cNvSpPr>
            <a:spLocks noGrp="1"/>
          </p:cNvSpPr>
          <p:nvPr>
            <p:ph sz="half" idx="2"/>
          </p:nvPr>
        </p:nvSpPr>
        <p:spPr/>
        <p:txBody>
          <a:bodyPr>
            <a:normAutofit/>
          </a:bodyPr>
          <a:lstStyle/>
          <a:p>
            <a:pPr marL="0" indent="0">
              <a:buNone/>
            </a:pPr>
            <a:r>
              <a:rPr lang="en-US" sz="2200" dirty="0"/>
              <a:t>Chapter 2: Literature Review</a:t>
            </a:r>
          </a:p>
          <a:p>
            <a:pPr marL="0" indent="0">
              <a:buNone/>
            </a:pPr>
            <a:r>
              <a:rPr lang="en-US" sz="2200" dirty="0"/>
              <a:t>Introduction</a:t>
            </a:r>
          </a:p>
          <a:p>
            <a:pPr marL="0" indent="0">
              <a:buNone/>
            </a:pPr>
            <a:r>
              <a:rPr lang="en-US" sz="2200" dirty="0"/>
              <a:t>Theoretical Framework</a:t>
            </a:r>
          </a:p>
          <a:p>
            <a:pPr marL="0" indent="0">
              <a:buNone/>
            </a:pPr>
            <a:r>
              <a:rPr lang="en-US" sz="2200" dirty="0"/>
              <a:t>Professional Development</a:t>
            </a:r>
          </a:p>
          <a:p>
            <a:pPr marL="0" indent="0">
              <a:buNone/>
            </a:pPr>
            <a:r>
              <a:rPr lang="en-US" sz="2200" dirty="0"/>
              <a:t>Varied Approaches</a:t>
            </a:r>
          </a:p>
          <a:p>
            <a:pPr marL="0" indent="0">
              <a:buNone/>
            </a:pPr>
            <a:r>
              <a:rPr lang="en-US" sz="2200" dirty="0"/>
              <a:t>Evaluation</a:t>
            </a:r>
          </a:p>
          <a:p>
            <a:pPr marL="0" indent="0">
              <a:buNone/>
            </a:pPr>
            <a:r>
              <a:rPr lang="en-US" sz="2200" dirty="0"/>
              <a:t>Transfer of Knowledge</a:t>
            </a:r>
          </a:p>
          <a:p>
            <a:pPr marL="0" indent="0">
              <a:buNone/>
            </a:pPr>
            <a:r>
              <a:rPr lang="en-US" sz="2200" dirty="0"/>
              <a:t>Professionalism</a:t>
            </a:r>
          </a:p>
          <a:p>
            <a:pPr marL="0" indent="0">
              <a:buNone/>
            </a:pPr>
            <a:r>
              <a:rPr lang="en-US" sz="2200" dirty="0"/>
              <a:t>Conclusion</a:t>
            </a:r>
          </a:p>
          <a:p>
            <a:pPr marL="0" indent="0">
              <a:buNone/>
            </a:pPr>
            <a:r>
              <a:rPr lang="en-US" sz="2200" dirty="0"/>
              <a:t>Research Questions</a:t>
            </a:r>
          </a:p>
          <a:p>
            <a:pPr marL="0" indent="0">
              <a:buNone/>
            </a:pPr>
            <a:endParaRPr lang="en-US" dirty="0"/>
          </a:p>
        </p:txBody>
      </p:sp>
      <p:sp>
        <p:nvSpPr>
          <p:cNvPr id="6" name="Content Placeholder 5"/>
          <p:cNvSpPr>
            <a:spLocks noGrp="1"/>
          </p:cNvSpPr>
          <p:nvPr>
            <p:ph sz="quarter" idx="13"/>
          </p:nvPr>
        </p:nvSpPr>
        <p:spPr/>
        <p:txBody>
          <a:bodyPr>
            <a:normAutofit fontScale="92500" lnSpcReduction="20000"/>
          </a:bodyPr>
          <a:lstStyle/>
          <a:p>
            <a:pPr marL="0" indent="0">
              <a:buNone/>
            </a:pPr>
            <a:r>
              <a:rPr lang="en-US" dirty="0"/>
              <a:t>Chapter 2: Literature Review</a:t>
            </a:r>
          </a:p>
          <a:p>
            <a:pPr marL="0" indent="0">
              <a:buNone/>
            </a:pPr>
            <a:r>
              <a:rPr lang="en-US" dirty="0"/>
              <a:t>Introduction</a:t>
            </a:r>
          </a:p>
          <a:p>
            <a:pPr marL="0" indent="0">
              <a:buNone/>
            </a:pPr>
            <a:r>
              <a:rPr lang="en-US" dirty="0"/>
              <a:t>Theoretical Framework</a:t>
            </a:r>
          </a:p>
          <a:p>
            <a:pPr marL="0" indent="0">
              <a:buNone/>
            </a:pPr>
            <a:r>
              <a:rPr lang="en-US" dirty="0"/>
              <a:t>Reading Performance in a Title 1 School</a:t>
            </a:r>
          </a:p>
          <a:p>
            <a:pPr marL="0" indent="0">
              <a:buNone/>
            </a:pPr>
            <a:r>
              <a:rPr lang="en-US" dirty="0"/>
              <a:t>Students With Special Education Needs</a:t>
            </a:r>
          </a:p>
          <a:p>
            <a:pPr marL="0" indent="0">
              <a:buNone/>
            </a:pPr>
            <a:r>
              <a:rPr lang="en-US" dirty="0"/>
              <a:t>Interactive Read-Aloud</a:t>
            </a:r>
          </a:p>
          <a:p>
            <a:pPr marL="0" indent="0">
              <a:buNone/>
            </a:pPr>
            <a:r>
              <a:rPr lang="en-US" dirty="0"/>
              <a:t>Five Components of Reading</a:t>
            </a:r>
          </a:p>
          <a:p>
            <a:pPr marL="0" indent="0">
              <a:buNone/>
            </a:pPr>
            <a:r>
              <a:rPr lang="en-US" dirty="0"/>
              <a:t>Fountas and Pinnell Benchmark System 1</a:t>
            </a:r>
          </a:p>
          <a:p>
            <a:pPr marL="0" indent="0">
              <a:buNone/>
            </a:pPr>
            <a:r>
              <a:rPr lang="en-US" dirty="0"/>
              <a:t>Research Questions</a:t>
            </a:r>
          </a:p>
          <a:p>
            <a:pPr marL="0" indent="0">
              <a:buNone/>
            </a:pPr>
            <a:endParaRPr lang="en-US" sz="2000" dirty="0"/>
          </a:p>
        </p:txBody>
      </p:sp>
    </p:spTree>
    <p:extLst>
      <p:ext uri="{BB962C8B-B14F-4D97-AF65-F5344CB8AC3E}">
        <p14:creationId xmlns:p14="http://schemas.microsoft.com/office/powerpoint/2010/main" val="4169201028"/>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Literature Review Headings</a:t>
            </a:r>
          </a:p>
        </p:txBody>
      </p:sp>
      <p:sp>
        <p:nvSpPr>
          <p:cNvPr id="3" name="Content Placeholder 2"/>
          <p:cNvSpPr>
            <a:spLocks noGrp="1"/>
          </p:cNvSpPr>
          <p:nvPr>
            <p:ph idx="1"/>
          </p:nvPr>
        </p:nvSpPr>
        <p:spPr/>
        <p:txBody>
          <a:bodyPr>
            <a:normAutofit fontScale="92500"/>
          </a:bodyPr>
          <a:lstStyle/>
          <a:p>
            <a:r>
              <a:rPr lang="en-US" dirty="0" smtClean="0"/>
              <a:t>Historical Context (Bring copy)</a:t>
            </a:r>
          </a:p>
          <a:p>
            <a:r>
              <a:rPr lang="en-US" dirty="0" smtClean="0"/>
              <a:t>Contextualization of the Setting (Level 3 not in Table; headings and why; lit led me, read from this page)</a:t>
            </a:r>
          </a:p>
          <a:p>
            <a:r>
              <a:rPr lang="en-US" dirty="0" smtClean="0"/>
              <a:t>Student Learner Styles and Preferences Across Cultures</a:t>
            </a:r>
          </a:p>
          <a:p>
            <a:r>
              <a:rPr lang="en-US" dirty="0" smtClean="0"/>
              <a:t>Interaction Between Local and International Students</a:t>
            </a:r>
          </a:p>
          <a:p>
            <a:r>
              <a:rPr lang="en-US" dirty="0" smtClean="0"/>
              <a:t>The Culture Engagement of Student and Teacher</a:t>
            </a:r>
          </a:p>
          <a:p>
            <a:r>
              <a:rPr lang="en-US" dirty="0" smtClean="0"/>
              <a:t>Cultural Competency of Educators</a:t>
            </a:r>
          </a:p>
          <a:p>
            <a:r>
              <a:rPr lang="en-US" dirty="0" smtClean="0"/>
              <a:t>International Student Adjustment</a:t>
            </a:r>
          </a:p>
          <a:p>
            <a:r>
              <a:rPr lang="en-US" dirty="0" smtClean="0"/>
              <a:t>Academic Performance</a:t>
            </a:r>
          </a:p>
          <a:p>
            <a:r>
              <a:rPr lang="en-US" dirty="0" smtClean="0"/>
              <a:t>Conclusion</a:t>
            </a:r>
          </a:p>
          <a:p>
            <a:r>
              <a:rPr lang="en-US" dirty="0" smtClean="0"/>
              <a:t>Research Questions</a:t>
            </a:r>
          </a:p>
          <a:p>
            <a:endParaRPr lang="en-US" dirty="0"/>
          </a:p>
        </p:txBody>
      </p:sp>
    </p:spTree>
    <p:extLst>
      <p:ext uri="{BB962C8B-B14F-4D97-AF65-F5344CB8AC3E}">
        <p14:creationId xmlns:p14="http://schemas.microsoft.com/office/powerpoint/2010/main" val="198901479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&amp; Conceptual Frameworks</a:t>
            </a:r>
            <a:endParaRPr lang="en-US" dirty="0"/>
          </a:p>
        </p:txBody>
      </p:sp>
      <p:sp>
        <p:nvSpPr>
          <p:cNvPr id="3" name="Content Placeholder 2"/>
          <p:cNvSpPr>
            <a:spLocks noGrp="1"/>
          </p:cNvSpPr>
          <p:nvPr>
            <p:ph idx="1"/>
          </p:nvPr>
        </p:nvSpPr>
        <p:spPr/>
        <p:txBody>
          <a:bodyPr>
            <a:normAutofit lnSpcReduction="10000"/>
          </a:bodyPr>
          <a:lstStyle/>
          <a:p>
            <a:r>
              <a:rPr lang="en-US" dirty="0" smtClean="0"/>
              <a:t>Focuses on </a:t>
            </a:r>
            <a:r>
              <a:rPr lang="en-US" dirty="0"/>
              <a:t>time tested theories that embody the findings of numerous investigations </a:t>
            </a:r>
            <a:endParaRPr lang="en-US" dirty="0" smtClean="0"/>
          </a:p>
          <a:p>
            <a:r>
              <a:rPr lang="en-US" dirty="0" smtClean="0"/>
              <a:t>Provides </a:t>
            </a:r>
            <a:r>
              <a:rPr lang="en-US" dirty="0"/>
              <a:t>a general representation of relationships between things in a given </a:t>
            </a:r>
            <a:r>
              <a:rPr lang="en-US" dirty="0" smtClean="0"/>
              <a:t>phenomenon</a:t>
            </a:r>
          </a:p>
          <a:p>
            <a:r>
              <a:rPr lang="en-US" dirty="0" smtClean="0"/>
              <a:t>Specifies the theory used as a basis for the study</a:t>
            </a:r>
          </a:p>
          <a:p>
            <a:r>
              <a:rPr lang="en-US" dirty="0" smtClean="0"/>
              <a:t>Mentions the theorists; historical &amp; current</a:t>
            </a:r>
          </a:p>
          <a:p>
            <a:r>
              <a:rPr lang="en-US" dirty="0" smtClean="0"/>
              <a:t>Cites the main points emphasized in the theory</a:t>
            </a:r>
          </a:p>
          <a:p>
            <a:r>
              <a:rPr lang="en-US" dirty="0"/>
              <a:t>A theoretical framework is based </a:t>
            </a:r>
            <a:r>
              <a:rPr lang="en-US" dirty="0" smtClean="0"/>
              <a:t>on </a:t>
            </a:r>
            <a:r>
              <a:rPr lang="en-US" b="1" dirty="0" smtClean="0">
                <a:solidFill>
                  <a:srgbClr val="C00000"/>
                </a:solidFill>
              </a:rPr>
              <a:t>ONE</a:t>
            </a:r>
            <a:r>
              <a:rPr lang="en-US" b="1" dirty="0" smtClean="0"/>
              <a:t> </a:t>
            </a:r>
            <a:r>
              <a:rPr lang="en-US" dirty="0" smtClean="0"/>
              <a:t>theory </a:t>
            </a:r>
          </a:p>
          <a:p>
            <a:r>
              <a:rPr lang="en-US" dirty="0" smtClean="0"/>
              <a:t>The </a:t>
            </a:r>
            <a:r>
              <a:rPr lang="en-US" dirty="0"/>
              <a:t>term </a:t>
            </a:r>
            <a:r>
              <a:rPr lang="en-US" i="1" dirty="0"/>
              <a:t>conceptual framework</a:t>
            </a:r>
            <a:r>
              <a:rPr lang="en-US" dirty="0"/>
              <a:t> crosses </a:t>
            </a:r>
            <a:r>
              <a:rPr lang="en-US" dirty="0" smtClean="0"/>
              <a:t>many </a:t>
            </a:r>
            <a:r>
              <a:rPr lang="en-US" b="1" dirty="0" smtClean="0">
                <a:solidFill>
                  <a:srgbClr val="7030A0"/>
                </a:solidFill>
              </a:rPr>
              <a:t>large </a:t>
            </a:r>
            <a:r>
              <a:rPr lang="en-US" b="1" dirty="0">
                <a:solidFill>
                  <a:srgbClr val="7030A0"/>
                </a:solidFill>
              </a:rPr>
              <a:t>and small </a:t>
            </a:r>
            <a:r>
              <a:rPr lang="en-US" b="1" dirty="0" smtClean="0">
                <a:solidFill>
                  <a:srgbClr val="7030A0"/>
                </a:solidFill>
              </a:rPr>
              <a:t>theories</a:t>
            </a:r>
            <a:endParaRPr lang="en-US" b="1" dirty="0">
              <a:solidFill>
                <a:srgbClr val="7030A0"/>
              </a:solidFill>
            </a:endParaRPr>
          </a:p>
          <a:p>
            <a:r>
              <a:rPr lang="en-US" dirty="0" smtClean="0"/>
              <a:t>See examples in following slides . . .</a:t>
            </a:r>
          </a:p>
          <a:p>
            <a:endParaRPr lang="en-US" dirty="0" smtClean="0"/>
          </a:p>
          <a:p>
            <a:endParaRPr lang="en-US" dirty="0"/>
          </a:p>
        </p:txBody>
      </p:sp>
    </p:spTree>
    <p:extLst>
      <p:ext uri="{BB962C8B-B14F-4D97-AF65-F5344CB8AC3E}">
        <p14:creationId xmlns:p14="http://schemas.microsoft.com/office/powerpoint/2010/main" val="4144233936"/>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versus Conceptual</a:t>
            </a:r>
            <a:endParaRPr lang="en-US" dirty="0"/>
          </a:p>
        </p:txBody>
      </p:sp>
      <p:sp>
        <p:nvSpPr>
          <p:cNvPr id="3" name="Content Placeholder 2"/>
          <p:cNvSpPr>
            <a:spLocks noGrp="1"/>
          </p:cNvSpPr>
          <p:nvPr>
            <p:ph idx="1"/>
          </p:nvPr>
        </p:nvSpPr>
        <p:spPr/>
        <p:txBody>
          <a:bodyPr/>
          <a:lstStyle/>
          <a:p>
            <a:r>
              <a:rPr lang="en-US" dirty="0" smtClean="0"/>
              <a:t>These terms are used interchangeably</a:t>
            </a:r>
          </a:p>
          <a:p>
            <a:r>
              <a:rPr lang="en-US" dirty="0" smtClean="0"/>
              <a:t>As stated in the previous slide</a:t>
            </a:r>
          </a:p>
          <a:p>
            <a:pPr lvl="1"/>
            <a:r>
              <a:rPr lang="en-US" dirty="0" smtClean="0"/>
              <a:t>Theoretical is one theory</a:t>
            </a:r>
          </a:p>
          <a:p>
            <a:pPr lvl="1"/>
            <a:r>
              <a:rPr lang="en-US" dirty="0" smtClean="0"/>
              <a:t>Conceptual is a combination</a:t>
            </a:r>
          </a:p>
          <a:p>
            <a:r>
              <a:rPr lang="en-US" dirty="0" smtClean="0"/>
              <a:t>Literature can have them mislabeled</a:t>
            </a:r>
          </a:p>
          <a:p>
            <a:r>
              <a:rPr lang="en-US" dirty="0" smtClean="0">
                <a:solidFill>
                  <a:srgbClr val="FF0000"/>
                </a:solidFill>
              </a:rPr>
              <a:t>At the end of the day, </a:t>
            </a:r>
            <a:r>
              <a:rPr lang="en-US" dirty="0" smtClean="0"/>
              <a:t>you have to answer which theory works for my study</a:t>
            </a:r>
          </a:p>
          <a:p>
            <a:r>
              <a:rPr lang="en-US" dirty="0" smtClean="0"/>
              <a:t>If you are studying satisfaction, then use any theory related to this topic </a:t>
            </a:r>
          </a:p>
          <a:p>
            <a:pPr lvl="1"/>
            <a:r>
              <a:rPr lang="en-US" dirty="0"/>
              <a:t>Satisfaction: assimilation theory (</a:t>
            </a:r>
            <a:r>
              <a:rPr lang="en-US" dirty="0" err="1"/>
              <a:t>Lewin</a:t>
            </a:r>
            <a:r>
              <a:rPr lang="en-US" dirty="0"/>
              <a:t>); contrast theory (</a:t>
            </a:r>
            <a:r>
              <a:rPr lang="en-US" dirty="0" err="1"/>
              <a:t>Hovland</a:t>
            </a:r>
            <a:r>
              <a:rPr lang="en-US" dirty="0"/>
              <a:t>, Harvey, &amp; Sherif); assimilation-contrast theory (Sherif &amp; </a:t>
            </a:r>
            <a:r>
              <a:rPr lang="en-US" dirty="0" err="1"/>
              <a:t>Hovland</a:t>
            </a:r>
            <a:r>
              <a:rPr lang="en-US" dirty="0"/>
              <a:t>); negative theory (Anderson)</a:t>
            </a:r>
          </a:p>
          <a:p>
            <a:pPr lvl="1"/>
            <a:endParaRPr lang="en-US" dirty="0"/>
          </a:p>
        </p:txBody>
      </p:sp>
    </p:spTree>
    <p:extLst>
      <p:ext uri="{BB962C8B-B14F-4D97-AF65-F5344CB8AC3E}">
        <p14:creationId xmlns:p14="http://schemas.microsoft.com/office/powerpoint/2010/main" val="603558646"/>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Framework</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76400"/>
            <a:ext cx="4794250" cy="490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5872794"/>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3464</TotalTime>
  <Words>2032</Words>
  <Application>Microsoft Office PowerPoint</Application>
  <PresentationFormat>On-screen Show (4:3)</PresentationFormat>
  <Paragraphs>172</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Century Gothic</vt:lpstr>
      <vt:lpstr>Courier New</vt:lpstr>
      <vt:lpstr>Palatino Linotype</vt:lpstr>
      <vt:lpstr>Executive</vt:lpstr>
      <vt:lpstr>Writing Your Dissertation:  A Short Session on  the Big Picture</vt:lpstr>
      <vt:lpstr>Brief Disclaimer (yellow start)</vt:lpstr>
      <vt:lpstr>Saving Your Work (by date, time stamp, email, Adriana, save edited ones but not overwrite it, writing process, create separate docs for sections to go back to. </vt:lpstr>
      <vt:lpstr>Content</vt:lpstr>
      <vt:lpstr>Examples of Literature Review Headings</vt:lpstr>
      <vt:lpstr>Examples of Literature Review Headings</vt:lpstr>
      <vt:lpstr>Theoretical &amp; Conceptual Frameworks</vt:lpstr>
      <vt:lpstr>Theoretical versus Conceptual</vt:lpstr>
      <vt:lpstr>Conceptual Framework</vt:lpstr>
      <vt:lpstr>A Conceptual Framework: Self-Direction in Adult Learning</vt:lpstr>
      <vt:lpstr>Some Theoretical &amp; Conceptual Frameworks From Other Disciplines</vt:lpstr>
      <vt:lpstr>Some Theoretical &amp; Conceptual Frameworks From Other Disciplines</vt:lpstr>
      <vt:lpstr>Some Theoretical &amp; Conceptual Frameworks From Other Disciplines</vt:lpstr>
      <vt:lpstr>Some Theoretical Frameworks From Nursing</vt:lpstr>
      <vt:lpstr>Andragogy and Malcolm Knowles</vt:lpstr>
      <vt:lpstr>Social Psychology &amp; Cultural Differences (moi)</vt:lpstr>
      <vt:lpstr>Social, Political, &amp; Economic Issues</vt:lpstr>
      <vt:lpstr>Vygotskian Theory &amp; Lev Vygotsky</vt:lpstr>
      <vt:lpstr>Differentiated Instruction</vt:lpstr>
      <vt:lpstr>Ineffective Co-Teaching Practices</vt:lpstr>
      <vt:lpstr>Limitations of the Study</vt:lpstr>
      <vt:lpstr>Limitations of the Study</vt:lpstr>
      <vt:lpstr>Limitations of the Study</vt:lpstr>
      <vt:lpstr>Delimitations of the Study </vt:lpstr>
      <vt:lpstr>Delimitations of the Study</vt:lpstr>
      <vt:lpstr>Suggested Future Research</vt:lpstr>
      <vt:lpstr>Suggested Future Research</vt:lpstr>
      <vt:lpstr>Scholarly Resources</vt:lpstr>
      <vt:lpstr>NOT a Scholarly Source</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Your Dissertation: A Short Session on the Big Picture</dc:title>
  <dc:creator>Dr. David B. Ross</dc:creator>
  <cp:lastModifiedBy>Dr. David Ross</cp:lastModifiedBy>
  <cp:revision>65</cp:revision>
  <cp:lastPrinted>2014-06-30T14:57:12Z</cp:lastPrinted>
  <dcterms:created xsi:type="dcterms:W3CDTF">2014-06-27T21:17:22Z</dcterms:created>
  <dcterms:modified xsi:type="dcterms:W3CDTF">2016-07-04T13:52:56Z</dcterms:modified>
</cp:coreProperties>
</file>