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3" r:id="rId5"/>
    <p:sldId id="264" r:id="rId6"/>
    <p:sldId id="261" r:id="rId7"/>
    <p:sldId id="262" r:id="rId8"/>
    <p:sldId id="260" r:id="rId9"/>
    <p:sldId id="266" r:id="rId10"/>
    <p:sldId id="258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43" d="100"/>
          <a:sy n="43" d="100"/>
        </p:scale>
        <p:origin x="75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/>
              <a:t>Student Growth, recruitment, and Retention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4046" y="5306518"/>
            <a:ext cx="9638675" cy="1414957"/>
          </a:xfrm>
        </p:spPr>
        <p:txBody>
          <a:bodyPr/>
          <a:lstStyle/>
          <a:p>
            <a:r>
              <a:rPr lang="en-US" dirty="0" smtClean="0"/>
              <a:t>Dr. David b. ross and dr. Robert rahamin</a:t>
            </a:r>
          </a:p>
          <a:p>
            <a:r>
              <a:rPr lang="en-US" dirty="0" smtClean="0"/>
              <a:t>Nova Southeastern University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406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Retention: Discussion with faculty input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26470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continuation of the students’ enrollment over time</a:t>
            </a:r>
          </a:p>
          <a:p>
            <a:pPr lvl="1"/>
            <a:r>
              <a:rPr lang="en-US" sz="3200" dirty="0" smtClean="0"/>
              <a:t>Course work and dissertation benchmarks</a:t>
            </a:r>
          </a:p>
          <a:p>
            <a:pPr lvl="1"/>
            <a:r>
              <a:rPr lang="en-US" sz="3200" dirty="0" smtClean="0"/>
              <a:t>Do they finish both courses and Theses, Capstone, Dissertations?</a:t>
            </a:r>
          </a:p>
          <a:p>
            <a:r>
              <a:rPr lang="en-US" sz="3200" dirty="0" smtClean="0"/>
              <a:t>Continued dedication and commitment</a:t>
            </a:r>
          </a:p>
          <a:p>
            <a:r>
              <a:rPr lang="en-US" sz="3200" dirty="0"/>
              <a:t>Conduct dissertation, </a:t>
            </a:r>
            <a:r>
              <a:rPr lang="en-US" sz="3200" dirty="0" smtClean="0"/>
              <a:t> APA</a:t>
            </a:r>
            <a:r>
              <a:rPr lang="en-US" sz="3200" dirty="0"/>
              <a:t>, </a:t>
            </a:r>
            <a:r>
              <a:rPr lang="en-US" sz="3200" dirty="0" smtClean="0"/>
              <a:t> and </a:t>
            </a:r>
            <a:r>
              <a:rPr lang="en-US" sz="3200" dirty="0"/>
              <a:t>writing </a:t>
            </a:r>
            <a:r>
              <a:rPr lang="en-US" sz="3200" dirty="0" smtClean="0"/>
              <a:t>workshops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721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Retention: Discussion with faculty input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3979888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More blended course format (reinstate the format of clusters)</a:t>
            </a:r>
          </a:p>
          <a:p>
            <a:r>
              <a:rPr lang="en-US" sz="3200" dirty="0"/>
              <a:t>Track attrition – formal system of enrollment management</a:t>
            </a:r>
          </a:p>
          <a:p>
            <a:r>
              <a:rPr lang="en-US" sz="3200" dirty="0"/>
              <a:t>Follow up (interviews) with students that have dropped out</a:t>
            </a:r>
          </a:p>
          <a:p>
            <a:r>
              <a:rPr lang="en-US" sz="3200" dirty="0"/>
              <a:t>Full operation and follow up with Student Online Support </a:t>
            </a:r>
            <a:endParaRPr lang="en-US" sz="3200" dirty="0" smtClean="0"/>
          </a:p>
          <a:p>
            <a:r>
              <a:rPr lang="en-US" sz="3200" dirty="0" smtClean="0"/>
              <a:t>Conviction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476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13147" y="2931306"/>
            <a:ext cx="10179050" cy="3594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If an organization invests in finding the right people, helping them grow and succeed, they will stay engaged, complete tasks and programs, and then shout out to others about a wonderful and successful experience . . . </a:t>
            </a:r>
            <a:endParaRPr lang="en-US" sz="4000" dirty="0"/>
          </a:p>
        </p:txBody>
      </p:sp>
      <p:pic>
        <p:nvPicPr>
          <p:cNvPr id="1026" name="Picture 2" descr="http://www.montgomerycountymd.gov/CCM/Resources/Images/bottomlinebanner_n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461" y="267741"/>
            <a:ext cx="584835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4778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Student growth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469037"/>
            <a:ext cx="10178322" cy="5066674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The need to measure academic progress between to points</a:t>
            </a:r>
          </a:p>
          <a:p>
            <a:pPr lvl="1"/>
            <a:r>
              <a:rPr lang="en-US" sz="2400" dirty="0" smtClean="0"/>
              <a:t>Semester to Semester</a:t>
            </a:r>
          </a:p>
          <a:p>
            <a:pPr lvl="1"/>
            <a:r>
              <a:rPr lang="en-US" sz="2400" dirty="0" smtClean="0"/>
              <a:t>Benchmarks of the dissertation process		</a:t>
            </a:r>
          </a:p>
          <a:p>
            <a:r>
              <a:rPr lang="en-US" sz="2400" dirty="0" smtClean="0"/>
              <a:t>Improvement</a:t>
            </a:r>
          </a:p>
          <a:p>
            <a:pPr lvl="1"/>
            <a:r>
              <a:rPr lang="en-US" sz="2400" dirty="0" smtClean="0"/>
              <a:t>Based on achievement status</a:t>
            </a:r>
          </a:p>
          <a:p>
            <a:pPr lvl="1"/>
            <a:r>
              <a:rPr lang="en-US" sz="2400" dirty="0" smtClean="0"/>
              <a:t>Measure individual or cohorts</a:t>
            </a:r>
          </a:p>
          <a:p>
            <a:pPr lvl="1"/>
            <a:r>
              <a:rPr lang="en-US" sz="2400" dirty="0" smtClean="0"/>
              <a:t>Course work</a:t>
            </a:r>
          </a:p>
          <a:p>
            <a:pPr lvl="1"/>
            <a:r>
              <a:rPr lang="en-US" sz="2400" dirty="0" smtClean="0"/>
              <a:t>Benchmark systems</a:t>
            </a:r>
          </a:p>
          <a:p>
            <a:r>
              <a:rPr lang="en-US" sz="2400" dirty="0" smtClean="0"/>
              <a:t>Performance</a:t>
            </a:r>
          </a:p>
          <a:p>
            <a:pPr lvl="1"/>
            <a:r>
              <a:rPr lang="en-US" sz="2400" dirty="0" smtClean="0"/>
              <a:t>Change in organizational or department performance over time</a:t>
            </a:r>
          </a:p>
          <a:p>
            <a:pPr lvl="1"/>
            <a:r>
              <a:rPr lang="en-US" sz="2400" dirty="0" smtClean="0"/>
              <a:t>For accountability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317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Student growth: Discussion with faculty input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174760"/>
          </a:xfrm>
        </p:spPr>
        <p:txBody>
          <a:bodyPr>
            <a:normAutofit/>
          </a:bodyPr>
          <a:lstStyle/>
          <a:p>
            <a:r>
              <a:rPr lang="en-US" sz="3200" dirty="0"/>
              <a:t>Site visits by full-time faculty – the “personal touch” </a:t>
            </a:r>
            <a:endParaRPr lang="en-US" sz="3200" dirty="0" smtClean="0"/>
          </a:p>
          <a:p>
            <a:r>
              <a:rPr lang="en-US" sz="3200" dirty="0"/>
              <a:t>S</a:t>
            </a:r>
            <a:r>
              <a:rPr lang="en-US" sz="3200" dirty="0" smtClean="0"/>
              <a:t>chedule </a:t>
            </a:r>
            <a:r>
              <a:rPr lang="en-US" sz="3200" dirty="0"/>
              <a:t>orientation sessions at the same time </a:t>
            </a:r>
            <a:r>
              <a:rPr lang="en-US" sz="3200" dirty="0" smtClean="0"/>
              <a:t>as classes so </a:t>
            </a:r>
            <a:r>
              <a:rPr lang="en-US" sz="3200" dirty="0"/>
              <a:t>faculty and current students can talk with potential clients being </a:t>
            </a:r>
            <a:r>
              <a:rPr lang="en-US" sz="3200" dirty="0" smtClean="0"/>
              <a:t>recruited</a:t>
            </a:r>
          </a:p>
          <a:p>
            <a:r>
              <a:rPr lang="en-US" sz="3200" dirty="0"/>
              <a:t>Possible visits by </a:t>
            </a:r>
            <a:r>
              <a:rPr lang="en-US" sz="3200" dirty="0" smtClean="0"/>
              <a:t>faculty </a:t>
            </a:r>
            <a:r>
              <a:rPr lang="en-US" sz="3200" dirty="0"/>
              <a:t>for </a:t>
            </a:r>
            <a:r>
              <a:rPr lang="en-US" sz="3200" dirty="0" smtClean="0"/>
              <a:t>expertise, relevance, and recruitment</a:t>
            </a:r>
          </a:p>
          <a:p>
            <a:r>
              <a:rPr lang="en-US" sz="3200" dirty="0" smtClean="0"/>
              <a:t>Make course work relevant, not busy work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459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Student growth: Discussion with faculty input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159769"/>
          </a:xfrm>
        </p:spPr>
        <p:txBody>
          <a:bodyPr>
            <a:normAutofit/>
          </a:bodyPr>
          <a:lstStyle/>
          <a:p>
            <a:r>
              <a:rPr lang="en-US" sz="3200" dirty="0"/>
              <a:t>Better communication and follow </a:t>
            </a:r>
            <a:r>
              <a:rPr lang="en-US" sz="3200" dirty="0" smtClean="0"/>
              <a:t>up: meaningful feedback</a:t>
            </a:r>
            <a:endParaRPr lang="en-US" sz="3200" dirty="0"/>
          </a:p>
          <a:p>
            <a:r>
              <a:rPr lang="en-US" sz="3200" dirty="0" smtClean="0"/>
              <a:t>Develop </a:t>
            </a:r>
            <a:r>
              <a:rPr lang="en-US" sz="3200" dirty="0"/>
              <a:t>a system for communication with students (e.g., timely responses, phone, email, face-to-face, assist with expectations</a:t>
            </a:r>
            <a:r>
              <a:rPr lang="en-US" sz="3200" dirty="0" smtClean="0"/>
              <a:t>)</a:t>
            </a:r>
          </a:p>
          <a:p>
            <a:r>
              <a:rPr lang="en-US" sz="3200" dirty="0"/>
              <a:t>Summer conferences (identify sessions for first and second year students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Keep students on task and create a timeline</a:t>
            </a:r>
            <a:endParaRPr lang="en-US" sz="3200" dirty="0"/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635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recruitment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26470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Finding the best qualified applicant</a:t>
            </a:r>
          </a:p>
          <a:p>
            <a:r>
              <a:rPr lang="en-US" sz="3200" dirty="0" smtClean="0"/>
              <a:t>Attracting the right applicant</a:t>
            </a:r>
          </a:p>
          <a:p>
            <a:r>
              <a:rPr lang="en-US" sz="3200" dirty="0" smtClean="0"/>
              <a:t>Screening and selecting the right applicant</a:t>
            </a:r>
          </a:p>
          <a:p>
            <a:r>
              <a:rPr lang="en-US" sz="3200" dirty="0" smtClean="0"/>
              <a:t>Integrating the new applicant</a:t>
            </a:r>
          </a:p>
          <a:p>
            <a:r>
              <a:rPr lang="en-US" sz="3200" dirty="0" smtClean="0"/>
              <a:t>Positive images</a:t>
            </a:r>
          </a:p>
          <a:p>
            <a:r>
              <a:rPr lang="en-US" sz="3200" dirty="0" smtClean="0"/>
              <a:t>Effective word-of-month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690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recruitment: </a:t>
            </a:r>
            <a:r>
              <a:rPr lang="en-US" dirty="0">
                <a:solidFill>
                  <a:schemeClr val="accent4"/>
                </a:solidFill>
              </a:rPr>
              <a:t>Discussion with faculty input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369632"/>
          </a:xfrm>
        </p:spPr>
        <p:txBody>
          <a:bodyPr>
            <a:normAutofit/>
          </a:bodyPr>
          <a:lstStyle/>
          <a:p>
            <a:r>
              <a:rPr lang="en-US" sz="2800" dirty="0"/>
              <a:t>More visibility through presentations at professional organizations </a:t>
            </a:r>
            <a:endParaRPr lang="en-US" sz="2800" dirty="0" smtClean="0"/>
          </a:p>
          <a:p>
            <a:r>
              <a:rPr lang="en-US" sz="2800" dirty="0"/>
              <a:t>R</a:t>
            </a:r>
            <a:r>
              <a:rPr lang="en-US" sz="2800" dirty="0" smtClean="0"/>
              <a:t>ecord </a:t>
            </a:r>
            <a:r>
              <a:rPr lang="en-US" sz="2800" dirty="0"/>
              <a:t>as many contacts at the </a:t>
            </a:r>
            <a:r>
              <a:rPr lang="en-US" sz="2800" dirty="0" smtClean="0"/>
              <a:t>conferences</a:t>
            </a:r>
          </a:p>
          <a:p>
            <a:r>
              <a:rPr lang="en-US" sz="2800" dirty="0"/>
              <a:t>Develop a better system for acquiring and following up with potential students or </a:t>
            </a:r>
            <a:r>
              <a:rPr lang="en-US" sz="2800" dirty="0" smtClean="0"/>
              <a:t>organizations</a:t>
            </a:r>
          </a:p>
          <a:p>
            <a:r>
              <a:rPr lang="en-US" sz="2800" dirty="0"/>
              <a:t>Follow-through on names collected at conferences – use of effective marketing </a:t>
            </a:r>
            <a:r>
              <a:rPr lang="en-US" sz="2800" dirty="0" smtClean="0"/>
              <a:t>materials</a:t>
            </a:r>
          </a:p>
          <a:p>
            <a:r>
              <a:rPr lang="en-US" sz="2800" dirty="0"/>
              <a:t>Incentives for students who recruit others – (e.g., marketing and tuition reduction)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767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4"/>
                </a:solidFill>
              </a:rPr>
              <a:t>recruitment: Discussion with faculty input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324661"/>
          </a:xfrm>
        </p:spPr>
        <p:txBody>
          <a:bodyPr>
            <a:normAutofit/>
          </a:bodyPr>
          <a:lstStyle/>
          <a:p>
            <a:r>
              <a:rPr lang="en-US" sz="2800" dirty="0"/>
              <a:t>Conduct program needs analysis of potential student markets</a:t>
            </a:r>
          </a:p>
          <a:p>
            <a:r>
              <a:rPr lang="en-US" sz="2800" dirty="0"/>
              <a:t>Develop active alumni chapters at key sites </a:t>
            </a:r>
            <a:endParaRPr lang="en-US" sz="2800" dirty="0" smtClean="0"/>
          </a:p>
          <a:p>
            <a:r>
              <a:rPr lang="en-US" sz="2800" dirty="0"/>
              <a:t>Develop programs for “Baby Boomers” in search of professional development and certificate programs </a:t>
            </a:r>
          </a:p>
          <a:p>
            <a:r>
              <a:rPr lang="en-US" sz="2800" dirty="0"/>
              <a:t>Make sure that the NSU conference booth and designees have the right information about the </a:t>
            </a:r>
            <a:r>
              <a:rPr lang="en-US" sz="2800" dirty="0" smtClean="0"/>
              <a:t>programs</a:t>
            </a:r>
          </a:p>
          <a:p>
            <a:r>
              <a:rPr lang="en-US" sz="2800" dirty="0" smtClean="0"/>
              <a:t>Professionalism </a:t>
            </a:r>
          </a:p>
          <a:p>
            <a:r>
              <a:rPr lang="en-US" sz="2800" dirty="0" smtClean="0"/>
              <a:t>Well written artifacts, dissertations, publications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920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retention</a:t>
            </a:r>
            <a:endParaRPr lang="en-US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248525"/>
            <a:ext cx="10178322" cy="4290635"/>
          </a:xfrm>
        </p:spPr>
        <p:txBody>
          <a:bodyPr>
            <a:noAutofit/>
          </a:bodyPr>
          <a:lstStyle/>
          <a:p>
            <a:r>
              <a:rPr lang="en-US" sz="3200" dirty="0" smtClean="0"/>
              <a:t>Be more </a:t>
            </a:r>
            <a:r>
              <a:rPr lang="en-US" sz="3200" dirty="0"/>
              <a:t>diligent </a:t>
            </a:r>
            <a:r>
              <a:rPr lang="en-US" sz="3200" dirty="0" smtClean="0"/>
              <a:t>in the approach </a:t>
            </a:r>
            <a:r>
              <a:rPr lang="en-US" sz="3200" dirty="0"/>
              <a:t>to student success</a:t>
            </a:r>
          </a:p>
          <a:p>
            <a:r>
              <a:rPr lang="en-US" sz="3200" dirty="0" smtClean="0"/>
              <a:t>Demand </a:t>
            </a:r>
            <a:r>
              <a:rPr lang="en-US" sz="3200" dirty="0"/>
              <a:t>higher levels of accountability around </a:t>
            </a:r>
            <a:r>
              <a:rPr lang="en-US" sz="3200" dirty="0" smtClean="0"/>
              <a:t>outcomes</a:t>
            </a:r>
          </a:p>
          <a:p>
            <a:r>
              <a:rPr lang="en-US" sz="3200" dirty="0" smtClean="0"/>
              <a:t>Have a concern </a:t>
            </a:r>
            <a:r>
              <a:rPr lang="en-US" sz="3200" dirty="0"/>
              <a:t>over the </a:t>
            </a:r>
            <a:r>
              <a:rPr lang="en-US" sz="3200" dirty="0" smtClean="0"/>
              <a:t>importance </a:t>
            </a:r>
            <a:r>
              <a:rPr lang="en-US" sz="3200" dirty="0"/>
              <a:t>that education </a:t>
            </a:r>
            <a:r>
              <a:rPr lang="en-US" sz="3200" dirty="0" smtClean="0"/>
              <a:t>delivers</a:t>
            </a:r>
          </a:p>
          <a:p>
            <a:r>
              <a:rPr lang="en-US" sz="3200" dirty="0" smtClean="0"/>
              <a:t>Concentrate on academic</a:t>
            </a:r>
            <a:r>
              <a:rPr lang="en-US" sz="3200" dirty="0"/>
              <a:t>, financial, and social supports to </a:t>
            </a:r>
            <a:r>
              <a:rPr lang="en-US" sz="3200" dirty="0" smtClean="0"/>
              <a:t>continue </a:t>
            </a:r>
            <a:r>
              <a:rPr lang="en-US" sz="3200" dirty="0"/>
              <a:t>to degree </a:t>
            </a:r>
            <a:r>
              <a:rPr lang="en-US" sz="3200" dirty="0" smtClean="0"/>
              <a:t>completion</a:t>
            </a:r>
          </a:p>
          <a:p>
            <a:r>
              <a:rPr lang="en-US" sz="3200" dirty="0" smtClean="0"/>
              <a:t>Provide </a:t>
            </a:r>
            <a:r>
              <a:rPr lang="en-US" sz="3200" dirty="0"/>
              <a:t>new kinds of support to new groups of </a:t>
            </a:r>
            <a:r>
              <a:rPr lang="en-US" sz="3200" dirty="0" smtClean="0"/>
              <a:t>students</a:t>
            </a:r>
          </a:p>
        </p:txBody>
      </p:sp>
    </p:spTree>
    <p:extLst>
      <p:ext uri="{BB962C8B-B14F-4D97-AF65-F5344CB8AC3E}">
        <p14:creationId xmlns:p14="http://schemas.microsoft.com/office/powerpoint/2010/main" val="4143305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retention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234720"/>
          </a:xfrm>
        </p:spPr>
        <p:txBody>
          <a:bodyPr>
            <a:normAutofit/>
          </a:bodyPr>
          <a:lstStyle/>
          <a:p>
            <a:r>
              <a:rPr lang="en-US" sz="3200" dirty="0"/>
              <a:t>Coordinate retention strategies</a:t>
            </a:r>
          </a:p>
          <a:p>
            <a:r>
              <a:rPr lang="en-US" sz="3200" dirty="0"/>
              <a:t>Stay dedicated to continuous opportunities for significant improvement</a:t>
            </a:r>
          </a:p>
          <a:p>
            <a:r>
              <a:rPr lang="en-US" sz="3200" dirty="0"/>
              <a:t>Execute visibly defining influences contributing to better retention and graduation</a:t>
            </a:r>
          </a:p>
          <a:p>
            <a:r>
              <a:rPr lang="en-US" sz="3200" dirty="0"/>
              <a:t>Have engaging faculty,  administrators, and students who share the same goals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117780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157</TotalTime>
  <Words>517</Words>
  <Application>Microsoft Office PowerPoint</Application>
  <PresentationFormat>Widescreen</PresentationFormat>
  <Paragraphs>71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Gill Sans MT</vt:lpstr>
      <vt:lpstr>Impact</vt:lpstr>
      <vt:lpstr>Badge</vt:lpstr>
      <vt:lpstr>Student Growth, recruitment, and Retention</vt:lpstr>
      <vt:lpstr>Student growth</vt:lpstr>
      <vt:lpstr>Student growth: Discussion with faculty input </vt:lpstr>
      <vt:lpstr>Student growth: Discussion with faculty input </vt:lpstr>
      <vt:lpstr>recruitment</vt:lpstr>
      <vt:lpstr>recruitment: Discussion with faculty input </vt:lpstr>
      <vt:lpstr>recruitment: Discussion with faculty input </vt:lpstr>
      <vt:lpstr>retention</vt:lpstr>
      <vt:lpstr>retention</vt:lpstr>
      <vt:lpstr>Retention: Discussion with faculty input </vt:lpstr>
      <vt:lpstr>Retention: Discussion with faculty input </vt:lpstr>
      <vt:lpstr>PowerPoint Presentation</vt:lpstr>
    </vt:vector>
  </TitlesOfParts>
  <Company>Nova Southeastern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Growth and Retention</dc:title>
  <dc:creator>David Ross</dc:creator>
  <cp:lastModifiedBy>David Ross</cp:lastModifiedBy>
  <cp:revision>26</cp:revision>
  <dcterms:created xsi:type="dcterms:W3CDTF">2016-11-05T00:28:23Z</dcterms:created>
  <dcterms:modified xsi:type="dcterms:W3CDTF">2016-11-05T03:05:47Z</dcterms:modified>
</cp:coreProperties>
</file>