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709" r:id="rId4"/>
  </p:sldMasterIdLst>
  <p:notesMasterIdLst>
    <p:notesMasterId r:id="rId6"/>
  </p:notesMasterIdLst>
  <p:handoutMasterIdLst>
    <p:handoutMasterId r:id="rId7"/>
  </p:handoutMasterIdLst>
  <p:sldIdLst>
    <p:sldId id="256" r:id="rId5"/>
  </p:sldIdLst>
  <p:sldSz cx="43891200" cy="32918400"/>
  <p:notesSz cx="7010400" cy="9296400"/>
  <p:defaultTextStyle>
    <a:defPPr>
      <a:defRPr lang="en-US"/>
    </a:defPPr>
    <a:lvl1pPr algn="l" rtl="0" fontAlgn="base">
      <a:spcBef>
        <a:spcPct val="0"/>
      </a:spcBef>
      <a:spcAft>
        <a:spcPct val="0"/>
      </a:spcAft>
      <a:defRPr sz="2900" kern="1200">
        <a:solidFill>
          <a:schemeClr val="tx1"/>
        </a:solidFill>
        <a:latin typeface="Arial Narrow" pitchFamily="34" charset="0"/>
        <a:ea typeface="+mn-ea"/>
        <a:cs typeface="+mn-cs"/>
      </a:defRPr>
    </a:lvl1pPr>
    <a:lvl2pPr marL="455613" indent="1588" algn="l" rtl="0" fontAlgn="base">
      <a:spcBef>
        <a:spcPct val="0"/>
      </a:spcBef>
      <a:spcAft>
        <a:spcPct val="0"/>
      </a:spcAft>
      <a:defRPr sz="2900" kern="1200">
        <a:solidFill>
          <a:schemeClr val="tx1"/>
        </a:solidFill>
        <a:latin typeface="Arial Narrow" pitchFamily="34" charset="0"/>
        <a:ea typeface="+mn-ea"/>
        <a:cs typeface="+mn-cs"/>
      </a:defRPr>
    </a:lvl2pPr>
    <a:lvl3pPr marL="912813" indent="1588" algn="l" rtl="0" fontAlgn="base">
      <a:spcBef>
        <a:spcPct val="0"/>
      </a:spcBef>
      <a:spcAft>
        <a:spcPct val="0"/>
      </a:spcAft>
      <a:defRPr sz="2900" kern="1200">
        <a:solidFill>
          <a:schemeClr val="tx1"/>
        </a:solidFill>
        <a:latin typeface="Arial Narrow" pitchFamily="34" charset="0"/>
        <a:ea typeface="+mn-ea"/>
        <a:cs typeface="+mn-cs"/>
      </a:defRPr>
    </a:lvl3pPr>
    <a:lvl4pPr marL="1370013" indent="1588" algn="l" rtl="0" fontAlgn="base">
      <a:spcBef>
        <a:spcPct val="0"/>
      </a:spcBef>
      <a:spcAft>
        <a:spcPct val="0"/>
      </a:spcAft>
      <a:defRPr sz="2900" kern="1200">
        <a:solidFill>
          <a:schemeClr val="tx1"/>
        </a:solidFill>
        <a:latin typeface="Arial Narrow" pitchFamily="34" charset="0"/>
        <a:ea typeface="+mn-ea"/>
        <a:cs typeface="+mn-cs"/>
      </a:defRPr>
    </a:lvl4pPr>
    <a:lvl5pPr marL="1827213" indent="1588" algn="l" rtl="0" fontAlgn="base">
      <a:spcBef>
        <a:spcPct val="0"/>
      </a:spcBef>
      <a:spcAft>
        <a:spcPct val="0"/>
      </a:spcAft>
      <a:defRPr sz="2900" kern="1200">
        <a:solidFill>
          <a:schemeClr val="tx1"/>
        </a:solidFill>
        <a:latin typeface="Arial Narrow" pitchFamily="34" charset="0"/>
        <a:ea typeface="+mn-ea"/>
        <a:cs typeface="+mn-cs"/>
      </a:defRPr>
    </a:lvl5pPr>
    <a:lvl6pPr marL="2286000" algn="l" defTabSz="914400" rtl="0" eaLnBrk="1" latinLnBrk="0" hangingPunct="1">
      <a:defRPr sz="2900" kern="1200">
        <a:solidFill>
          <a:schemeClr val="tx1"/>
        </a:solidFill>
        <a:latin typeface="Arial Narrow" pitchFamily="34" charset="0"/>
        <a:ea typeface="+mn-ea"/>
        <a:cs typeface="+mn-cs"/>
      </a:defRPr>
    </a:lvl6pPr>
    <a:lvl7pPr marL="2743200" algn="l" defTabSz="914400" rtl="0" eaLnBrk="1" latinLnBrk="0" hangingPunct="1">
      <a:defRPr sz="2900" kern="1200">
        <a:solidFill>
          <a:schemeClr val="tx1"/>
        </a:solidFill>
        <a:latin typeface="Arial Narrow" pitchFamily="34" charset="0"/>
        <a:ea typeface="+mn-ea"/>
        <a:cs typeface="+mn-cs"/>
      </a:defRPr>
    </a:lvl7pPr>
    <a:lvl8pPr marL="3200400" algn="l" defTabSz="914400" rtl="0" eaLnBrk="1" latinLnBrk="0" hangingPunct="1">
      <a:defRPr sz="2900" kern="1200">
        <a:solidFill>
          <a:schemeClr val="tx1"/>
        </a:solidFill>
        <a:latin typeface="Arial Narrow" pitchFamily="34" charset="0"/>
        <a:ea typeface="+mn-ea"/>
        <a:cs typeface="+mn-cs"/>
      </a:defRPr>
    </a:lvl8pPr>
    <a:lvl9pPr marL="3657600" algn="l" defTabSz="914400" rtl="0" eaLnBrk="1" latinLnBrk="0" hangingPunct="1">
      <a:defRPr sz="2900" kern="1200">
        <a:solidFill>
          <a:schemeClr val="tx1"/>
        </a:solidFill>
        <a:latin typeface="Arial Narrow" pitchFamily="34" charset="0"/>
        <a:ea typeface="+mn-ea"/>
        <a:cs typeface="+mn-cs"/>
      </a:defRPr>
    </a:lvl9pPr>
  </p:defaultTextStyle>
  <p:extLst>
    <p:ext uri="{EFAFB233-063F-42B5-8137-9DF3F51BA10A}">
      <p15:sldGuideLst xmlns="" xmlns:p15="http://schemas.microsoft.com/office/powerpoint/2012/main">
        <p15:guide id="1" orient="horz" pos="3552">
          <p15:clr>
            <a:srgbClr val="A4A3A4"/>
          </p15:clr>
        </p15:guide>
        <p15:guide id="2" orient="horz" pos="20285">
          <p15:clr>
            <a:srgbClr val="A4A3A4"/>
          </p15:clr>
        </p15:guide>
        <p15:guide id="3" pos="437">
          <p15:clr>
            <a:srgbClr val="A4A3A4"/>
          </p15:clr>
        </p15:guide>
        <p15:guide id="4" pos="6725">
          <p15:clr>
            <a:srgbClr val="A4A3A4"/>
          </p15:clr>
        </p15:guide>
        <p15:guide id="5" pos="7238">
          <p15:clr>
            <a:srgbClr val="A4A3A4"/>
          </p15:clr>
        </p15:guide>
        <p15:guide id="6" pos="13526">
          <p15:clr>
            <a:srgbClr val="A4A3A4"/>
          </p15:clr>
        </p15:guide>
        <p15:guide id="7" pos="14030">
          <p15:clr>
            <a:srgbClr val="A4A3A4"/>
          </p15:clr>
        </p15:guide>
        <p15:guide id="8" pos="20318">
          <p15:clr>
            <a:srgbClr val="A4A3A4"/>
          </p15:clr>
        </p15:guide>
        <p15:guide id="9" pos="20837">
          <p15:clr>
            <a:srgbClr val="A4A3A4"/>
          </p15:clr>
        </p15:guide>
        <p15:guide id="10" pos="271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D12D0"/>
    <a:srgbClr val="F5E0A4"/>
    <a:srgbClr val="009900"/>
    <a:srgbClr val="0066FF"/>
    <a:srgbClr val="E1B7D8"/>
    <a:srgbClr val="B6E2C0"/>
    <a:srgbClr val="F5E0A3"/>
    <a:srgbClr val="B3DFE5"/>
    <a:srgbClr val="DFB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3" autoAdjust="0"/>
    <p:restoredTop sz="91522" autoAdjust="0"/>
  </p:normalViewPr>
  <p:slideViewPr>
    <p:cSldViewPr snapToGrid="0" snapToObjects="1">
      <p:cViewPr>
        <p:scale>
          <a:sx n="11" d="100"/>
          <a:sy n="11" d="100"/>
        </p:scale>
        <p:origin x="-1373" y="-43"/>
      </p:cViewPr>
      <p:guideLst>
        <p:guide orient="horz" pos="3552"/>
        <p:guide orient="horz" pos="20285"/>
        <p:guide pos="437"/>
        <p:guide pos="6725"/>
        <p:guide pos="7238"/>
        <p:guide pos="13526"/>
        <p:guide pos="14030"/>
        <p:guide pos="20318"/>
        <p:guide pos="20837"/>
        <p:guide pos="271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22BB7284-A4CD-44F4-B033-965DC870F19E}" type="datetimeFigureOut">
              <a:rPr lang="en-US"/>
              <a:pPr>
                <a:defRPr/>
              </a:pPr>
              <a:t>9/23/2015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F33197F9-601D-4AB4-88F1-583E9DB8286B}" type="slidenum">
              <a:rPr lang="en-US"/>
              <a:pPr>
                <a:defRPr/>
              </a:pPr>
              <a:t>‹#›</a:t>
            </a:fld>
            <a:endParaRPr lang="en-US"/>
          </a:p>
        </p:txBody>
      </p:sp>
    </p:spTree>
    <p:extLst>
      <p:ext uri="{BB962C8B-B14F-4D97-AF65-F5344CB8AC3E}">
        <p14:creationId xmlns:p14="http://schemas.microsoft.com/office/powerpoint/2010/main" val="1204477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C4C6D9F-A537-4594-83BD-0F631E74E5CE}" type="slidenum">
              <a:rPr lang="en-US"/>
              <a:pPr>
                <a:defRPr/>
              </a:pPr>
              <a:t>‹#›</a:t>
            </a:fld>
            <a:endParaRPr lang="en-US"/>
          </a:p>
        </p:txBody>
      </p:sp>
    </p:spTree>
    <p:extLst>
      <p:ext uri="{BB962C8B-B14F-4D97-AF65-F5344CB8AC3E}">
        <p14:creationId xmlns:p14="http://schemas.microsoft.com/office/powerpoint/2010/main" val="3591493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5613" algn="l" rtl="0" eaLnBrk="0" fontAlgn="base" hangingPunct="0">
      <a:spcBef>
        <a:spcPct val="30000"/>
      </a:spcBef>
      <a:spcAft>
        <a:spcPct val="0"/>
      </a:spcAft>
      <a:defRPr sz="1000" kern="1200">
        <a:solidFill>
          <a:schemeClr val="tx1"/>
        </a:solidFill>
        <a:latin typeface="Arial" charset="0"/>
        <a:ea typeface="+mn-ea"/>
        <a:cs typeface="+mn-cs"/>
      </a:defRPr>
    </a:lvl2pPr>
    <a:lvl3pPr marL="912813" algn="l" rtl="0" eaLnBrk="0" fontAlgn="base" hangingPunct="0">
      <a:spcBef>
        <a:spcPct val="30000"/>
      </a:spcBef>
      <a:spcAft>
        <a:spcPct val="0"/>
      </a:spcAft>
      <a:defRPr sz="1000" kern="1200">
        <a:solidFill>
          <a:schemeClr val="tx1"/>
        </a:solidFill>
        <a:latin typeface="Arial" charset="0"/>
        <a:ea typeface="+mn-ea"/>
        <a:cs typeface="+mn-cs"/>
      </a:defRPr>
    </a:lvl3pPr>
    <a:lvl4pPr marL="1370013" algn="l" rtl="0" eaLnBrk="0" fontAlgn="base" hangingPunct="0">
      <a:spcBef>
        <a:spcPct val="30000"/>
      </a:spcBef>
      <a:spcAft>
        <a:spcPct val="0"/>
      </a:spcAft>
      <a:defRPr sz="1000" kern="1200">
        <a:solidFill>
          <a:schemeClr val="tx1"/>
        </a:solidFill>
        <a:latin typeface="Arial" charset="0"/>
        <a:ea typeface="+mn-ea"/>
        <a:cs typeface="+mn-cs"/>
      </a:defRPr>
    </a:lvl4pPr>
    <a:lvl5pPr marL="1827213" algn="l" rtl="0" eaLnBrk="0" fontAlgn="base" hangingPunct="0">
      <a:spcBef>
        <a:spcPct val="30000"/>
      </a:spcBef>
      <a:spcAft>
        <a:spcPct val="0"/>
      </a:spcAft>
      <a:defRPr sz="1000" kern="1200">
        <a:solidFill>
          <a:schemeClr val="tx1"/>
        </a:solidFill>
        <a:latin typeface="Arial" charset="0"/>
        <a:ea typeface="+mn-ea"/>
        <a:cs typeface="+mn-cs"/>
      </a:defRPr>
    </a:lvl5pPr>
    <a:lvl6pPr marL="2285635" algn="l" defTabSz="914256" rtl="0" eaLnBrk="1" latinLnBrk="0" hangingPunct="1">
      <a:defRPr sz="1000" kern="1200">
        <a:solidFill>
          <a:schemeClr val="tx1"/>
        </a:solidFill>
        <a:latin typeface="+mn-lt"/>
        <a:ea typeface="+mn-ea"/>
        <a:cs typeface="+mn-cs"/>
      </a:defRPr>
    </a:lvl6pPr>
    <a:lvl7pPr marL="2742763" algn="l" defTabSz="914256" rtl="0" eaLnBrk="1" latinLnBrk="0" hangingPunct="1">
      <a:defRPr sz="1000" kern="1200">
        <a:solidFill>
          <a:schemeClr val="tx1"/>
        </a:solidFill>
        <a:latin typeface="+mn-lt"/>
        <a:ea typeface="+mn-ea"/>
        <a:cs typeface="+mn-cs"/>
      </a:defRPr>
    </a:lvl7pPr>
    <a:lvl8pPr marL="3199886" algn="l" defTabSz="914256" rtl="0" eaLnBrk="1" latinLnBrk="0" hangingPunct="1">
      <a:defRPr sz="1000" kern="1200">
        <a:solidFill>
          <a:schemeClr val="tx1"/>
        </a:solidFill>
        <a:latin typeface="+mn-lt"/>
        <a:ea typeface="+mn-ea"/>
        <a:cs typeface="+mn-cs"/>
      </a:defRPr>
    </a:lvl8pPr>
    <a:lvl9pPr marL="3657014" algn="l" defTabSz="91425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eaLnBrk="1" hangingPunct="1"/>
            <a:fld id="{C81F70E6-254C-4568-95D5-6D624C03EAEC}" type="slidenum">
              <a:rPr lang="en-US" sz="1200" smtClean="0">
                <a:latin typeface="Arial" charset="0"/>
              </a:rPr>
              <a:pPr eaLnBrk="1" hangingPunct="1"/>
              <a:t>1</a:t>
            </a:fld>
            <a:endParaRPr lang="en-US" sz="1200" smtClean="0">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32863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762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46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7" y="1273176"/>
            <a:ext cx="10547352" cy="309292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9" y="1273176"/>
            <a:ext cx="31491235" cy="309292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3344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5026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9131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439"/>
            <a:ext cx="37307837" cy="6537326"/>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539"/>
            <a:ext cx="37307837" cy="7200902"/>
          </a:xfrm>
        </p:spPr>
        <p:txBody>
          <a:bodyPr anchor="b"/>
          <a:lstStyle>
            <a:lvl1pPr marL="0" indent="0">
              <a:buNone/>
              <a:defRPr sz="1900"/>
            </a:lvl1pPr>
            <a:lvl2pPr marL="457128" indent="0">
              <a:buNone/>
              <a:defRPr sz="1900"/>
            </a:lvl2pPr>
            <a:lvl3pPr marL="914256" indent="0">
              <a:buNone/>
              <a:defRPr sz="1400"/>
            </a:lvl3pPr>
            <a:lvl4pPr marL="1371379" indent="0">
              <a:buNone/>
              <a:defRPr sz="1400"/>
            </a:lvl4pPr>
            <a:lvl5pPr marL="1828507" indent="0">
              <a:buNone/>
              <a:defRPr sz="1400"/>
            </a:lvl5pPr>
            <a:lvl6pPr marL="2285635" indent="0">
              <a:buNone/>
              <a:defRPr sz="1400"/>
            </a:lvl6pPr>
            <a:lvl7pPr marL="2742763" indent="0">
              <a:buNone/>
              <a:defRPr sz="1400"/>
            </a:lvl7pPr>
            <a:lvl8pPr marL="3199886" indent="0">
              <a:buNone/>
              <a:defRPr sz="1400"/>
            </a:lvl8pPr>
            <a:lvl9pPr marL="3657014" indent="0">
              <a:buNone/>
              <a:defRPr sz="1400"/>
            </a:lvl9pPr>
          </a:lstStyle>
          <a:p>
            <a:pPr lvl="0"/>
            <a:r>
              <a:rPr lang="en-US" smtClean="0"/>
              <a:t>Click to edit Master text styles</a:t>
            </a:r>
          </a:p>
        </p:txBody>
      </p:sp>
    </p:spTree>
    <p:extLst>
      <p:ext uri="{BB962C8B-B14F-4D97-AF65-F5344CB8AC3E}">
        <p14:creationId xmlns:p14="http://schemas.microsoft.com/office/powerpoint/2010/main" val="146165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42" y="5638802"/>
            <a:ext cx="4910136" cy="26563637"/>
          </a:xfrm>
        </p:spPr>
        <p:txBody>
          <a:bodyPr/>
          <a:lstStyle>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2"/>
            <a:ext cx="4911725" cy="26563637"/>
          </a:xfrm>
        </p:spPr>
        <p:txBody>
          <a:bodyPr/>
          <a:lstStyle>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13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9" y="1317624"/>
            <a:ext cx="39503352"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2" y="7369176"/>
            <a:ext cx="19392902" cy="3070224"/>
          </a:xfrm>
        </p:spPr>
        <p:txBody>
          <a:bodyPr anchor="b"/>
          <a:lstStyle>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193922" y="10439402"/>
            <a:ext cx="19392902" cy="18965861"/>
          </a:xfrm>
        </p:spPr>
        <p:txBody>
          <a:bodyPr/>
          <a:lstStyle>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9" y="7369176"/>
            <a:ext cx="19400837" cy="3070224"/>
          </a:xfrm>
        </p:spPr>
        <p:txBody>
          <a:bodyPr anchor="b"/>
          <a:lstStyle>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22296439" y="10439402"/>
            <a:ext cx="19400837" cy="18965861"/>
          </a:xfrm>
        </p:spPr>
        <p:txBody>
          <a:bodyPr/>
          <a:lstStyle>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111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425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46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3"/>
            <a:ext cx="14439902" cy="557689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7160874" y="1311274"/>
            <a:ext cx="24536400" cy="28093987"/>
          </a:xfrm>
        </p:spPr>
        <p:txBody>
          <a:bodyPr/>
          <a:lstStyle>
            <a:lvl1pPr>
              <a:defRPr sz="3400"/>
            </a:lvl1pPr>
            <a:lvl2pPr>
              <a:defRPr sz="29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6888166"/>
            <a:ext cx="14439902" cy="22517102"/>
          </a:xfrm>
        </p:spPr>
        <p:txBody>
          <a:bodyPr/>
          <a:lstStyle>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smtClean="0"/>
              <a:t>Click to edit Master text styles</a:t>
            </a:r>
          </a:p>
        </p:txBody>
      </p:sp>
    </p:spTree>
    <p:extLst>
      <p:ext uri="{BB962C8B-B14F-4D97-AF65-F5344CB8AC3E}">
        <p14:creationId xmlns:p14="http://schemas.microsoft.com/office/powerpoint/2010/main" val="111042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018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63"/>
            <a:ext cx="26335037" cy="272097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602666" y="2941644"/>
            <a:ext cx="26335037" cy="19750085"/>
          </a:xfrm>
        </p:spPr>
        <p:txBody>
          <a:bodyPr/>
          <a:lstStyle>
            <a:lvl1pPr marL="0" indent="0">
              <a:buNone/>
              <a:defRPr sz="3400"/>
            </a:lvl1pPr>
            <a:lvl2pPr marL="457128" indent="0">
              <a:buNone/>
              <a:defRPr sz="2900"/>
            </a:lvl2pPr>
            <a:lvl3pPr marL="914256" indent="0">
              <a:buNone/>
              <a:defRPr sz="2400"/>
            </a:lvl3pPr>
            <a:lvl4pPr marL="1371379" indent="0">
              <a:buNone/>
              <a:defRPr sz="1900"/>
            </a:lvl4pPr>
            <a:lvl5pPr marL="1828507" indent="0">
              <a:buNone/>
              <a:defRPr sz="1900"/>
            </a:lvl5pPr>
            <a:lvl6pPr marL="2285635" indent="0">
              <a:buNone/>
              <a:defRPr sz="1900"/>
            </a:lvl6pPr>
            <a:lvl7pPr marL="2742763" indent="0">
              <a:buNone/>
              <a:defRPr sz="1900"/>
            </a:lvl7pPr>
            <a:lvl8pPr marL="3199886" indent="0">
              <a:buNone/>
              <a:defRPr sz="1900"/>
            </a:lvl8pPr>
            <a:lvl9pPr marL="3657014" indent="0">
              <a:buNone/>
              <a:defRPr sz="1900"/>
            </a:lvl9pPr>
          </a:lstStyle>
          <a:p>
            <a:pPr lvl="0"/>
            <a:endParaRPr lang="en-US" noProof="0" smtClean="0"/>
          </a:p>
        </p:txBody>
      </p:sp>
      <p:sp>
        <p:nvSpPr>
          <p:cNvPr id="4" name="Text Placeholder 3"/>
          <p:cNvSpPr>
            <a:spLocks noGrp="1"/>
          </p:cNvSpPr>
          <p:nvPr>
            <p:ph type="body" sz="half" idx="2"/>
          </p:nvPr>
        </p:nvSpPr>
        <p:spPr>
          <a:xfrm>
            <a:off x="8602666" y="25763539"/>
            <a:ext cx="26335037" cy="3862387"/>
          </a:xfrm>
        </p:spPr>
        <p:txBody>
          <a:bodyPr/>
          <a:lstStyle>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smtClean="0"/>
              <a:t>Click to edit Master text styles</a:t>
            </a:r>
          </a:p>
        </p:txBody>
      </p:sp>
    </p:spTree>
    <p:extLst>
      <p:ext uri="{BB962C8B-B14F-4D97-AF65-F5344CB8AC3E}">
        <p14:creationId xmlns:p14="http://schemas.microsoft.com/office/powerpoint/2010/main" val="683074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481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7" y="1273176"/>
            <a:ext cx="10547352" cy="309292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9" y="1273176"/>
            <a:ext cx="31491235" cy="309292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258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2172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694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439"/>
            <a:ext cx="37307837" cy="6537326"/>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539"/>
            <a:ext cx="37307837" cy="7200902"/>
          </a:xfrm>
        </p:spPr>
        <p:txBody>
          <a:bodyPr anchor="b"/>
          <a:lstStyle>
            <a:lvl1pPr marL="0" indent="0">
              <a:buNone/>
              <a:defRPr sz="1900"/>
            </a:lvl1pPr>
            <a:lvl2pPr marL="457128" indent="0">
              <a:buNone/>
              <a:defRPr sz="1900"/>
            </a:lvl2pPr>
            <a:lvl3pPr marL="914256" indent="0">
              <a:buNone/>
              <a:defRPr sz="1400"/>
            </a:lvl3pPr>
            <a:lvl4pPr marL="1371379" indent="0">
              <a:buNone/>
              <a:defRPr sz="1400"/>
            </a:lvl4pPr>
            <a:lvl5pPr marL="1828507" indent="0">
              <a:buNone/>
              <a:defRPr sz="1400"/>
            </a:lvl5pPr>
            <a:lvl6pPr marL="2285635" indent="0">
              <a:buNone/>
              <a:defRPr sz="1400"/>
            </a:lvl6pPr>
            <a:lvl7pPr marL="2742763" indent="0">
              <a:buNone/>
              <a:defRPr sz="1400"/>
            </a:lvl7pPr>
            <a:lvl8pPr marL="3199886" indent="0">
              <a:buNone/>
              <a:defRPr sz="1400"/>
            </a:lvl8pPr>
            <a:lvl9pPr marL="3657014" indent="0">
              <a:buNone/>
              <a:defRPr sz="1400"/>
            </a:lvl9pPr>
          </a:lstStyle>
          <a:p>
            <a:pPr lvl="0"/>
            <a:r>
              <a:rPr lang="en-US" smtClean="0"/>
              <a:t>Click to edit Master text styles</a:t>
            </a:r>
          </a:p>
        </p:txBody>
      </p:sp>
    </p:spTree>
    <p:extLst>
      <p:ext uri="{BB962C8B-B14F-4D97-AF65-F5344CB8AC3E}">
        <p14:creationId xmlns:p14="http://schemas.microsoft.com/office/powerpoint/2010/main" val="2688618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9" y="5638802"/>
            <a:ext cx="21018499" cy="26563637"/>
          </a:xfrm>
        </p:spPr>
        <p:txBody>
          <a:bodyPr/>
          <a:lstStyle>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41" y="5638802"/>
            <a:ext cx="21020088" cy="26563637"/>
          </a:xfrm>
        </p:spPr>
        <p:txBody>
          <a:bodyPr/>
          <a:lstStyle>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3374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9" y="1317624"/>
            <a:ext cx="39503352"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2" y="7369176"/>
            <a:ext cx="19392902" cy="3070224"/>
          </a:xfrm>
        </p:spPr>
        <p:txBody>
          <a:bodyPr anchor="b"/>
          <a:lstStyle>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193922" y="10439402"/>
            <a:ext cx="19392902" cy="18965861"/>
          </a:xfrm>
        </p:spPr>
        <p:txBody>
          <a:bodyPr/>
          <a:lstStyle>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9" y="7369176"/>
            <a:ext cx="19400837" cy="3070224"/>
          </a:xfrm>
        </p:spPr>
        <p:txBody>
          <a:bodyPr anchor="b"/>
          <a:lstStyle>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22296439" y="10439402"/>
            <a:ext cx="19400837" cy="18965861"/>
          </a:xfrm>
        </p:spPr>
        <p:txBody>
          <a:bodyPr/>
          <a:lstStyle>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221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1993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46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439"/>
            <a:ext cx="37307837" cy="6537326"/>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539"/>
            <a:ext cx="37307837" cy="7200902"/>
          </a:xfrm>
        </p:spPr>
        <p:txBody>
          <a:bodyPr anchor="b"/>
          <a:lstStyle>
            <a:lvl1pPr marL="0" indent="0">
              <a:buNone/>
              <a:defRPr sz="1900"/>
            </a:lvl1pPr>
            <a:lvl2pPr marL="457128" indent="0">
              <a:buNone/>
              <a:defRPr sz="1900"/>
            </a:lvl2pPr>
            <a:lvl3pPr marL="914256" indent="0">
              <a:buNone/>
              <a:defRPr sz="1400"/>
            </a:lvl3pPr>
            <a:lvl4pPr marL="1371379" indent="0">
              <a:buNone/>
              <a:defRPr sz="1400"/>
            </a:lvl4pPr>
            <a:lvl5pPr marL="1828507" indent="0">
              <a:buNone/>
              <a:defRPr sz="1400"/>
            </a:lvl5pPr>
            <a:lvl6pPr marL="2285635" indent="0">
              <a:buNone/>
              <a:defRPr sz="1400"/>
            </a:lvl6pPr>
            <a:lvl7pPr marL="2742763" indent="0">
              <a:buNone/>
              <a:defRPr sz="1400"/>
            </a:lvl7pPr>
            <a:lvl8pPr marL="3199886" indent="0">
              <a:buNone/>
              <a:defRPr sz="1400"/>
            </a:lvl8pPr>
            <a:lvl9pPr marL="3657014" indent="0">
              <a:buNone/>
              <a:defRPr sz="1400"/>
            </a:lvl9pPr>
          </a:lstStyle>
          <a:p>
            <a:pPr lvl="0"/>
            <a:r>
              <a:rPr lang="en-US" smtClean="0"/>
              <a:t>Click to edit Master text styles</a:t>
            </a:r>
          </a:p>
        </p:txBody>
      </p:sp>
    </p:spTree>
    <p:extLst>
      <p:ext uri="{BB962C8B-B14F-4D97-AF65-F5344CB8AC3E}">
        <p14:creationId xmlns:p14="http://schemas.microsoft.com/office/powerpoint/2010/main" val="1558947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3"/>
            <a:ext cx="14439902" cy="557689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7160874" y="1311274"/>
            <a:ext cx="24536400" cy="28093987"/>
          </a:xfrm>
        </p:spPr>
        <p:txBody>
          <a:bodyPr/>
          <a:lstStyle>
            <a:lvl1pPr>
              <a:defRPr sz="3400"/>
            </a:lvl1pPr>
            <a:lvl2pPr>
              <a:defRPr sz="29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6888166"/>
            <a:ext cx="14439902" cy="22517102"/>
          </a:xfrm>
        </p:spPr>
        <p:txBody>
          <a:bodyPr/>
          <a:lstStyle>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smtClean="0"/>
              <a:t>Click to edit Master text styles</a:t>
            </a:r>
          </a:p>
        </p:txBody>
      </p:sp>
    </p:spTree>
    <p:extLst>
      <p:ext uri="{BB962C8B-B14F-4D97-AF65-F5344CB8AC3E}">
        <p14:creationId xmlns:p14="http://schemas.microsoft.com/office/powerpoint/2010/main" val="3680606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63"/>
            <a:ext cx="26335037" cy="272097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602666" y="2941644"/>
            <a:ext cx="26335037" cy="19750085"/>
          </a:xfrm>
        </p:spPr>
        <p:txBody>
          <a:bodyPr/>
          <a:lstStyle>
            <a:lvl1pPr marL="0" indent="0">
              <a:buNone/>
              <a:defRPr sz="3400"/>
            </a:lvl1pPr>
            <a:lvl2pPr marL="457128" indent="0">
              <a:buNone/>
              <a:defRPr sz="2900"/>
            </a:lvl2pPr>
            <a:lvl3pPr marL="914256" indent="0">
              <a:buNone/>
              <a:defRPr sz="2400"/>
            </a:lvl3pPr>
            <a:lvl4pPr marL="1371379" indent="0">
              <a:buNone/>
              <a:defRPr sz="1900"/>
            </a:lvl4pPr>
            <a:lvl5pPr marL="1828507" indent="0">
              <a:buNone/>
              <a:defRPr sz="1900"/>
            </a:lvl5pPr>
            <a:lvl6pPr marL="2285635" indent="0">
              <a:buNone/>
              <a:defRPr sz="1900"/>
            </a:lvl6pPr>
            <a:lvl7pPr marL="2742763" indent="0">
              <a:buNone/>
              <a:defRPr sz="1900"/>
            </a:lvl7pPr>
            <a:lvl8pPr marL="3199886" indent="0">
              <a:buNone/>
              <a:defRPr sz="1900"/>
            </a:lvl8pPr>
            <a:lvl9pPr marL="3657014" indent="0">
              <a:buNone/>
              <a:defRPr sz="1900"/>
            </a:lvl9pPr>
          </a:lstStyle>
          <a:p>
            <a:pPr lvl="0"/>
            <a:endParaRPr lang="en-US" noProof="0" smtClean="0"/>
          </a:p>
        </p:txBody>
      </p:sp>
      <p:sp>
        <p:nvSpPr>
          <p:cNvPr id="4" name="Text Placeholder 3"/>
          <p:cNvSpPr>
            <a:spLocks noGrp="1"/>
          </p:cNvSpPr>
          <p:nvPr>
            <p:ph type="body" sz="half" idx="2"/>
          </p:nvPr>
        </p:nvSpPr>
        <p:spPr>
          <a:xfrm>
            <a:off x="8602666" y="25763539"/>
            <a:ext cx="26335037" cy="3862387"/>
          </a:xfrm>
        </p:spPr>
        <p:txBody>
          <a:bodyPr/>
          <a:lstStyle>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smtClean="0"/>
              <a:t>Click to edit Master text styles</a:t>
            </a:r>
          </a:p>
        </p:txBody>
      </p:sp>
    </p:spTree>
    <p:extLst>
      <p:ext uri="{BB962C8B-B14F-4D97-AF65-F5344CB8AC3E}">
        <p14:creationId xmlns:p14="http://schemas.microsoft.com/office/powerpoint/2010/main" val="1474655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0951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7" y="1273176"/>
            <a:ext cx="10547352" cy="309292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9" y="1273176"/>
            <a:ext cx="31491235" cy="309292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2572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3859" indent="0" algn="ctr">
              <a:buNone/>
              <a:defRPr>
                <a:solidFill>
                  <a:schemeClr val="tx1">
                    <a:tint val="75000"/>
                  </a:schemeClr>
                </a:solidFill>
              </a:defRPr>
            </a:lvl2pPr>
            <a:lvl3pPr marL="4387718" indent="0" algn="ctr">
              <a:buNone/>
              <a:defRPr>
                <a:solidFill>
                  <a:schemeClr val="tx1">
                    <a:tint val="75000"/>
                  </a:schemeClr>
                </a:solidFill>
              </a:defRPr>
            </a:lvl3pPr>
            <a:lvl4pPr marL="6581578" indent="0" algn="ctr">
              <a:buNone/>
              <a:defRPr>
                <a:solidFill>
                  <a:schemeClr val="tx1">
                    <a:tint val="75000"/>
                  </a:schemeClr>
                </a:solidFill>
              </a:defRPr>
            </a:lvl4pPr>
            <a:lvl5pPr marL="8775432" indent="0" algn="ctr">
              <a:buNone/>
              <a:defRPr>
                <a:solidFill>
                  <a:schemeClr val="tx1">
                    <a:tint val="75000"/>
                  </a:schemeClr>
                </a:solidFill>
              </a:defRPr>
            </a:lvl5pPr>
            <a:lvl6pPr marL="10969286" indent="0" algn="ctr">
              <a:buNone/>
              <a:defRPr>
                <a:solidFill>
                  <a:schemeClr val="tx1">
                    <a:tint val="75000"/>
                  </a:schemeClr>
                </a:solidFill>
              </a:defRPr>
            </a:lvl6pPr>
            <a:lvl7pPr marL="13163146" indent="0" algn="ctr">
              <a:buNone/>
              <a:defRPr>
                <a:solidFill>
                  <a:schemeClr val="tx1">
                    <a:tint val="75000"/>
                  </a:schemeClr>
                </a:solidFill>
              </a:defRPr>
            </a:lvl7pPr>
            <a:lvl8pPr marL="15357005" indent="0" algn="ctr">
              <a:buNone/>
              <a:defRPr>
                <a:solidFill>
                  <a:schemeClr val="tx1">
                    <a:tint val="75000"/>
                  </a:schemeClr>
                </a:solidFill>
              </a:defRPr>
            </a:lvl8pPr>
            <a:lvl9pPr marL="1755086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BC1850-D803-462E-BAB4-B9CE83A814EE}" type="datetimeFigureOut">
              <a:rPr lang="en-US"/>
              <a:pPr>
                <a:defRPr/>
              </a:pPr>
              <a:t>9/23/2015</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CB314D-694A-46E1-9BAF-FB80002990D6}" type="slidenum">
              <a:rPr lang="en-US"/>
              <a:pPr>
                <a:defRPr/>
              </a:pPr>
              <a:t>‹#›</a:t>
            </a:fld>
            <a:endParaRPr lang="en-US" dirty="0">
              <a:solidFill>
                <a:srgbClr val="FFFFFF"/>
              </a:solidFill>
            </a:endParaRPr>
          </a:p>
        </p:txBody>
      </p:sp>
    </p:spTree>
    <p:extLst>
      <p:ext uri="{BB962C8B-B14F-4D97-AF65-F5344CB8AC3E}">
        <p14:creationId xmlns:p14="http://schemas.microsoft.com/office/powerpoint/2010/main" val="4138531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F7168F-5A36-43F6-A020-BC575339877E}" type="datetimeFigureOut">
              <a:rPr lang="en-US"/>
              <a:pPr>
                <a:defRPr/>
              </a:pPr>
              <a:t>9/23/2015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45CE33-D9BA-4BF0-88B6-156EEF4A3BD6}" type="slidenum">
              <a:rPr lang="en-US"/>
              <a:pPr>
                <a:defRPr/>
              </a:pPr>
              <a:t>‹#›</a:t>
            </a:fld>
            <a:endParaRPr lang="en-US"/>
          </a:p>
        </p:txBody>
      </p:sp>
    </p:spTree>
    <p:extLst>
      <p:ext uri="{BB962C8B-B14F-4D97-AF65-F5344CB8AC3E}">
        <p14:creationId xmlns:p14="http://schemas.microsoft.com/office/powerpoint/2010/main" val="518903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3859" indent="0">
              <a:buNone/>
              <a:defRPr sz="8600">
                <a:solidFill>
                  <a:schemeClr val="tx1">
                    <a:tint val="75000"/>
                  </a:schemeClr>
                </a:solidFill>
              </a:defRPr>
            </a:lvl2pPr>
            <a:lvl3pPr marL="4387718" indent="0">
              <a:buNone/>
              <a:defRPr sz="7700">
                <a:solidFill>
                  <a:schemeClr val="tx1">
                    <a:tint val="75000"/>
                  </a:schemeClr>
                </a:solidFill>
              </a:defRPr>
            </a:lvl3pPr>
            <a:lvl4pPr marL="6581578" indent="0">
              <a:buNone/>
              <a:defRPr sz="6700">
                <a:solidFill>
                  <a:schemeClr val="tx1">
                    <a:tint val="75000"/>
                  </a:schemeClr>
                </a:solidFill>
              </a:defRPr>
            </a:lvl4pPr>
            <a:lvl5pPr marL="8775432" indent="0">
              <a:buNone/>
              <a:defRPr sz="6700">
                <a:solidFill>
                  <a:schemeClr val="tx1">
                    <a:tint val="75000"/>
                  </a:schemeClr>
                </a:solidFill>
              </a:defRPr>
            </a:lvl5pPr>
            <a:lvl6pPr marL="10969286" indent="0">
              <a:buNone/>
              <a:defRPr sz="6700">
                <a:solidFill>
                  <a:schemeClr val="tx1">
                    <a:tint val="75000"/>
                  </a:schemeClr>
                </a:solidFill>
              </a:defRPr>
            </a:lvl6pPr>
            <a:lvl7pPr marL="13163146" indent="0">
              <a:buNone/>
              <a:defRPr sz="6700">
                <a:solidFill>
                  <a:schemeClr val="tx1">
                    <a:tint val="75000"/>
                  </a:schemeClr>
                </a:solidFill>
              </a:defRPr>
            </a:lvl7pPr>
            <a:lvl8pPr marL="15357005" indent="0">
              <a:buNone/>
              <a:defRPr sz="6700">
                <a:solidFill>
                  <a:schemeClr val="tx1">
                    <a:tint val="75000"/>
                  </a:schemeClr>
                </a:solidFill>
              </a:defRPr>
            </a:lvl8pPr>
            <a:lvl9pPr marL="17550864"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A8326F-92AC-4443-93D5-9B7176365FAD}" type="datetimeFigureOut">
              <a:rPr lang="en-US"/>
              <a:pPr>
                <a:defRPr/>
              </a:pPr>
              <a:t>9/23/2015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41F43-D747-4F82-B05E-0336C7A906A7}" type="slidenum">
              <a:rPr lang="en-US"/>
              <a:pPr>
                <a:defRPr/>
              </a:pPr>
              <a:t>‹#›</a:t>
            </a:fld>
            <a:endParaRPr lang="en-US"/>
          </a:p>
        </p:txBody>
      </p:sp>
    </p:spTree>
    <p:extLst>
      <p:ext uri="{BB962C8B-B14F-4D97-AF65-F5344CB8AC3E}">
        <p14:creationId xmlns:p14="http://schemas.microsoft.com/office/powerpoint/2010/main" val="680893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94A39D-010C-4435-8325-4AF3D63FB72F}" type="datetimeFigureOut">
              <a:rPr lang="en-US"/>
              <a:pPr>
                <a:defRPr/>
              </a:pPr>
              <a:t>9/23/2015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C95F14-B7F1-4963-A3E1-E908404AB4EA}" type="slidenum">
              <a:rPr lang="en-US"/>
              <a:pPr>
                <a:defRPr/>
              </a:pPr>
              <a:t>‹#›</a:t>
            </a:fld>
            <a:endParaRPr lang="en-US"/>
          </a:p>
        </p:txBody>
      </p:sp>
    </p:spTree>
    <p:extLst>
      <p:ext uri="{BB962C8B-B14F-4D97-AF65-F5344CB8AC3E}">
        <p14:creationId xmlns:p14="http://schemas.microsoft.com/office/powerpoint/2010/main" val="4172550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3859" indent="0">
              <a:buNone/>
              <a:defRPr sz="9600" b="1"/>
            </a:lvl2pPr>
            <a:lvl3pPr marL="4387718" indent="0">
              <a:buNone/>
              <a:defRPr sz="8600" b="1"/>
            </a:lvl3pPr>
            <a:lvl4pPr marL="6581578" indent="0">
              <a:buNone/>
              <a:defRPr sz="7700" b="1"/>
            </a:lvl4pPr>
            <a:lvl5pPr marL="8775432" indent="0">
              <a:buNone/>
              <a:defRPr sz="7700" b="1"/>
            </a:lvl5pPr>
            <a:lvl6pPr marL="10969286" indent="0">
              <a:buNone/>
              <a:defRPr sz="7700" b="1"/>
            </a:lvl6pPr>
            <a:lvl7pPr marL="13163146" indent="0">
              <a:buNone/>
              <a:defRPr sz="7700" b="1"/>
            </a:lvl7pPr>
            <a:lvl8pPr marL="15357005" indent="0">
              <a:buNone/>
              <a:defRPr sz="7700" b="1"/>
            </a:lvl8pPr>
            <a:lvl9pPr marL="17550864"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3859" indent="0">
              <a:buNone/>
              <a:defRPr sz="9600" b="1"/>
            </a:lvl2pPr>
            <a:lvl3pPr marL="4387718" indent="0">
              <a:buNone/>
              <a:defRPr sz="8600" b="1"/>
            </a:lvl3pPr>
            <a:lvl4pPr marL="6581578" indent="0">
              <a:buNone/>
              <a:defRPr sz="7700" b="1"/>
            </a:lvl4pPr>
            <a:lvl5pPr marL="8775432" indent="0">
              <a:buNone/>
              <a:defRPr sz="7700" b="1"/>
            </a:lvl5pPr>
            <a:lvl6pPr marL="10969286" indent="0">
              <a:buNone/>
              <a:defRPr sz="7700" b="1"/>
            </a:lvl6pPr>
            <a:lvl7pPr marL="13163146" indent="0">
              <a:buNone/>
              <a:defRPr sz="7700" b="1"/>
            </a:lvl7pPr>
            <a:lvl8pPr marL="15357005" indent="0">
              <a:buNone/>
              <a:defRPr sz="7700" b="1"/>
            </a:lvl8pPr>
            <a:lvl9pPr marL="17550864"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130CDA-439E-46AF-9D32-EB26FD1564C6}" type="datetimeFigureOut">
              <a:rPr lang="en-US"/>
              <a:pPr>
                <a:defRPr/>
              </a:pPr>
              <a:t>9/23/2015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A454DE-689D-4A1E-8C5C-F054366294BB}" type="slidenum">
              <a:rPr lang="en-US"/>
              <a:pPr>
                <a:defRPr/>
              </a:pPr>
              <a:t>‹#›</a:t>
            </a:fld>
            <a:endParaRPr lang="en-US"/>
          </a:p>
        </p:txBody>
      </p:sp>
    </p:spTree>
    <p:extLst>
      <p:ext uri="{BB962C8B-B14F-4D97-AF65-F5344CB8AC3E}">
        <p14:creationId xmlns:p14="http://schemas.microsoft.com/office/powerpoint/2010/main" val="2587826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4442C1-0D46-4099-8498-2AF974F43F4B}" type="datetimeFigureOut">
              <a:rPr lang="en-US"/>
              <a:pPr>
                <a:defRPr/>
              </a:pPr>
              <a:t>9/23/2015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2BDD04-8044-4598-ABDF-FCCB0B494B81}" type="slidenum">
              <a:rPr lang="en-US"/>
              <a:pPr>
                <a:defRPr/>
              </a:pPr>
              <a:t>‹#›</a:t>
            </a:fld>
            <a:endParaRPr lang="en-US"/>
          </a:p>
        </p:txBody>
      </p:sp>
    </p:spTree>
    <p:extLst>
      <p:ext uri="{BB962C8B-B14F-4D97-AF65-F5344CB8AC3E}">
        <p14:creationId xmlns:p14="http://schemas.microsoft.com/office/powerpoint/2010/main" val="271521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42" y="5638802"/>
            <a:ext cx="4910136" cy="26563637"/>
          </a:xfrm>
        </p:spPr>
        <p:txBody>
          <a:bodyPr/>
          <a:lstStyle>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2"/>
            <a:ext cx="4911725" cy="26563637"/>
          </a:xfrm>
        </p:spPr>
        <p:txBody>
          <a:bodyPr/>
          <a:lstStyle>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943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2C0B39-1FAD-4A0E-BC31-D73BC2E28BD8}" type="datetimeFigureOut">
              <a:rPr lang="en-US"/>
              <a:pPr>
                <a:defRPr/>
              </a:pPr>
              <a:t>9/23/2015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154143-0667-451B-B025-E57FA74667BA}" type="slidenum">
              <a:rPr lang="en-US"/>
              <a:pPr>
                <a:defRPr/>
              </a:pPr>
              <a:t>‹#›</a:t>
            </a:fld>
            <a:endParaRPr lang="en-US"/>
          </a:p>
        </p:txBody>
      </p:sp>
    </p:spTree>
    <p:extLst>
      <p:ext uri="{BB962C8B-B14F-4D97-AF65-F5344CB8AC3E}">
        <p14:creationId xmlns:p14="http://schemas.microsoft.com/office/powerpoint/2010/main" val="2710306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3859" indent="0">
              <a:buNone/>
              <a:defRPr sz="5800"/>
            </a:lvl2pPr>
            <a:lvl3pPr marL="4387718" indent="0">
              <a:buNone/>
              <a:defRPr sz="4800"/>
            </a:lvl3pPr>
            <a:lvl4pPr marL="6581578" indent="0">
              <a:buNone/>
              <a:defRPr sz="4300"/>
            </a:lvl4pPr>
            <a:lvl5pPr marL="8775432" indent="0">
              <a:buNone/>
              <a:defRPr sz="4300"/>
            </a:lvl5pPr>
            <a:lvl6pPr marL="10969286" indent="0">
              <a:buNone/>
              <a:defRPr sz="4300"/>
            </a:lvl6pPr>
            <a:lvl7pPr marL="13163146" indent="0">
              <a:buNone/>
              <a:defRPr sz="4300"/>
            </a:lvl7pPr>
            <a:lvl8pPr marL="15357005" indent="0">
              <a:buNone/>
              <a:defRPr sz="4300"/>
            </a:lvl8pPr>
            <a:lvl9pPr marL="17550864"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DC6085-B1C1-44F8-9A55-935A31B599C2}" type="datetimeFigureOut">
              <a:rPr lang="en-US"/>
              <a:pPr>
                <a:defRPr/>
              </a:pPr>
              <a:t>9/23/2015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2BF678-51AD-4000-A432-5C399EAEA060}" type="slidenum">
              <a:rPr lang="en-US"/>
              <a:pPr>
                <a:defRPr/>
              </a:pPr>
              <a:t>‹#›</a:t>
            </a:fld>
            <a:endParaRPr lang="en-US"/>
          </a:p>
        </p:txBody>
      </p:sp>
    </p:spTree>
    <p:extLst>
      <p:ext uri="{BB962C8B-B14F-4D97-AF65-F5344CB8AC3E}">
        <p14:creationId xmlns:p14="http://schemas.microsoft.com/office/powerpoint/2010/main" val="3708970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3859" indent="0">
              <a:buNone/>
              <a:defRPr sz="13400"/>
            </a:lvl2pPr>
            <a:lvl3pPr marL="4387718" indent="0">
              <a:buNone/>
              <a:defRPr sz="11500"/>
            </a:lvl3pPr>
            <a:lvl4pPr marL="6581578" indent="0">
              <a:buNone/>
              <a:defRPr sz="9600"/>
            </a:lvl4pPr>
            <a:lvl5pPr marL="8775432" indent="0">
              <a:buNone/>
              <a:defRPr sz="9600"/>
            </a:lvl5pPr>
            <a:lvl6pPr marL="10969286" indent="0">
              <a:buNone/>
              <a:defRPr sz="9600"/>
            </a:lvl6pPr>
            <a:lvl7pPr marL="13163146" indent="0">
              <a:buNone/>
              <a:defRPr sz="9600"/>
            </a:lvl7pPr>
            <a:lvl8pPr marL="15357005" indent="0">
              <a:buNone/>
              <a:defRPr sz="9600"/>
            </a:lvl8pPr>
            <a:lvl9pPr marL="17550864" indent="0">
              <a:buNone/>
              <a:defRPr sz="9600"/>
            </a:lvl9pPr>
          </a:lstStyle>
          <a:p>
            <a:pPr lvl="0"/>
            <a:endParaRPr lang="en-US" noProof="0" smtClean="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3859" indent="0">
              <a:buNone/>
              <a:defRPr sz="5800"/>
            </a:lvl2pPr>
            <a:lvl3pPr marL="4387718" indent="0">
              <a:buNone/>
              <a:defRPr sz="4800"/>
            </a:lvl3pPr>
            <a:lvl4pPr marL="6581578" indent="0">
              <a:buNone/>
              <a:defRPr sz="4300"/>
            </a:lvl4pPr>
            <a:lvl5pPr marL="8775432" indent="0">
              <a:buNone/>
              <a:defRPr sz="4300"/>
            </a:lvl5pPr>
            <a:lvl6pPr marL="10969286" indent="0">
              <a:buNone/>
              <a:defRPr sz="4300"/>
            </a:lvl6pPr>
            <a:lvl7pPr marL="13163146" indent="0">
              <a:buNone/>
              <a:defRPr sz="4300"/>
            </a:lvl7pPr>
            <a:lvl8pPr marL="15357005" indent="0">
              <a:buNone/>
              <a:defRPr sz="4300"/>
            </a:lvl8pPr>
            <a:lvl9pPr marL="1755086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49EFDB0-17C1-47E1-96F8-AF9B3D7CEA1B}" type="datetimeFigureOut">
              <a:rPr lang="en-US"/>
              <a:pPr>
                <a:defRPr/>
              </a:pPr>
              <a:t>9/23/2015</a:t>
            </a:fld>
            <a:endParaRPr lang="en-US">
              <a:solidFill>
                <a:schemeClr val="tx1"/>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5E950EA-584B-4DF8-BFF0-BE30D0B52F10}" type="slidenum">
              <a:rPr lang="en-US"/>
              <a:pPr>
                <a:defRPr/>
              </a:pPr>
              <a:t>‹#›</a:t>
            </a:fld>
            <a:endParaRPr lang="en-US">
              <a:solidFill>
                <a:schemeClr val="tx1"/>
              </a:solidFill>
            </a:endParaRPr>
          </a:p>
        </p:txBody>
      </p:sp>
    </p:spTree>
    <p:extLst>
      <p:ext uri="{BB962C8B-B14F-4D97-AF65-F5344CB8AC3E}">
        <p14:creationId xmlns:p14="http://schemas.microsoft.com/office/powerpoint/2010/main" val="3958906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B4DBA7-2591-473C-8CF3-02DCC249EED8}" type="datetimeFigureOut">
              <a:rPr lang="en-US"/>
              <a:pPr>
                <a:defRPr/>
              </a:pPr>
              <a:t>9/23/2015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B0D508-D551-4D54-8CCC-FDA8BCB38DE7}" type="slidenum">
              <a:rPr lang="en-US"/>
              <a:pPr>
                <a:defRPr/>
              </a:pPr>
              <a:t>‹#›</a:t>
            </a:fld>
            <a:endParaRPr lang="en-US"/>
          </a:p>
        </p:txBody>
      </p:sp>
    </p:spTree>
    <p:extLst>
      <p:ext uri="{BB962C8B-B14F-4D97-AF65-F5344CB8AC3E}">
        <p14:creationId xmlns:p14="http://schemas.microsoft.com/office/powerpoint/2010/main" val="3405810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CF3900-33E4-4A26-9FF2-05E2F66493FB}" type="datetimeFigureOut">
              <a:rPr lang="en-US"/>
              <a:pPr>
                <a:defRPr/>
              </a:pPr>
              <a:t>9/23/2015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0AF48-09F3-497E-BA98-CD41B44765C0}" type="slidenum">
              <a:rPr lang="en-US"/>
              <a:pPr>
                <a:defRPr/>
              </a:pPr>
              <a:t>‹#›</a:t>
            </a:fld>
            <a:endParaRPr lang="en-US"/>
          </a:p>
        </p:txBody>
      </p:sp>
    </p:spTree>
    <p:extLst>
      <p:ext uri="{BB962C8B-B14F-4D97-AF65-F5344CB8AC3E}">
        <p14:creationId xmlns:p14="http://schemas.microsoft.com/office/powerpoint/2010/main" val="74760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9" y="1317624"/>
            <a:ext cx="39503352"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2" y="7369176"/>
            <a:ext cx="19392902" cy="3070224"/>
          </a:xfrm>
        </p:spPr>
        <p:txBody>
          <a:bodyPr anchor="b"/>
          <a:lstStyle>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193922" y="10439402"/>
            <a:ext cx="19392902" cy="18965861"/>
          </a:xfrm>
        </p:spPr>
        <p:txBody>
          <a:bodyPr/>
          <a:lstStyle>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9" y="7369176"/>
            <a:ext cx="19400837" cy="3070224"/>
          </a:xfrm>
        </p:spPr>
        <p:txBody>
          <a:bodyPr anchor="b"/>
          <a:lstStyle>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22296439" y="10439402"/>
            <a:ext cx="19400837" cy="18965861"/>
          </a:xfrm>
        </p:spPr>
        <p:txBody>
          <a:bodyPr/>
          <a:lstStyle>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824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596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52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3"/>
            <a:ext cx="14439902" cy="557689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7160874" y="1311274"/>
            <a:ext cx="24536400" cy="28093987"/>
          </a:xfrm>
        </p:spPr>
        <p:txBody>
          <a:bodyPr/>
          <a:lstStyle>
            <a:lvl1pPr>
              <a:defRPr sz="3400"/>
            </a:lvl1pPr>
            <a:lvl2pPr>
              <a:defRPr sz="29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6888166"/>
            <a:ext cx="14439902" cy="22517102"/>
          </a:xfrm>
        </p:spPr>
        <p:txBody>
          <a:bodyPr/>
          <a:lstStyle>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smtClean="0"/>
              <a:t>Click to edit Master text styles</a:t>
            </a:r>
          </a:p>
        </p:txBody>
      </p:sp>
    </p:spTree>
    <p:extLst>
      <p:ext uri="{BB962C8B-B14F-4D97-AF65-F5344CB8AC3E}">
        <p14:creationId xmlns:p14="http://schemas.microsoft.com/office/powerpoint/2010/main" val="194915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63"/>
            <a:ext cx="26335037" cy="272097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602666" y="2941644"/>
            <a:ext cx="26335037" cy="19750085"/>
          </a:xfrm>
        </p:spPr>
        <p:txBody>
          <a:bodyPr/>
          <a:lstStyle>
            <a:lvl1pPr marL="0" indent="0">
              <a:buNone/>
              <a:defRPr sz="3400"/>
            </a:lvl1pPr>
            <a:lvl2pPr marL="457128" indent="0">
              <a:buNone/>
              <a:defRPr sz="2900"/>
            </a:lvl2pPr>
            <a:lvl3pPr marL="914256" indent="0">
              <a:buNone/>
              <a:defRPr sz="2400"/>
            </a:lvl3pPr>
            <a:lvl4pPr marL="1371379" indent="0">
              <a:buNone/>
              <a:defRPr sz="1900"/>
            </a:lvl4pPr>
            <a:lvl5pPr marL="1828507" indent="0">
              <a:buNone/>
              <a:defRPr sz="1900"/>
            </a:lvl5pPr>
            <a:lvl6pPr marL="2285635" indent="0">
              <a:buNone/>
              <a:defRPr sz="1900"/>
            </a:lvl6pPr>
            <a:lvl7pPr marL="2742763" indent="0">
              <a:buNone/>
              <a:defRPr sz="1900"/>
            </a:lvl7pPr>
            <a:lvl8pPr marL="3199886" indent="0">
              <a:buNone/>
              <a:defRPr sz="1900"/>
            </a:lvl8pPr>
            <a:lvl9pPr marL="3657014" indent="0">
              <a:buNone/>
              <a:defRPr sz="1900"/>
            </a:lvl9pPr>
          </a:lstStyle>
          <a:p>
            <a:pPr lvl="0"/>
            <a:endParaRPr lang="en-US" noProof="0" smtClean="0"/>
          </a:p>
        </p:txBody>
      </p:sp>
      <p:sp>
        <p:nvSpPr>
          <p:cNvPr id="4" name="Text Placeholder 3"/>
          <p:cNvSpPr>
            <a:spLocks noGrp="1"/>
          </p:cNvSpPr>
          <p:nvPr>
            <p:ph type="body" sz="half" idx="2"/>
          </p:nvPr>
        </p:nvSpPr>
        <p:spPr>
          <a:xfrm>
            <a:off x="8602666" y="25763539"/>
            <a:ext cx="26335037" cy="3862387"/>
          </a:xfrm>
        </p:spPr>
        <p:txBody>
          <a:bodyPr/>
          <a:lstStyle>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smtClean="0"/>
              <a:t>Click to edit Master text styles</a:t>
            </a:r>
          </a:p>
        </p:txBody>
      </p:sp>
    </p:spTree>
    <p:extLst>
      <p:ext uri="{BB962C8B-B14F-4D97-AF65-F5344CB8AC3E}">
        <p14:creationId xmlns:p14="http://schemas.microsoft.com/office/powerpoint/2010/main" val="122954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43891200" cy="4800600"/>
          </a:xfrm>
          <a:prstGeom prst="rect">
            <a:avLst/>
          </a:prstGeom>
          <a:solidFill>
            <a:schemeClr val="accent2"/>
          </a:solidFill>
          <a:ln w="9525">
            <a:solidFill>
              <a:schemeClr val="tx1"/>
            </a:solidFill>
            <a:miter lim="800000"/>
            <a:headEnd/>
            <a:tailEnd/>
          </a:ln>
        </p:spPr>
        <p:txBody>
          <a:bodyPr wrap="none" lIns="91426" tIns="45710" rIns="91426" bIns="45710" anchor="ctr"/>
          <a:lstStyle/>
          <a:p>
            <a:endParaRPr lang="en-US"/>
          </a:p>
        </p:txBody>
      </p:sp>
      <p:sp>
        <p:nvSpPr>
          <p:cNvPr id="1027" name="Rectangle 33"/>
          <p:cNvSpPr>
            <a:spLocks noChangeArrowheads="1"/>
          </p:cNvSpPr>
          <p:nvPr userDrawn="1"/>
        </p:nvSpPr>
        <p:spPr bwMode="auto">
          <a:xfrm>
            <a:off x="693738" y="5638800"/>
            <a:ext cx="9974262" cy="26563638"/>
          </a:xfrm>
          <a:prstGeom prst="rect">
            <a:avLst/>
          </a:prstGeom>
          <a:solidFill>
            <a:srgbClr val="FFFFFF"/>
          </a:solidFill>
          <a:ln w="9525">
            <a:solidFill>
              <a:schemeClr val="tx1"/>
            </a:solidFill>
            <a:miter lim="800000"/>
            <a:headEnd/>
            <a:tailEnd/>
          </a:ln>
        </p:spPr>
        <p:txBody>
          <a:bodyPr wrap="none" lIns="91426" tIns="45710" rIns="91426" bIns="45710" anchor="ctr"/>
          <a:lstStyle/>
          <a:p>
            <a:endParaRPr lang="en-US"/>
          </a:p>
        </p:txBody>
      </p:sp>
      <p:sp>
        <p:nvSpPr>
          <p:cNvPr id="1028" name="Rectangle 9"/>
          <p:cNvSpPr>
            <a:spLocks noChangeArrowheads="1"/>
          </p:cNvSpPr>
          <p:nvPr userDrawn="1"/>
        </p:nvSpPr>
        <p:spPr bwMode="auto">
          <a:xfrm>
            <a:off x="0" y="4800600"/>
            <a:ext cx="43891200" cy="130175"/>
          </a:xfrm>
          <a:prstGeom prst="rect">
            <a:avLst/>
          </a:prstGeom>
          <a:solidFill>
            <a:srgbClr val="660000"/>
          </a:solidFill>
          <a:ln w="152400">
            <a:solidFill>
              <a:srgbClr val="FF9900"/>
            </a:solidFill>
            <a:miter lim="800000"/>
            <a:headEnd/>
            <a:tailEnd/>
          </a:ln>
        </p:spPr>
        <p:txBody>
          <a:bodyPr wrap="none" lIns="91426" tIns="45710" rIns="91426" bIns="45710" anchor="ctr"/>
          <a:lstStyle/>
          <a:p>
            <a:endParaRPr lang="en-US"/>
          </a:p>
        </p:txBody>
      </p:sp>
      <p:sp>
        <p:nvSpPr>
          <p:cNvPr id="1029" name="Text Box 14"/>
          <p:cNvSpPr txBox="1">
            <a:spLocks noChangeArrowheads="1"/>
          </p:cNvSpPr>
          <p:nvPr userDrawn="1"/>
        </p:nvSpPr>
        <p:spPr bwMode="auto">
          <a:xfrm>
            <a:off x="609600" y="32445325"/>
            <a:ext cx="25146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smtClean="0">
                <a:solidFill>
                  <a:schemeClr val="bg2"/>
                </a:solidFill>
                <a:latin typeface="Arial" charset="0"/>
              </a:rPr>
              <a:t>TEMPLATE DESIGN © 2008</a:t>
            </a:r>
          </a:p>
          <a:p>
            <a:pPr>
              <a:lnSpc>
                <a:spcPct val="65000"/>
              </a:lnSpc>
              <a:spcBef>
                <a:spcPct val="50000"/>
              </a:spcBef>
              <a:defRPr/>
            </a:pPr>
            <a:r>
              <a:rPr lang="en-US" sz="1000" b="1" smtClean="0">
                <a:solidFill>
                  <a:schemeClr val="bg2"/>
                </a:solidFill>
                <a:latin typeface="Arial" charset="0"/>
              </a:rPr>
              <a:t>www.PosterPresentations.com</a:t>
            </a:r>
          </a:p>
        </p:txBody>
      </p:sp>
      <p:sp>
        <p:nvSpPr>
          <p:cNvPr id="1030" name="Rectangle 15"/>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3" tIns="45614" rIns="91253" bIns="45614"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693738" y="5638800"/>
            <a:ext cx="9974262"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336" tIns="456336" rIns="456336" bIns="456336"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2" name="Rectangle 25"/>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0" rIns="91426" bIns="45710" anchor="ctr"/>
          <a:lstStyle/>
          <a:p>
            <a:endParaRPr lang="en-US"/>
          </a:p>
        </p:txBody>
      </p:sp>
      <p:sp>
        <p:nvSpPr>
          <p:cNvPr id="1033" name="Rectangle 32"/>
          <p:cNvSpPr>
            <a:spLocks noChangeArrowheads="1"/>
          </p:cNvSpPr>
          <p:nvPr userDrawn="1"/>
        </p:nvSpPr>
        <p:spPr bwMode="auto">
          <a:xfrm>
            <a:off x="11490325" y="5638800"/>
            <a:ext cx="9982200" cy="26563638"/>
          </a:xfrm>
          <a:prstGeom prst="rect">
            <a:avLst/>
          </a:prstGeom>
          <a:solidFill>
            <a:srgbClr val="FFFFFF"/>
          </a:solidFill>
          <a:ln w="9525">
            <a:solidFill>
              <a:schemeClr val="tx1"/>
            </a:solidFill>
            <a:miter lim="800000"/>
            <a:headEnd/>
            <a:tailEnd/>
          </a:ln>
        </p:spPr>
        <p:txBody>
          <a:bodyPr wrap="none" lIns="91426" tIns="45710" rIns="91426" bIns="45710" anchor="ctr"/>
          <a:lstStyle/>
          <a:p>
            <a:endParaRPr lang="en-US"/>
          </a:p>
        </p:txBody>
      </p:sp>
      <p:sp>
        <p:nvSpPr>
          <p:cNvPr id="1034" name="Rectangle 34"/>
          <p:cNvSpPr>
            <a:spLocks noChangeArrowheads="1"/>
          </p:cNvSpPr>
          <p:nvPr userDrawn="1"/>
        </p:nvSpPr>
        <p:spPr bwMode="auto">
          <a:xfrm>
            <a:off x="22272625" y="5638800"/>
            <a:ext cx="9982200" cy="26563638"/>
          </a:xfrm>
          <a:prstGeom prst="rect">
            <a:avLst/>
          </a:prstGeom>
          <a:solidFill>
            <a:srgbClr val="FFFFFF"/>
          </a:solidFill>
          <a:ln w="9525">
            <a:solidFill>
              <a:schemeClr val="tx1"/>
            </a:solidFill>
            <a:miter lim="800000"/>
            <a:headEnd/>
            <a:tailEnd/>
          </a:ln>
        </p:spPr>
        <p:txBody>
          <a:bodyPr wrap="none" lIns="91426" tIns="45710" rIns="91426" bIns="45710" anchor="ctr"/>
          <a:lstStyle/>
          <a:p>
            <a:endParaRPr lang="en-US"/>
          </a:p>
        </p:txBody>
      </p:sp>
      <p:sp>
        <p:nvSpPr>
          <p:cNvPr id="1035" name="Rectangle 35"/>
          <p:cNvSpPr>
            <a:spLocks noChangeArrowheads="1"/>
          </p:cNvSpPr>
          <p:nvPr userDrawn="1"/>
        </p:nvSpPr>
        <p:spPr bwMode="auto">
          <a:xfrm>
            <a:off x="33078738" y="5638800"/>
            <a:ext cx="9982200" cy="26563638"/>
          </a:xfrm>
          <a:prstGeom prst="rect">
            <a:avLst/>
          </a:prstGeom>
          <a:solidFill>
            <a:srgbClr val="FFFFFF"/>
          </a:solidFill>
          <a:ln w="9525">
            <a:solidFill>
              <a:schemeClr val="tx1"/>
            </a:solidFill>
            <a:miter lim="800000"/>
            <a:headEnd/>
            <a:tailEnd/>
          </a:ln>
        </p:spPr>
        <p:txBody>
          <a:bodyPr wrap="none" lIns="91426" tIns="45710" rIns="91426" bIns="45710" anchor="ctr"/>
          <a:lstStyle/>
          <a:p>
            <a:endParaRPr lang="en-US"/>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rtl="0" eaLnBrk="0" fontAlgn="base" hangingPunct="0">
        <a:spcBef>
          <a:spcPct val="0"/>
        </a:spcBef>
        <a:spcAft>
          <a:spcPct val="0"/>
        </a:spcAft>
        <a:defRPr sz="8600">
          <a:solidFill>
            <a:srgbClr val="FFFFFF"/>
          </a:solidFill>
          <a:latin typeface="+mj-lt"/>
          <a:ea typeface="+mj-ea"/>
          <a:cs typeface="+mj-cs"/>
        </a:defRPr>
      </a:lvl1pPr>
      <a:lvl2pPr algn="ctr" rtl="0" eaLnBrk="0" fontAlgn="base" hangingPunct="0">
        <a:spcBef>
          <a:spcPct val="0"/>
        </a:spcBef>
        <a:spcAft>
          <a:spcPct val="0"/>
        </a:spcAft>
        <a:defRPr sz="8600">
          <a:solidFill>
            <a:srgbClr val="FFFFFF"/>
          </a:solidFill>
          <a:latin typeface="Arial Black" pitchFamily="34" charset="0"/>
        </a:defRPr>
      </a:lvl2pPr>
      <a:lvl3pPr algn="ctr" rtl="0" eaLnBrk="0" fontAlgn="base" hangingPunct="0">
        <a:spcBef>
          <a:spcPct val="0"/>
        </a:spcBef>
        <a:spcAft>
          <a:spcPct val="0"/>
        </a:spcAft>
        <a:defRPr sz="8600">
          <a:solidFill>
            <a:srgbClr val="FFFFFF"/>
          </a:solidFill>
          <a:latin typeface="Arial Black" pitchFamily="34" charset="0"/>
        </a:defRPr>
      </a:lvl3pPr>
      <a:lvl4pPr algn="ctr" rtl="0" eaLnBrk="0" fontAlgn="base" hangingPunct="0">
        <a:spcBef>
          <a:spcPct val="0"/>
        </a:spcBef>
        <a:spcAft>
          <a:spcPct val="0"/>
        </a:spcAft>
        <a:defRPr sz="8600">
          <a:solidFill>
            <a:srgbClr val="FFFFFF"/>
          </a:solidFill>
          <a:latin typeface="Arial Black" pitchFamily="34" charset="0"/>
        </a:defRPr>
      </a:lvl4pPr>
      <a:lvl5pPr algn="ctr" rtl="0" eaLnBrk="0" fontAlgn="base" hangingPunct="0">
        <a:spcBef>
          <a:spcPct val="0"/>
        </a:spcBef>
        <a:spcAft>
          <a:spcPct val="0"/>
        </a:spcAft>
        <a:defRPr sz="8600">
          <a:solidFill>
            <a:srgbClr val="FFFFFF"/>
          </a:solidFill>
          <a:latin typeface="Arial Black" pitchFamily="34" charset="0"/>
        </a:defRPr>
      </a:lvl5pPr>
      <a:lvl6pPr marL="457128" algn="ctr" rtl="0" fontAlgn="base">
        <a:spcBef>
          <a:spcPct val="0"/>
        </a:spcBef>
        <a:spcAft>
          <a:spcPct val="0"/>
        </a:spcAft>
        <a:defRPr sz="8600">
          <a:solidFill>
            <a:srgbClr val="FFFFFF"/>
          </a:solidFill>
          <a:latin typeface="Arial Black" pitchFamily="34" charset="0"/>
        </a:defRPr>
      </a:lvl6pPr>
      <a:lvl7pPr marL="914256" algn="ctr" rtl="0" fontAlgn="base">
        <a:spcBef>
          <a:spcPct val="0"/>
        </a:spcBef>
        <a:spcAft>
          <a:spcPct val="0"/>
        </a:spcAft>
        <a:defRPr sz="8600">
          <a:solidFill>
            <a:srgbClr val="FFFFFF"/>
          </a:solidFill>
          <a:latin typeface="Arial Black" pitchFamily="34" charset="0"/>
        </a:defRPr>
      </a:lvl7pPr>
      <a:lvl8pPr marL="1371379" algn="ctr" rtl="0" fontAlgn="base">
        <a:spcBef>
          <a:spcPct val="0"/>
        </a:spcBef>
        <a:spcAft>
          <a:spcPct val="0"/>
        </a:spcAft>
        <a:defRPr sz="8600">
          <a:solidFill>
            <a:srgbClr val="FFFFFF"/>
          </a:solidFill>
          <a:latin typeface="Arial Black" pitchFamily="34" charset="0"/>
        </a:defRPr>
      </a:lvl8pPr>
      <a:lvl9pPr marL="1828507" algn="ctr" rtl="0" fontAlgn="base">
        <a:spcBef>
          <a:spcPct val="0"/>
        </a:spcBef>
        <a:spcAft>
          <a:spcPct val="0"/>
        </a:spcAft>
        <a:defRPr sz="8600">
          <a:solidFill>
            <a:srgbClr val="FFFFFF"/>
          </a:solidFill>
          <a:latin typeface="Arial Black" pitchFamily="34" charset="0"/>
        </a:defRPr>
      </a:lvl9pPr>
    </p:titleStyle>
    <p:bodyStyle>
      <a:lvl1pPr marL="341313" indent="-341313" algn="l" rtl="0" eaLnBrk="0" fontAlgn="base" hangingPunct="0">
        <a:spcBef>
          <a:spcPct val="20000"/>
        </a:spcBef>
        <a:spcAft>
          <a:spcPct val="0"/>
        </a:spcAft>
        <a:buChar char="•"/>
        <a:defRPr sz="29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9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1900">
          <a:solidFill>
            <a:schemeClr val="tx1"/>
          </a:solidFill>
          <a:latin typeface="+mn-lt"/>
        </a:defRPr>
      </a:lvl4pPr>
      <a:lvl5pPr marL="2055813" indent="-227013" algn="l" rtl="0" eaLnBrk="0" fontAlgn="base" hangingPunct="0">
        <a:spcBef>
          <a:spcPct val="20000"/>
        </a:spcBef>
        <a:spcAft>
          <a:spcPct val="0"/>
        </a:spcAft>
        <a:buChar char="»"/>
        <a:defRPr sz="1900">
          <a:solidFill>
            <a:schemeClr val="tx1"/>
          </a:solidFill>
          <a:latin typeface="+mn-lt"/>
        </a:defRPr>
      </a:lvl5pPr>
      <a:lvl6pPr marL="2514197" indent="-228562" algn="l" rtl="0" fontAlgn="base">
        <a:spcBef>
          <a:spcPct val="20000"/>
        </a:spcBef>
        <a:spcAft>
          <a:spcPct val="0"/>
        </a:spcAft>
        <a:buChar char="»"/>
        <a:defRPr sz="1900">
          <a:solidFill>
            <a:schemeClr val="tx1"/>
          </a:solidFill>
          <a:latin typeface="+mn-lt"/>
        </a:defRPr>
      </a:lvl6pPr>
      <a:lvl7pPr marL="2971325" indent="-228562" algn="l" rtl="0" fontAlgn="base">
        <a:spcBef>
          <a:spcPct val="20000"/>
        </a:spcBef>
        <a:spcAft>
          <a:spcPct val="0"/>
        </a:spcAft>
        <a:buChar char="»"/>
        <a:defRPr sz="1900">
          <a:solidFill>
            <a:schemeClr val="tx1"/>
          </a:solidFill>
          <a:latin typeface="+mn-lt"/>
        </a:defRPr>
      </a:lvl7pPr>
      <a:lvl8pPr marL="3428453" indent="-228562" algn="l" rtl="0" fontAlgn="base">
        <a:spcBef>
          <a:spcPct val="20000"/>
        </a:spcBef>
        <a:spcAft>
          <a:spcPct val="0"/>
        </a:spcAft>
        <a:buChar char="»"/>
        <a:defRPr sz="1900">
          <a:solidFill>
            <a:schemeClr val="tx1"/>
          </a:solidFill>
          <a:latin typeface="+mn-lt"/>
        </a:defRPr>
      </a:lvl8pPr>
      <a:lvl9pPr marL="3885576" indent="-228562"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256" rtl="0" eaLnBrk="1" latinLnBrk="0" hangingPunct="1">
        <a:defRPr sz="1900" kern="1200">
          <a:solidFill>
            <a:schemeClr val="tx1"/>
          </a:solidFill>
          <a:latin typeface="+mn-lt"/>
          <a:ea typeface="+mn-ea"/>
          <a:cs typeface="+mn-cs"/>
        </a:defRPr>
      </a:lvl1pPr>
      <a:lvl2pPr marL="457128" algn="l" defTabSz="914256" rtl="0" eaLnBrk="1" latinLnBrk="0" hangingPunct="1">
        <a:defRPr sz="1900" kern="1200">
          <a:solidFill>
            <a:schemeClr val="tx1"/>
          </a:solidFill>
          <a:latin typeface="+mn-lt"/>
          <a:ea typeface="+mn-ea"/>
          <a:cs typeface="+mn-cs"/>
        </a:defRPr>
      </a:lvl2pPr>
      <a:lvl3pPr marL="914256" algn="l" defTabSz="914256" rtl="0" eaLnBrk="1" latinLnBrk="0" hangingPunct="1">
        <a:defRPr sz="1900" kern="1200">
          <a:solidFill>
            <a:schemeClr val="tx1"/>
          </a:solidFill>
          <a:latin typeface="+mn-lt"/>
          <a:ea typeface="+mn-ea"/>
          <a:cs typeface="+mn-cs"/>
        </a:defRPr>
      </a:lvl3pPr>
      <a:lvl4pPr marL="1371379" algn="l" defTabSz="914256" rtl="0" eaLnBrk="1" latinLnBrk="0" hangingPunct="1">
        <a:defRPr sz="1900" kern="1200">
          <a:solidFill>
            <a:schemeClr val="tx1"/>
          </a:solidFill>
          <a:latin typeface="+mn-lt"/>
          <a:ea typeface="+mn-ea"/>
          <a:cs typeface="+mn-cs"/>
        </a:defRPr>
      </a:lvl4pPr>
      <a:lvl5pPr marL="1828507" algn="l" defTabSz="914256" rtl="0" eaLnBrk="1" latinLnBrk="0" hangingPunct="1">
        <a:defRPr sz="1900" kern="1200">
          <a:solidFill>
            <a:schemeClr val="tx1"/>
          </a:solidFill>
          <a:latin typeface="+mn-lt"/>
          <a:ea typeface="+mn-ea"/>
          <a:cs typeface="+mn-cs"/>
        </a:defRPr>
      </a:lvl5pPr>
      <a:lvl6pPr marL="2285635" algn="l" defTabSz="914256" rtl="0" eaLnBrk="1" latinLnBrk="0" hangingPunct="1">
        <a:defRPr sz="1900" kern="1200">
          <a:solidFill>
            <a:schemeClr val="tx1"/>
          </a:solidFill>
          <a:latin typeface="+mn-lt"/>
          <a:ea typeface="+mn-ea"/>
          <a:cs typeface="+mn-cs"/>
        </a:defRPr>
      </a:lvl6pPr>
      <a:lvl7pPr marL="2742763" algn="l" defTabSz="914256" rtl="0" eaLnBrk="1" latinLnBrk="0" hangingPunct="1">
        <a:defRPr sz="1900" kern="1200">
          <a:solidFill>
            <a:schemeClr val="tx1"/>
          </a:solidFill>
          <a:latin typeface="+mn-lt"/>
          <a:ea typeface="+mn-ea"/>
          <a:cs typeface="+mn-cs"/>
        </a:defRPr>
      </a:lvl7pPr>
      <a:lvl8pPr marL="3199886" algn="l" defTabSz="914256" rtl="0" eaLnBrk="1" latinLnBrk="0" hangingPunct="1">
        <a:defRPr sz="1900" kern="1200">
          <a:solidFill>
            <a:schemeClr val="tx1"/>
          </a:solidFill>
          <a:latin typeface="+mn-lt"/>
          <a:ea typeface="+mn-ea"/>
          <a:cs typeface="+mn-cs"/>
        </a:defRPr>
      </a:lvl8pPr>
      <a:lvl9pPr marL="3657014" algn="l" defTabSz="91425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lIns="91426" tIns="45710" rIns="91426" bIns="45710" anchor="ctr"/>
          <a:lstStyle/>
          <a:p>
            <a:endParaRPr lang="en-US"/>
          </a:p>
        </p:txBody>
      </p:sp>
      <p:sp>
        <p:nvSpPr>
          <p:cNvPr id="2051" name="Rectangle 3"/>
          <p:cNvSpPr>
            <a:spLocks noChangeArrowheads="1"/>
          </p:cNvSpPr>
          <p:nvPr userDrawn="1"/>
        </p:nvSpPr>
        <p:spPr bwMode="auto">
          <a:xfrm>
            <a:off x="693738" y="5638800"/>
            <a:ext cx="9974262" cy="26563638"/>
          </a:xfrm>
          <a:prstGeom prst="rect">
            <a:avLst/>
          </a:prstGeom>
          <a:solidFill>
            <a:schemeClr val="accent1"/>
          </a:solidFill>
          <a:ln w="9525">
            <a:solidFill>
              <a:schemeClr val="tx1"/>
            </a:solidFill>
            <a:miter lim="800000"/>
            <a:headEnd/>
            <a:tailEnd/>
          </a:ln>
        </p:spPr>
        <p:txBody>
          <a:bodyPr wrap="none" lIns="91426" tIns="45710" rIns="91426" bIns="45710" anchor="ctr"/>
          <a:lstStyle/>
          <a:p>
            <a:endParaRPr lang="en-US"/>
          </a:p>
        </p:txBody>
      </p:sp>
      <p:sp>
        <p:nvSpPr>
          <p:cNvPr id="2052" name="Rectangle 4"/>
          <p:cNvSpPr>
            <a:spLocks noChangeArrowheads="1"/>
          </p:cNvSpPr>
          <p:nvPr userDrawn="1"/>
        </p:nvSpPr>
        <p:spPr bwMode="auto">
          <a:xfrm>
            <a:off x="0" y="4800600"/>
            <a:ext cx="43891200" cy="13017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6" tIns="45710" rIns="91426" bIns="45710" anchor="ctr"/>
          <a:lstStyle/>
          <a:p>
            <a:endParaRPr lang="en-US"/>
          </a:p>
        </p:txBody>
      </p:sp>
      <p:sp>
        <p:nvSpPr>
          <p:cNvPr id="2053" name="Text Box 5"/>
          <p:cNvSpPr txBox="1">
            <a:spLocks noChangeArrowheads="1"/>
          </p:cNvSpPr>
          <p:nvPr userDrawn="1"/>
        </p:nvSpPr>
        <p:spPr bwMode="auto">
          <a:xfrm>
            <a:off x="609600" y="32445325"/>
            <a:ext cx="25146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smtClean="0">
                <a:solidFill>
                  <a:schemeClr val="bg2"/>
                </a:solidFill>
                <a:latin typeface="Arial" charset="0"/>
              </a:rPr>
              <a:t>POSTER TEMPLATE BY:</a:t>
            </a:r>
          </a:p>
          <a:p>
            <a:pPr>
              <a:lnSpc>
                <a:spcPct val="65000"/>
              </a:lnSpc>
              <a:spcBef>
                <a:spcPct val="50000"/>
              </a:spcBef>
              <a:defRPr/>
            </a:pPr>
            <a:r>
              <a:rPr lang="en-US" sz="1000" b="1" smtClean="0">
                <a:solidFill>
                  <a:schemeClr val="bg2"/>
                </a:solidFill>
                <a:latin typeface="Arial" charset="0"/>
              </a:rPr>
              <a:t>www.PosterPresentations.com</a:t>
            </a:r>
          </a:p>
        </p:txBody>
      </p:sp>
      <p:sp>
        <p:nvSpPr>
          <p:cNvPr id="2054" name="Rectangle 6"/>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3" tIns="45614" rIns="91253" bIns="45614"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693738" y="5638800"/>
            <a:ext cx="9974262"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336" tIns="456336" rIns="456336" bIns="456336"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056"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0" rIns="91426" bIns="45710" anchor="ctr"/>
          <a:lstStyle/>
          <a:p>
            <a:endParaRPr lang="en-US"/>
          </a:p>
        </p:txBody>
      </p:sp>
      <p:sp>
        <p:nvSpPr>
          <p:cNvPr id="2057" name="Rectangle 9"/>
          <p:cNvSpPr>
            <a:spLocks noChangeArrowheads="1"/>
          </p:cNvSpPr>
          <p:nvPr userDrawn="1"/>
        </p:nvSpPr>
        <p:spPr bwMode="auto">
          <a:xfrm>
            <a:off x="11490325" y="5638800"/>
            <a:ext cx="20764500" cy="26563638"/>
          </a:xfrm>
          <a:prstGeom prst="rect">
            <a:avLst/>
          </a:prstGeom>
          <a:solidFill>
            <a:schemeClr val="accent1"/>
          </a:solidFill>
          <a:ln w="9525">
            <a:solidFill>
              <a:schemeClr val="tx1"/>
            </a:solidFill>
            <a:miter lim="800000"/>
            <a:headEnd/>
            <a:tailEnd/>
          </a:ln>
        </p:spPr>
        <p:txBody>
          <a:bodyPr wrap="none" lIns="91426" tIns="45710" rIns="91426" bIns="45710" anchor="ctr"/>
          <a:lstStyle/>
          <a:p>
            <a:endParaRPr lang="en-US"/>
          </a:p>
        </p:txBody>
      </p:sp>
      <p:sp>
        <p:nvSpPr>
          <p:cNvPr id="2058" name="Rectangle 11"/>
          <p:cNvSpPr>
            <a:spLocks noChangeArrowheads="1"/>
          </p:cNvSpPr>
          <p:nvPr userDrawn="1"/>
        </p:nvSpPr>
        <p:spPr bwMode="auto">
          <a:xfrm>
            <a:off x="33078738" y="5638800"/>
            <a:ext cx="9982200" cy="26563638"/>
          </a:xfrm>
          <a:prstGeom prst="rect">
            <a:avLst/>
          </a:prstGeom>
          <a:solidFill>
            <a:schemeClr val="accent1"/>
          </a:solidFill>
          <a:ln w="9525">
            <a:solidFill>
              <a:schemeClr val="tx1"/>
            </a:solidFill>
            <a:miter lim="800000"/>
            <a:headEnd/>
            <a:tailEnd/>
          </a:ln>
        </p:spPr>
        <p:txBody>
          <a:bodyPr wrap="none" lIns="91426" tIns="45710" rIns="91426" bIns="45710" anchor="ctr"/>
          <a:lstStyle/>
          <a:p>
            <a:endParaRPr lang="en-US"/>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128" algn="ctr" rtl="0" fontAlgn="base">
        <a:spcBef>
          <a:spcPct val="0"/>
        </a:spcBef>
        <a:spcAft>
          <a:spcPct val="0"/>
        </a:spcAft>
        <a:defRPr sz="8600">
          <a:solidFill>
            <a:schemeClr val="tx2"/>
          </a:solidFill>
          <a:latin typeface="Arial Black" pitchFamily="34" charset="0"/>
        </a:defRPr>
      </a:lvl6pPr>
      <a:lvl7pPr marL="914256" algn="ctr" rtl="0" fontAlgn="base">
        <a:spcBef>
          <a:spcPct val="0"/>
        </a:spcBef>
        <a:spcAft>
          <a:spcPct val="0"/>
        </a:spcAft>
        <a:defRPr sz="8600">
          <a:solidFill>
            <a:schemeClr val="tx2"/>
          </a:solidFill>
          <a:latin typeface="Arial Black" pitchFamily="34" charset="0"/>
        </a:defRPr>
      </a:lvl7pPr>
      <a:lvl8pPr marL="1371379" algn="ctr" rtl="0" fontAlgn="base">
        <a:spcBef>
          <a:spcPct val="0"/>
        </a:spcBef>
        <a:spcAft>
          <a:spcPct val="0"/>
        </a:spcAft>
        <a:defRPr sz="8600">
          <a:solidFill>
            <a:schemeClr val="tx2"/>
          </a:solidFill>
          <a:latin typeface="Arial Black" pitchFamily="34" charset="0"/>
        </a:defRPr>
      </a:lvl8pPr>
      <a:lvl9pPr marL="1828507" algn="ctr" rtl="0" fontAlgn="base">
        <a:spcBef>
          <a:spcPct val="0"/>
        </a:spcBef>
        <a:spcAft>
          <a:spcPct val="0"/>
        </a:spcAft>
        <a:defRPr sz="8600">
          <a:solidFill>
            <a:schemeClr val="tx2"/>
          </a:solidFill>
          <a:latin typeface="Arial Black" pitchFamily="34" charset="0"/>
        </a:defRPr>
      </a:lvl9pPr>
    </p:titleStyle>
    <p:bodyStyle>
      <a:lvl1pPr marL="341313" indent="-341313" algn="l" rtl="0" eaLnBrk="0" fontAlgn="base" hangingPunct="0">
        <a:spcBef>
          <a:spcPct val="20000"/>
        </a:spcBef>
        <a:spcAft>
          <a:spcPct val="0"/>
        </a:spcAft>
        <a:buChar char="•"/>
        <a:defRPr sz="29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9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1900">
          <a:solidFill>
            <a:schemeClr val="tx1"/>
          </a:solidFill>
          <a:latin typeface="+mn-lt"/>
        </a:defRPr>
      </a:lvl4pPr>
      <a:lvl5pPr marL="2055813" indent="-227013" algn="l" rtl="0" eaLnBrk="0" fontAlgn="base" hangingPunct="0">
        <a:spcBef>
          <a:spcPct val="20000"/>
        </a:spcBef>
        <a:spcAft>
          <a:spcPct val="0"/>
        </a:spcAft>
        <a:buChar char="»"/>
        <a:defRPr sz="1900">
          <a:solidFill>
            <a:schemeClr val="tx1"/>
          </a:solidFill>
          <a:latin typeface="+mn-lt"/>
        </a:defRPr>
      </a:lvl5pPr>
      <a:lvl6pPr marL="2514197" indent="-228562" algn="l" rtl="0" fontAlgn="base">
        <a:spcBef>
          <a:spcPct val="20000"/>
        </a:spcBef>
        <a:spcAft>
          <a:spcPct val="0"/>
        </a:spcAft>
        <a:buChar char="»"/>
        <a:defRPr sz="1900">
          <a:solidFill>
            <a:schemeClr val="tx1"/>
          </a:solidFill>
          <a:latin typeface="+mn-lt"/>
        </a:defRPr>
      </a:lvl6pPr>
      <a:lvl7pPr marL="2971325" indent="-228562" algn="l" rtl="0" fontAlgn="base">
        <a:spcBef>
          <a:spcPct val="20000"/>
        </a:spcBef>
        <a:spcAft>
          <a:spcPct val="0"/>
        </a:spcAft>
        <a:buChar char="»"/>
        <a:defRPr sz="1900">
          <a:solidFill>
            <a:schemeClr val="tx1"/>
          </a:solidFill>
          <a:latin typeface="+mn-lt"/>
        </a:defRPr>
      </a:lvl7pPr>
      <a:lvl8pPr marL="3428453" indent="-228562" algn="l" rtl="0" fontAlgn="base">
        <a:spcBef>
          <a:spcPct val="20000"/>
        </a:spcBef>
        <a:spcAft>
          <a:spcPct val="0"/>
        </a:spcAft>
        <a:buChar char="»"/>
        <a:defRPr sz="1900">
          <a:solidFill>
            <a:schemeClr val="tx1"/>
          </a:solidFill>
          <a:latin typeface="+mn-lt"/>
        </a:defRPr>
      </a:lvl8pPr>
      <a:lvl9pPr marL="3885576" indent="-228562"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256" rtl="0" eaLnBrk="1" latinLnBrk="0" hangingPunct="1">
        <a:defRPr sz="1900" kern="1200">
          <a:solidFill>
            <a:schemeClr val="tx1"/>
          </a:solidFill>
          <a:latin typeface="+mn-lt"/>
          <a:ea typeface="+mn-ea"/>
          <a:cs typeface="+mn-cs"/>
        </a:defRPr>
      </a:lvl1pPr>
      <a:lvl2pPr marL="457128" algn="l" defTabSz="914256" rtl="0" eaLnBrk="1" latinLnBrk="0" hangingPunct="1">
        <a:defRPr sz="1900" kern="1200">
          <a:solidFill>
            <a:schemeClr val="tx1"/>
          </a:solidFill>
          <a:latin typeface="+mn-lt"/>
          <a:ea typeface="+mn-ea"/>
          <a:cs typeface="+mn-cs"/>
        </a:defRPr>
      </a:lvl2pPr>
      <a:lvl3pPr marL="914256" algn="l" defTabSz="914256" rtl="0" eaLnBrk="1" latinLnBrk="0" hangingPunct="1">
        <a:defRPr sz="1900" kern="1200">
          <a:solidFill>
            <a:schemeClr val="tx1"/>
          </a:solidFill>
          <a:latin typeface="+mn-lt"/>
          <a:ea typeface="+mn-ea"/>
          <a:cs typeface="+mn-cs"/>
        </a:defRPr>
      </a:lvl3pPr>
      <a:lvl4pPr marL="1371379" algn="l" defTabSz="914256" rtl="0" eaLnBrk="1" latinLnBrk="0" hangingPunct="1">
        <a:defRPr sz="1900" kern="1200">
          <a:solidFill>
            <a:schemeClr val="tx1"/>
          </a:solidFill>
          <a:latin typeface="+mn-lt"/>
          <a:ea typeface="+mn-ea"/>
          <a:cs typeface="+mn-cs"/>
        </a:defRPr>
      </a:lvl4pPr>
      <a:lvl5pPr marL="1828507" algn="l" defTabSz="914256" rtl="0" eaLnBrk="1" latinLnBrk="0" hangingPunct="1">
        <a:defRPr sz="1900" kern="1200">
          <a:solidFill>
            <a:schemeClr val="tx1"/>
          </a:solidFill>
          <a:latin typeface="+mn-lt"/>
          <a:ea typeface="+mn-ea"/>
          <a:cs typeface="+mn-cs"/>
        </a:defRPr>
      </a:lvl5pPr>
      <a:lvl6pPr marL="2285635" algn="l" defTabSz="914256" rtl="0" eaLnBrk="1" latinLnBrk="0" hangingPunct="1">
        <a:defRPr sz="1900" kern="1200">
          <a:solidFill>
            <a:schemeClr val="tx1"/>
          </a:solidFill>
          <a:latin typeface="+mn-lt"/>
          <a:ea typeface="+mn-ea"/>
          <a:cs typeface="+mn-cs"/>
        </a:defRPr>
      </a:lvl6pPr>
      <a:lvl7pPr marL="2742763" algn="l" defTabSz="914256" rtl="0" eaLnBrk="1" latinLnBrk="0" hangingPunct="1">
        <a:defRPr sz="1900" kern="1200">
          <a:solidFill>
            <a:schemeClr val="tx1"/>
          </a:solidFill>
          <a:latin typeface="+mn-lt"/>
          <a:ea typeface="+mn-ea"/>
          <a:cs typeface="+mn-cs"/>
        </a:defRPr>
      </a:lvl7pPr>
      <a:lvl8pPr marL="3199886" algn="l" defTabSz="914256" rtl="0" eaLnBrk="1" latinLnBrk="0" hangingPunct="1">
        <a:defRPr sz="1900" kern="1200">
          <a:solidFill>
            <a:schemeClr val="tx1"/>
          </a:solidFill>
          <a:latin typeface="+mn-lt"/>
          <a:ea typeface="+mn-ea"/>
          <a:cs typeface="+mn-cs"/>
        </a:defRPr>
      </a:lvl8pPr>
      <a:lvl9pPr marL="3657014" algn="l" defTabSz="91425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lIns="91426" tIns="45710" rIns="91426" bIns="45710" anchor="ctr"/>
          <a:lstStyle/>
          <a:p>
            <a:endParaRPr lang="en-US"/>
          </a:p>
        </p:txBody>
      </p:sp>
      <p:sp>
        <p:nvSpPr>
          <p:cNvPr id="3075" name="Rectangle 3"/>
          <p:cNvSpPr>
            <a:spLocks noChangeArrowheads="1"/>
          </p:cNvSpPr>
          <p:nvPr userDrawn="1"/>
        </p:nvSpPr>
        <p:spPr bwMode="auto">
          <a:xfrm>
            <a:off x="693738" y="5638800"/>
            <a:ext cx="42367200" cy="26563638"/>
          </a:xfrm>
          <a:prstGeom prst="rect">
            <a:avLst/>
          </a:prstGeom>
          <a:solidFill>
            <a:schemeClr val="accent1"/>
          </a:solidFill>
          <a:ln w="9525">
            <a:solidFill>
              <a:schemeClr val="tx1"/>
            </a:solidFill>
            <a:miter lim="800000"/>
            <a:headEnd/>
            <a:tailEnd/>
          </a:ln>
        </p:spPr>
        <p:txBody>
          <a:bodyPr wrap="none" lIns="91426" tIns="45710" rIns="91426" bIns="45710" anchor="ctr"/>
          <a:lstStyle/>
          <a:p>
            <a:endParaRPr lang="en-US"/>
          </a:p>
        </p:txBody>
      </p:sp>
      <p:sp>
        <p:nvSpPr>
          <p:cNvPr id="3076" name="Rectangle 4"/>
          <p:cNvSpPr>
            <a:spLocks noChangeArrowheads="1"/>
          </p:cNvSpPr>
          <p:nvPr userDrawn="1"/>
        </p:nvSpPr>
        <p:spPr bwMode="auto">
          <a:xfrm>
            <a:off x="0" y="4800600"/>
            <a:ext cx="43891200" cy="13017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6" tIns="45710" rIns="91426" bIns="45710" anchor="ctr"/>
          <a:lstStyle/>
          <a:p>
            <a:endParaRPr lang="en-US"/>
          </a:p>
        </p:txBody>
      </p:sp>
      <p:sp>
        <p:nvSpPr>
          <p:cNvPr id="3077" name="Text Box 5"/>
          <p:cNvSpPr txBox="1">
            <a:spLocks noChangeArrowheads="1"/>
          </p:cNvSpPr>
          <p:nvPr userDrawn="1"/>
        </p:nvSpPr>
        <p:spPr bwMode="auto">
          <a:xfrm>
            <a:off x="609600" y="32445325"/>
            <a:ext cx="25146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smtClean="0">
                <a:solidFill>
                  <a:schemeClr val="bg2"/>
                </a:solidFill>
                <a:latin typeface="Arial" charset="0"/>
              </a:rPr>
              <a:t>POSTER TEMPLATE BY:</a:t>
            </a:r>
          </a:p>
          <a:p>
            <a:pPr>
              <a:lnSpc>
                <a:spcPct val="65000"/>
              </a:lnSpc>
              <a:spcBef>
                <a:spcPct val="50000"/>
              </a:spcBef>
              <a:defRPr/>
            </a:pPr>
            <a:r>
              <a:rPr lang="en-US" sz="1000" b="1" smtClean="0">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3" tIns="45614" rIns="91253" bIns="45614"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93738" y="5638800"/>
            <a:ext cx="42190987"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336" tIns="456336" rIns="456336" bIns="456336"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080"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0" rIns="91426" bIns="45710" anchor="ctr"/>
          <a:lstStyle/>
          <a:p>
            <a:endParaRPr lang="en-US"/>
          </a:p>
        </p:txBody>
      </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128" algn="ctr" rtl="0" fontAlgn="base">
        <a:spcBef>
          <a:spcPct val="0"/>
        </a:spcBef>
        <a:spcAft>
          <a:spcPct val="0"/>
        </a:spcAft>
        <a:defRPr sz="8600">
          <a:solidFill>
            <a:schemeClr val="tx2"/>
          </a:solidFill>
          <a:latin typeface="Arial Black" pitchFamily="34" charset="0"/>
        </a:defRPr>
      </a:lvl6pPr>
      <a:lvl7pPr marL="914256" algn="ctr" rtl="0" fontAlgn="base">
        <a:spcBef>
          <a:spcPct val="0"/>
        </a:spcBef>
        <a:spcAft>
          <a:spcPct val="0"/>
        </a:spcAft>
        <a:defRPr sz="8600">
          <a:solidFill>
            <a:schemeClr val="tx2"/>
          </a:solidFill>
          <a:latin typeface="Arial Black" pitchFamily="34" charset="0"/>
        </a:defRPr>
      </a:lvl7pPr>
      <a:lvl8pPr marL="1371379" algn="ctr" rtl="0" fontAlgn="base">
        <a:spcBef>
          <a:spcPct val="0"/>
        </a:spcBef>
        <a:spcAft>
          <a:spcPct val="0"/>
        </a:spcAft>
        <a:defRPr sz="8600">
          <a:solidFill>
            <a:schemeClr val="tx2"/>
          </a:solidFill>
          <a:latin typeface="Arial Black" pitchFamily="34" charset="0"/>
        </a:defRPr>
      </a:lvl8pPr>
      <a:lvl9pPr marL="1828507" algn="ctr" rtl="0" fontAlgn="base">
        <a:spcBef>
          <a:spcPct val="0"/>
        </a:spcBef>
        <a:spcAft>
          <a:spcPct val="0"/>
        </a:spcAft>
        <a:defRPr sz="8600">
          <a:solidFill>
            <a:schemeClr val="tx2"/>
          </a:solidFill>
          <a:latin typeface="Arial Black" pitchFamily="34" charset="0"/>
        </a:defRPr>
      </a:lvl9pPr>
    </p:titleStyle>
    <p:bodyStyle>
      <a:lvl1pPr marL="341313" indent="-341313" algn="l" rtl="0" eaLnBrk="0" fontAlgn="base" hangingPunct="0">
        <a:spcBef>
          <a:spcPct val="20000"/>
        </a:spcBef>
        <a:spcAft>
          <a:spcPct val="0"/>
        </a:spcAft>
        <a:buChar char="•"/>
        <a:defRPr sz="29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9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1900">
          <a:solidFill>
            <a:schemeClr val="tx1"/>
          </a:solidFill>
          <a:latin typeface="+mn-lt"/>
        </a:defRPr>
      </a:lvl4pPr>
      <a:lvl5pPr marL="2055813" indent="-227013" algn="l" rtl="0" eaLnBrk="0" fontAlgn="base" hangingPunct="0">
        <a:spcBef>
          <a:spcPct val="20000"/>
        </a:spcBef>
        <a:spcAft>
          <a:spcPct val="0"/>
        </a:spcAft>
        <a:buChar char="»"/>
        <a:defRPr sz="1900">
          <a:solidFill>
            <a:schemeClr val="tx1"/>
          </a:solidFill>
          <a:latin typeface="+mn-lt"/>
        </a:defRPr>
      </a:lvl5pPr>
      <a:lvl6pPr marL="2514197" indent="-228562" algn="l" rtl="0" fontAlgn="base">
        <a:spcBef>
          <a:spcPct val="20000"/>
        </a:spcBef>
        <a:spcAft>
          <a:spcPct val="0"/>
        </a:spcAft>
        <a:buChar char="»"/>
        <a:defRPr sz="1900">
          <a:solidFill>
            <a:schemeClr val="tx1"/>
          </a:solidFill>
          <a:latin typeface="+mn-lt"/>
        </a:defRPr>
      </a:lvl6pPr>
      <a:lvl7pPr marL="2971325" indent="-228562" algn="l" rtl="0" fontAlgn="base">
        <a:spcBef>
          <a:spcPct val="20000"/>
        </a:spcBef>
        <a:spcAft>
          <a:spcPct val="0"/>
        </a:spcAft>
        <a:buChar char="»"/>
        <a:defRPr sz="1900">
          <a:solidFill>
            <a:schemeClr val="tx1"/>
          </a:solidFill>
          <a:latin typeface="+mn-lt"/>
        </a:defRPr>
      </a:lvl7pPr>
      <a:lvl8pPr marL="3428453" indent="-228562" algn="l" rtl="0" fontAlgn="base">
        <a:spcBef>
          <a:spcPct val="20000"/>
        </a:spcBef>
        <a:spcAft>
          <a:spcPct val="0"/>
        </a:spcAft>
        <a:buChar char="»"/>
        <a:defRPr sz="1900">
          <a:solidFill>
            <a:schemeClr val="tx1"/>
          </a:solidFill>
          <a:latin typeface="+mn-lt"/>
        </a:defRPr>
      </a:lvl8pPr>
      <a:lvl9pPr marL="3885576" indent="-228562"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256" rtl="0" eaLnBrk="1" latinLnBrk="0" hangingPunct="1">
        <a:defRPr sz="1900" kern="1200">
          <a:solidFill>
            <a:schemeClr val="tx1"/>
          </a:solidFill>
          <a:latin typeface="+mn-lt"/>
          <a:ea typeface="+mn-ea"/>
          <a:cs typeface="+mn-cs"/>
        </a:defRPr>
      </a:lvl1pPr>
      <a:lvl2pPr marL="457128" algn="l" defTabSz="914256" rtl="0" eaLnBrk="1" latinLnBrk="0" hangingPunct="1">
        <a:defRPr sz="1900" kern="1200">
          <a:solidFill>
            <a:schemeClr val="tx1"/>
          </a:solidFill>
          <a:latin typeface="+mn-lt"/>
          <a:ea typeface="+mn-ea"/>
          <a:cs typeface="+mn-cs"/>
        </a:defRPr>
      </a:lvl2pPr>
      <a:lvl3pPr marL="914256" algn="l" defTabSz="914256" rtl="0" eaLnBrk="1" latinLnBrk="0" hangingPunct="1">
        <a:defRPr sz="1900" kern="1200">
          <a:solidFill>
            <a:schemeClr val="tx1"/>
          </a:solidFill>
          <a:latin typeface="+mn-lt"/>
          <a:ea typeface="+mn-ea"/>
          <a:cs typeface="+mn-cs"/>
        </a:defRPr>
      </a:lvl3pPr>
      <a:lvl4pPr marL="1371379" algn="l" defTabSz="914256" rtl="0" eaLnBrk="1" latinLnBrk="0" hangingPunct="1">
        <a:defRPr sz="1900" kern="1200">
          <a:solidFill>
            <a:schemeClr val="tx1"/>
          </a:solidFill>
          <a:latin typeface="+mn-lt"/>
          <a:ea typeface="+mn-ea"/>
          <a:cs typeface="+mn-cs"/>
        </a:defRPr>
      </a:lvl4pPr>
      <a:lvl5pPr marL="1828507" algn="l" defTabSz="914256" rtl="0" eaLnBrk="1" latinLnBrk="0" hangingPunct="1">
        <a:defRPr sz="1900" kern="1200">
          <a:solidFill>
            <a:schemeClr val="tx1"/>
          </a:solidFill>
          <a:latin typeface="+mn-lt"/>
          <a:ea typeface="+mn-ea"/>
          <a:cs typeface="+mn-cs"/>
        </a:defRPr>
      </a:lvl5pPr>
      <a:lvl6pPr marL="2285635" algn="l" defTabSz="914256" rtl="0" eaLnBrk="1" latinLnBrk="0" hangingPunct="1">
        <a:defRPr sz="1900" kern="1200">
          <a:solidFill>
            <a:schemeClr val="tx1"/>
          </a:solidFill>
          <a:latin typeface="+mn-lt"/>
          <a:ea typeface="+mn-ea"/>
          <a:cs typeface="+mn-cs"/>
        </a:defRPr>
      </a:lvl6pPr>
      <a:lvl7pPr marL="2742763" algn="l" defTabSz="914256" rtl="0" eaLnBrk="1" latinLnBrk="0" hangingPunct="1">
        <a:defRPr sz="1900" kern="1200">
          <a:solidFill>
            <a:schemeClr val="tx1"/>
          </a:solidFill>
          <a:latin typeface="+mn-lt"/>
          <a:ea typeface="+mn-ea"/>
          <a:cs typeface="+mn-cs"/>
        </a:defRPr>
      </a:lvl7pPr>
      <a:lvl8pPr marL="3199886" algn="l" defTabSz="914256" rtl="0" eaLnBrk="1" latinLnBrk="0" hangingPunct="1">
        <a:defRPr sz="1900" kern="1200">
          <a:solidFill>
            <a:schemeClr val="tx1"/>
          </a:solidFill>
          <a:latin typeface="+mn-lt"/>
          <a:ea typeface="+mn-ea"/>
          <a:cs typeface="+mn-cs"/>
        </a:defRPr>
      </a:lvl8pPr>
      <a:lvl9pPr marL="3657014" algn="l" defTabSz="91425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768" tIns="219389" rIns="438768" bIns="219389"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768" tIns="219389" rIns="438768" bIns="2193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768" tIns="219389" rIns="438768" bIns="219389" rtlCol="0" anchor="ctr"/>
          <a:lstStyle>
            <a:lvl1pPr algn="l">
              <a:defRPr sz="5800">
                <a:solidFill>
                  <a:schemeClr val="tx1">
                    <a:tint val="75000"/>
                  </a:schemeClr>
                </a:solidFill>
              </a:defRPr>
            </a:lvl1pPr>
          </a:lstStyle>
          <a:p>
            <a:pPr>
              <a:defRPr/>
            </a:pPr>
            <a:fld id="{42CEAD1F-9F36-4AE8-9B3F-252F3395FF6F}" type="datetimeFigureOut">
              <a:rPr lang="en-US"/>
              <a:pPr>
                <a:defRPr/>
              </a:pPr>
              <a:t>9/23/2015</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768" tIns="219389" rIns="438768" bIns="219389" rtlCol="0" anchor="ctr"/>
          <a:lstStyle>
            <a:lvl1pPr algn="ctr">
              <a:defRPr sz="5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768" tIns="219389" rIns="438768" bIns="219389" rtlCol="0" anchor="ctr"/>
          <a:lstStyle>
            <a:lvl1pPr algn="r">
              <a:defRPr sz="5800">
                <a:solidFill>
                  <a:schemeClr val="tx1">
                    <a:tint val="75000"/>
                  </a:schemeClr>
                </a:solidFill>
              </a:defRPr>
            </a:lvl1pPr>
          </a:lstStyle>
          <a:p>
            <a:pPr>
              <a:defRPr/>
            </a:pPr>
            <a:fld id="{F4F8005D-8024-44F7-8E18-D99FB0367E54}" type="slidenum">
              <a:rPr lang="en-US"/>
              <a:pPr>
                <a:defRPr/>
              </a:pPr>
              <a:t>‹#›</a:t>
            </a:fld>
            <a:endParaRPr lang="en-US"/>
          </a:p>
        </p:txBody>
      </p:sp>
      <p:sp>
        <p:nvSpPr>
          <p:cNvPr id="4103" name="Rectangle 36"/>
          <p:cNvSpPr>
            <a:spLocks noChangeArrowheads="1"/>
          </p:cNvSpPr>
          <p:nvPr userDrawn="1"/>
        </p:nvSpPr>
        <p:spPr bwMode="auto">
          <a:xfrm>
            <a:off x="0" y="0"/>
            <a:ext cx="43891200" cy="4800600"/>
          </a:xfrm>
          <a:prstGeom prst="rect">
            <a:avLst/>
          </a:prstGeom>
          <a:solidFill>
            <a:schemeClr val="accent2"/>
          </a:solidFill>
          <a:ln w="9525">
            <a:solidFill>
              <a:schemeClr val="tx1"/>
            </a:solidFill>
            <a:miter lim="800000"/>
            <a:headEnd/>
            <a:tailEnd/>
          </a:ln>
        </p:spPr>
        <p:txBody>
          <a:bodyPr wrap="none" lIns="91426" tIns="45710" rIns="91426" bIns="45710" anchor="ctr"/>
          <a:lstStyle/>
          <a:p>
            <a:endParaRPr lang="en-US"/>
          </a:p>
        </p:txBody>
      </p:sp>
      <p:sp>
        <p:nvSpPr>
          <p:cNvPr id="4104" name="Rectangle 33"/>
          <p:cNvSpPr>
            <a:spLocks noChangeArrowheads="1"/>
          </p:cNvSpPr>
          <p:nvPr userDrawn="1"/>
        </p:nvSpPr>
        <p:spPr bwMode="auto">
          <a:xfrm>
            <a:off x="693738" y="5638800"/>
            <a:ext cx="9974262" cy="26563638"/>
          </a:xfrm>
          <a:prstGeom prst="rect">
            <a:avLst/>
          </a:prstGeom>
          <a:solidFill>
            <a:srgbClr val="FFFFFF"/>
          </a:solidFill>
          <a:ln w="9525">
            <a:solidFill>
              <a:schemeClr val="tx1"/>
            </a:solidFill>
            <a:miter lim="800000"/>
            <a:headEnd/>
            <a:tailEnd/>
          </a:ln>
        </p:spPr>
        <p:txBody>
          <a:bodyPr wrap="none" lIns="91426" tIns="45710" rIns="91426" bIns="45710" anchor="ctr"/>
          <a:lstStyle/>
          <a:p>
            <a:endParaRPr lang="en-US"/>
          </a:p>
        </p:txBody>
      </p:sp>
      <p:sp>
        <p:nvSpPr>
          <p:cNvPr id="4105" name="Rectangle 9"/>
          <p:cNvSpPr>
            <a:spLocks noChangeArrowheads="1"/>
          </p:cNvSpPr>
          <p:nvPr userDrawn="1"/>
        </p:nvSpPr>
        <p:spPr bwMode="auto">
          <a:xfrm>
            <a:off x="0" y="4800600"/>
            <a:ext cx="43891200" cy="130175"/>
          </a:xfrm>
          <a:prstGeom prst="rect">
            <a:avLst/>
          </a:prstGeom>
          <a:solidFill>
            <a:srgbClr val="660000"/>
          </a:solidFill>
          <a:ln w="152400">
            <a:solidFill>
              <a:srgbClr val="FF9900"/>
            </a:solidFill>
            <a:miter lim="800000"/>
            <a:headEnd/>
            <a:tailEnd/>
          </a:ln>
        </p:spPr>
        <p:txBody>
          <a:bodyPr wrap="none" lIns="91426" tIns="45710" rIns="91426" bIns="45710" anchor="ctr"/>
          <a:lstStyle/>
          <a:p>
            <a:endParaRPr lang="en-US"/>
          </a:p>
        </p:txBody>
      </p:sp>
      <p:sp>
        <p:nvSpPr>
          <p:cNvPr id="4106" name="Text Box 14"/>
          <p:cNvSpPr txBox="1">
            <a:spLocks noChangeArrowheads="1"/>
          </p:cNvSpPr>
          <p:nvPr userDrawn="1"/>
        </p:nvSpPr>
        <p:spPr bwMode="auto">
          <a:xfrm>
            <a:off x="609600" y="32445325"/>
            <a:ext cx="25146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smtClean="0">
                <a:solidFill>
                  <a:schemeClr val="bg2"/>
                </a:solidFill>
                <a:latin typeface="Arial" charset="0"/>
              </a:rPr>
              <a:t>TEMPLATE DESIGN © 2008</a:t>
            </a:r>
          </a:p>
          <a:p>
            <a:pPr>
              <a:lnSpc>
                <a:spcPct val="65000"/>
              </a:lnSpc>
              <a:spcBef>
                <a:spcPct val="50000"/>
              </a:spcBef>
              <a:defRPr/>
            </a:pPr>
            <a:r>
              <a:rPr lang="en-US" sz="1000" b="1" smtClean="0">
                <a:solidFill>
                  <a:schemeClr val="bg2"/>
                </a:solidFill>
                <a:latin typeface="Arial" charset="0"/>
              </a:rPr>
              <a:t>www.PosterPresentations.com</a:t>
            </a:r>
          </a:p>
        </p:txBody>
      </p:sp>
      <p:sp>
        <p:nvSpPr>
          <p:cNvPr id="4107" name="Rectangle 25"/>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0" rIns="91426" bIns="45710" anchor="ctr"/>
          <a:lstStyle/>
          <a:p>
            <a:endParaRPr lang="en-US"/>
          </a:p>
        </p:txBody>
      </p:sp>
      <p:sp>
        <p:nvSpPr>
          <p:cNvPr id="4108" name="Rectangle 32"/>
          <p:cNvSpPr>
            <a:spLocks noChangeArrowheads="1"/>
          </p:cNvSpPr>
          <p:nvPr userDrawn="1"/>
        </p:nvSpPr>
        <p:spPr bwMode="auto">
          <a:xfrm>
            <a:off x="11490325" y="5638800"/>
            <a:ext cx="9982200" cy="26563638"/>
          </a:xfrm>
          <a:prstGeom prst="rect">
            <a:avLst/>
          </a:prstGeom>
          <a:solidFill>
            <a:srgbClr val="FFFFFF"/>
          </a:solidFill>
          <a:ln w="9525">
            <a:solidFill>
              <a:schemeClr val="tx1"/>
            </a:solidFill>
            <a:miter lim="800000"/>
            <a:headEnd/>
            <a:tailEnd/>
          </a:ln>
        </p:spPr>
        <p:txBody>
          <a:bodyPr wrap="none" lIns="91426" tIns="45710" rIns="91426" bIns="45710" anchor="ctr"/>
          <a:lstStyle/>
          <a:p>
            <a:endParaRPr lang="en-US"/>
          </a:p>
        </p:txBody>
      </p:sp>
      <p:sp>
        <p:nvSpPr>
          <p:cNvPr id="4109" name="Rectangle 34"/>
          <p:cNvSpPr>
            <a:spLocks noChangeArrowheads="1"/>
          </p:cNvSpPr>
          <p:nvPr userDrawn="1"/>
        </p:nvSpPr>
        <p:spPr bwMode="auto">
          <a:xfrm>
            <a:off x="22272625" y="5638800"/>
            <a:ext cx="9982200" cy="26563638"/>
          </a:xfrm>
          <a:prstGeom prst="rect">
            <a:avLst/>
          </a:prstGeom>
          <a:solidFill>
            <a:srgbClr val="FFFFFF"/>
          </a:solidFill>
          <a:ln w="9525">
            <a:solidFill>
              <a:schemeClr val="tx1"/>
            </a:solidFill>
            <a:miter lim="800000"/>
            <a:headEnd/>
            <a:tailEnd/>
          </a:ln>
        </p:spPr>
        <p:txBody>
          <a:bodyPr wrap="none" lIns="91426" tIns="45710" rIns="91426" bIns="45710" anchor="ctr"/>
          <a:lstStyle/>
          <a:p>
            <a:endParaRPr lang="en-US"/>
          </a:p>
        </p:txBody>
      </p:sp>
      <p:sp>
        <p:nvSpPr>
          <p:cNvPr id="4110" name="Rectangle 35"/>
          <p:cNvSpPr>
            <a:spLocks noChangeArrowheads="1"/>
          </p:cNvSpPr>
          <p:nvPr userDrawn="1"/>
        </p:nvSpPr>
        <p:spPr bwMode="auto">
          <a:xfrm>
            <a:off x="33078738" y="5638800"/>
            <a:ext cx="9982200" cy="26563638"/>
          </a:xfrm>
          <a:prstGeom prst="rect">
            <a:avLst/>
          </a:prstGeom>
          <a:solidFill>
            <a:srgbClr val="FFFFFF"/>
          </a:solidFill>
          <a:ln w="9525">
            <a:solidFill>
              <a:schemeClr val="tx1"/>
            </a:solidFill>
            <a:miter lim="800000"/>
            <a:headEnd/>
            <a:tailEnd/>
          </a:ln>
        </p:spPr>
        <p:txBody>
          <a:bodyPr wrap="none" lIns="91426" tIns="45710" rIns="91426" bIns="45710" anchor="ctr"/>
          <a:lstStyle/>
          <a:p>
            <a:endParaRPr lang="en-US"/>
          </a:p>
        </p:txBody>
      </p:sp>
    </p:spTree>
  </p:cSld>
  <p:clrMap bg1="lt1" tx1="dk1" bg2="lt2" tx2="dk2" accent1="accent1" accent2="accent2" accent3="accent3" accent4="accent4" accent5="accent5" accent6="accent6" hlink="hlink" folHlink="folHlink"/>
  <p:sldLayoutIdLst>
    <p:sldLayoutId id="2147484179" r:id="rId1"/>
    <p:sldLayoutId id="2147484170" r:id="rId2"/>
    <p:sldLayoutId id="2147484171" r:id="rId3"/>
    <p:sldLayoutId id="2147484172" r:id="rId4"/>
    <p:sldLayoutId id="2147484173" r:id="rId5"/>
    <p:sldLayoutId id="2147484174" r:id="rId6"/>
    <p:sldLayoutId id="2147484175" r:id="rId7"/>
    <p:sldLayoutId id="2147484176" r:id="rId8"/>
    <p:sldLayoutId id="2147484180" r:id="rId9"/>
    <p:sldLayoutId id="2147484177" r:id="rId10"/>
    <p:sldLayoutId id="2147484178" r:id="rId11"/>
  </p:sldLayoutIdLst>
  <p:txStyles>
    <p:titleStyle>
      <a:lvl1pPr algn="ctr" defTabSz="4386263" rtl="0" eaLnBrk="0" fontAlgn="base" hangingPunct="0">
        <a:spcBef>
          <a:spcPct val="0"/>
        </a:spcBef>
        <a:spcAft>
          <a:spcPct val="0"/>
        </a:spcAft>
        <a:defRPr sz="21100" kern="1200">
          <a:solidFill>
            <a:schemeClr val="tx1"/>
          </a:solidFill>
          <a:latin typeface="+mj-lt"/>
          <a:ea typeface="+mj-ea"/>
          <a:cs typeface="+mj-cs"/>
        </a:defRPr>
      </a:lvl1pPr>
      <a:lvl2pPr algn="ctr" defTabSz="4386263" rtl="0" eaLnBrk="0" fontAlgn="base" hangingPunct="0">
        <a:spcBef>
          <a:spcPct val="0"/>
        </a:spcBef>
        <a:spcAft>
          <a:spcPct val="0"/>
        </a:spcAft>
        <a:defRPr sz="21100">
          <a:solidFill>
            <a:schemeClr val="tx1"/>
          </a:solidFill>
          <a:latin typeface="Calibri" pitchFamily="34" charset="0"/>
        </a:defRPr>
      </a:lvl2pPr>
      <a:lvl3pPr algn="ctr" defTabSz="4386263" rtl="0" eaLnBrk="0" fontAlgn="base" hangingPunct="0">
        <a:spcBef>
          <a:spcPct val="0"/>
        </a:spcBef>
        <a:spcAft>
          <a:spcPct val="0"/>
        </a:spcAft>
        <a:defRPr sz="21100">
          <a:solidFill>
            <a:schemeClr val="tx1"/>
          </a:solidFill>
          <a:latin typeface="Calibri" pitchFamily="34" charset="0"/>
        </a:defRPr>
      </a:lvl3pPr>
      <a:lvl4pPr algn="ctr" defTabSz="4386263" rtl="0" eaLnBrk="0" fontAlgn="base" hangingPunct="0">
        <a:spcBef>
          <a:spcPct val="0"/>
        </a:spcBef>
        <a:spcAft>
          <a:spcPct val="0"/>
        </a:spcAft>
        <a:defRPr sz="21100">
          <a:solidFill>
            <a:schemeClr val="tx1"/>
          </a:solidFill>
          <a:latin typeface="Calibri" pitchFamily="34" charset="0"/>
        </a:defRPr>
      </a:lvl4pPr>
      <a:lvl5pPr algn="ctr" defTabSz="4386263" rtl="0" eaLnBrk="0" fontAlgn="base" hangingPunct="0">
        <a:spcBef>
          <a:spcPct val="0"/>
        </a:spcBef>
        <a:spcAft>
          <a:spcPct val="0"/>
        </a:spcAft>
        <a:defRPr sz="21100">
          <a:solidFill>
            <a:schemeClr val="tx1"/>
          </a:solidFill>
          <a:latin typeface="Calibri" pitchFamily="34" charset="0"/>
        </a:defRPr>
      </a:lvl5pPr>
      <a:lvl6pPr marL="457200" algn="ctr" defTabSz="4386263" rtl="0" fontAlgn="base">
        <a:spcBef>
          <a:spcPct val="0"/>
        </a:spcBef>
        <a:spcAft>
          <a:spcPct val="0"/>
        </a:spcAft>
        <a:defRPr sz="21100">
          <a:solidFill>
            <a:schemeClr val="tx1"/>
          </a:solidFill>
          <a:latin typeface="Calibri" pitchFamily="34" charset="0"/>
        </a:defRPr>
      </a:lvl6pPr>
      <a:lvl7pPr marL="914400" algn="ctr" defTabSz="4386263" rtl="0" fontAlgn="base">
        <a:spcBef>
          <a:spcPct val="0"/>
        </a:spcBef>
        <a:spcAft>
          <a:spcPct val="0"/>
        </a:spcAft>
        <a:defRPr sz="21100">
          <a:solidFill>
            <a:schemeClr val="tx1"/>
          </a:solidFill>
          <a:latin typeface="Calibri" pitchFamily="34" charset="0"/>
        </a:defRPr>
      </a:lvl7pPr>
      <a:lvl8pPr marL="1371600" algn="ctr" defTabSz="4386263" rtl="0" fontAlgn="base">
        <a:spcBef>
          <a:spcPct val="0"/>
        </a:spcBef>
        <a:spcAft>
          <a:spcPct val="0"/>
        </a:spcAft>
        <a:defRPr sz="21100">
          <a:solidFill>
            <a:schemeClr val="tx1"/>
          </a:solidFill>
          <a:latin typeface="Calibri" pitchFamily="34" charset="0"/>
        </a:defRPr>
      </a:lvl8pPr>
      <a:lvl9pPr marL="1828800" algn="ctr" defTabSz="4386263" rtl="0" fontAlgn="base">
        <a:spcBef>
          <a:spcPct val="0"/>
        </a:spcBef>
        <a:spcAft>
          <a:spcPct val="0"/>
        </a:spcAft>
        <a:defRPr sz="21100">
          <a:solidFill>
            <a:schemeClr val="tx1"/>
          </a:solidFill>
          <a:latin typeface="Calibri" pitchFamily="34" charset="0"/>
        </a:defRPr>
      </a:lvl9pPr>
    </p:titleStyle>
    <p:bodyStyle>
      <a:lvl1pPr marL="1644650" indent="-1644650" algn="l" defTabSz="438626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3938" indent="-1370013" algn="l" defTabSz="4386263"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3225" indent="-1095375" algn="l" defTabSz="4386263"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77150" indent="-1095375" algn="l" defTabSz="4386263"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1075" indent="-1095375" algn="l" defTabSz="4386263"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66221"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0080"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3930"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7789"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7718" rtl="0" eaLnBrk="1" latinLnBrk="0" hangingPunct="1">
        <a:defRPr sz="8600" kern="1200">
          <a:solidFill>
            <a:schemeClr val="tx1"/>
          </a:solidFill>
          <a:latin typeface="+mn-lt"/>
          <a:ea typeface="+mn-ea"/>
          <a:cs typeface="+mn-cs"/>
        </a:defRPr>
      </a:lvl1pPr>
      <a:lvl2pPr marL="2193859" algn="l" defTabSz="4387718" rtl="0" eaLnBrk="1" latinLnBrk="0" hangingPunct="1">
        <a:defRPr sz="8600" kern="1200">
          <a:solidFill>
            <a:schemeClr val="tx1"/>
          </a:solidFill>
          <a:latin typeface="+mn-lt"/>
          <a:ea typeface="+mn-ea"/>
          <a:cs typeface="+mn-cs"/>
        </a:defRPr>
      </a:lvl2pPr>
      <a:lvl3pPr marL="4387718" algn="l" defTabSz="4387718" rtl="0" eaLnBrk="1" latinLnBrk="0" hangingPunct="1">
        <a:defRPr sz="8600" kern="1200">
          <a:solidFill>
            <a:schemeClr val="tx1"/>
          </a:solidFill>
          <a:latin typeface="+mn-lt"/>
          <a:ea typeface="+mn-ea"/>
          <a:cs typeface="+mn-cs"/>
        </a:defRPr>
      </a:lvl3pPr>
      <a:lvl4pPr marL="6581578" algn="l" defTabSz="4387718" rtl="0" eaLnBrk="1" latinLnBrk="0" hangingPunct="1">
        <a:defRPr sz="8600" kern="1200">
          <a:solidFill>
            <a:schemeClr val="tx1"/>
          </a:solidFill>
          <a:latin typeface="+mn-lt"/>
          <a:ea typeface="+mn-ea"/>
          <a:cs typeface="+mn-cs"/>
        </a:defRPr>
      </a:lvl4pPr>
      <a:lvl5pPr marL="8775432" algn="l" defTabSz="4387718" rtl="0" eaLnBrk="1" latinLnBrk="0" hangingPunct="1">
        <a:defRPr sz="8600" kern="1200">
          <a:solidFill>
            <a:schemeClr val="tx1"/>
          </a:solidFill>
          <a:latin typeface="+mn-lt"/>
          <a:ea typeface="+mn-ea"/>
          <a:cs typeface="+mn-cs"/>
        </a:defRPr>
      </a:lvl5pPr>
      <a:lvl6pPr marL="10969286" algn="l" defTabSz="4387718" rtl="0" eaLnBrk="1" latinLnBrk="0" hangingPunct="1">
        <a:defRPr sz="8600" kern="1200">
          <a:solidFill>
            <a:schemeClr val="tx1"/>
          </a:solidFill>
          <a:latin typeface="+mn-lt"/>
          <a:ea typeface="+mn-ea"/>
          <a:cs typeface="+mn-cs"/>
        </a:defRPr>
      </a:lvl6pPr>
      <a:lvl7pPr marL="13163146" algn="l" defTabSz="4387718" rtl="0" eaLnBrk="1" latinLnBrk="0" hangingPunct="1">
        <a:defRPr sz="8600" kern="1200">
          <a:solidFill>
            <a:schemeClr val="tx1"/>
          </a:solidFill>
          <a:latin typeface="+mn-lt"/>
          <a:ea typeface="+mn-ea"/>
          <a:cs typeface="+mn-cs"/>
        </a:defRPr>
      </a:lvl7pPr>
      <a:lvl8pPr marL="15357005" algn="l" defTabSz="4387718" rtl="0" eaLnBrk="1" latinLnBrk="0" hangingPunct="1">
        <a:defRPr sz="8600" kern="1200">
          <a:solidFill>
            <a:schemeClr val="tx1"/>
          </a:solidFill>
          <a:latin typeface="+mn-lt"/>
          <a:ea typeface="+mn-ea"/>
          <a:cs typeface="+mn-cs"/>
        </a:defRPr>
      </a:lvl8pPr>
      <a:lvl9pPr marL="17550864" algn="l" defTabSz="4387718"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5E0A3"/>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7367588" y="712788"/>
            <a:ext cx="30702250" cy="286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9" tIns="45605" rIns="91229" bIns="45605">
            <a:spAutoFit/>
          </a:bodyPr>
          <a:lstStyle/>
          <a:p>
            <a:pPr algn="ctr" eaLnBrk="0" hangingPunct="0"/>
            <a:r>
              <a:rPr lang="en-US" sz="7200" dirty="0"/>
              <a:t>A Phenomenological Study of the International Student Experience at an American College</a:t>
            </a:r>
          </a:p>
          <a:p>
            <a:pPr algn="ctr" eaLnBrk="0" hangingPunct="0"/>
            <a:r>
              <a:rPr lang="en-US" sz="5400" b="1" dirty="0" smtClean="0">
                <a:solidFill>
                  <a:srgbClr val="0070C0"/>
                </a:solidFill>
                <a:latin typeface="Arial" charset="0"/>
              </a:rPr>
              <a:t>Julie A. Exposito &amp; </a:t>
            </a:r>
            <a:r>
              <a:rPr lang="en-US" sz="5400" b="1" dirty="0">
                <a:solidFill>
                  <a:srgbClr val="0070C0"/>
                </a:solidFill>
                <a:latin typeface="Arial" charset="0"/>
              </a:rPr>
              <a:t>Dr. </a:t>
            </a:r>
            <a:r>
              <a:rPr lang="en-US" sz="5400" b="1" dirty="0" smtClean="0">
                <a:solidFill>
                  <a:srgbClr val="0070C0"/>
                </a:solidFill>
                <a:latin typeface="Arial" charset="0"/>
              </a:rPr>
              <a:t>David B. Ross</a:t>
            </a:r>
          </a:p>
          <a:p>
            <a:pPr algn="ctr" eaLnBrk="0" hangingPunct="0"/>
            <a:r>
              <a:rPr lang="en-US" sz="5400" dirty="0" smtClean="0">
                <a:latin typeface="Arial" charset="0"/>
              </a:rPr>
              <a:t>Abraham S. Fischler College of Education, Nova Southeastern University </a:t>
            </a:r>
            <a:endParaRPr lang="en-US" sz="5400" dirty="0">
              <a:latin typeface="Arial" charset="0"/>
            </a:endParaRPr>
          </a:p>
        </p:txBody>
      </p:sp>
      <p:sp>
        <p:nvSpPr>
          <p:cNvPr id="7171" name="Text Box 7"/>
          <p:cNvSpPr txBox="1">
            <a:spLocks noChangeArrowheads="1"/>
          </p:cNvSpPr>
          <p:nvPr/>
        </p:nvSpPr>
        <p:spPr bwMode="auto">
          <a:xfrm>
            <a:off x="685800" y="5638800"/>
            <a:ext cx="9982200" cy="615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400" b="1">
                <a:solidFill>
                  <a:srgbClr val="0070C0"/>
                </a:solidFill>
              </a:rPr>
              <a:t>Chapter 1: Introduction</a:t>
            </a:r>
          </a:p>
        </p:txBody>
      </p:sp>
      <p:sp>
        <p:nvSpPr>
          <p:cNvPr id="7172" name="Text Box 14"/>
          <p:cNvSpPr txBox="1">
            <a:spLocks noChangeArrowheads="1"/>
          </p:cNvSpPr>
          <p:nvPr/>
        </p:nvSpPr>
        <p:spPr bwMode="auto">
          <a:xfrm>
            <a:off x="298350" y="5638800"/>
            <a:ext cx="10393730" cy="3317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128" tIns="457128" rIns="457128" bIns="457128">
            <a:spAutoFit/>
          </a:bodyPr>
          <a:lstStyle>
            <a:lvl1pPr defTabSz="4387850" eaLnBrk="0" hangingPunct="0">
              <a:defRPr sz="2900">
                <a:solidFill>
                  <a:schemeClr val="tx1"/>
                </a:solidFill>
                <a:latin typeface="Arial Narrow" pitchFamily="34" charset="0"/>
              </a:defRPr>
            </a:lvl1pPr>
            <a:lvl2pPr marL="742950" indent="-285750" defTabSz="4387850" eaLnBrk="0" hangingPunct="0">
              <a:defRPr sz="2900">
                <a:solidFill>
                  <a:schemeClr val="tx1"/>
                </a:solidFill>
                <a:latin typeface="Arial Narrow" pitchFamily="34" charset="0"/>
              </a:defRPr>
            </a:lvl2pPr>
            <a:lvl3pPr marL="1143000" indent="-228600" defTabSz="4387850" eaLnBrk="0" hangingPunct="0">
              <a:defRPr sz="2900">
                <a:solidFill>
                  <a:schemeClr val="tx1"/>
                </a:solidFill>
                <a:latin typeface="Arial Narrow" pitchFamily="34" charset="0"/>
              </a:defRPr>
            </a:lvl3pPr>
            <a:lvl4pPr marL="1600200" indent="-228600" defTabSz="4387850" eaLnBrk="0" hangingPunct="0">
              <a:defRPr sz="2900">
                <a:solidFill>
                  <a:schemeClr val="tx1"/>
                </a:solidFill>
                <a:latin typeface="Arial Narrow" pitchFamily="34" charset="0"/>
              </a:defRPr>
            </a:lvl4pPr>
            <a:lvl5pPr marL="2057400" indent="-228600" defTabSz="4387850" eaLnBrk="0" hangingPunct="0">
              <a:defRPr sz="2900">
                <a:solidFill>
                  <a:schemeClr val="tx1"/>
                </a:solidFill>
                <a:latin typeface="Arial Narrow" pitchFamily="34" charset="0"/>
              </a:defRPr>
            </a:lvl5pPr>
            <a:lvl6pPr marL="2514600" indent="-228600" defTabSz="4387850" eaLnBrk="0" fontAlgn="base" hangingPunct="0">
              <a:spcBef>
                <a:spcPct val="0"/>
              </a:spcBef>
              <a:spcAft>
                <a:spcPct val="0"/>
              </a:spcAft>
              <a:defRPr sz="2900">
                <a:solidFill>
                  <a:schemeClr val="tx1"/>
                </a:solidFill>
                <a:latin typeface="Arial Narrow" pitchFamily="34" charset="0"/>
              </a:defRPr>
            </a:lvl6pPr>
            <a:lvl7pPr marL="2971800" indent="-228600" defTabSz="4387850" eaLnBrk="0" fontAlgn="base" hangingPunct="0">
              <a:spcBef>
                <a:spcPct val="0"/>
              </a:spcBef>
              <a:spcAft>
                <a:spcPct val="0"/>
              </a:spcAft>
              <a:defRPr sz="2900">
                <a:solidFill>
                  <a:schemeClr val="tx1"/>
                </a:solidFill>
                <a:latin typeface="Arial Narrow" pitchFamily="34" charset="0"/>
              </a:defRPr>
            </a:lvl7pPr>
            <a:lvl8pPr marL="3429000" indent="-228600" defTabSz="4387850" eaLnBrk="0" fontAlgn="base" hangingPunct="0">
              <a:spcBef>
                <a:spcPct val="0"/>
              </a:spcBef>
              <a:spcAft>
                <a:spcPct val="0"/>
              </a:spcAft>
              <a:defRPr sz="2900">
                <a:solidFill>
                  <a:schemeClr val="tx1"/>
                </a:solidFill>
                <a:latin typeface="Arial Narrow" pitchFamily="34" charset="0"/>
              </a:defRPr>
            </a:lvl8pPr>
            <a:lvl9pPr marL="3886200" indent="-228600" defTabSz="4387850" eaLnBrk="0" fontAlgn="base" hangingPunct="0">
              <a:spcBef>
                <a:spcPct val="0"/>
              </a:spcBef>
              <a:spcAft>
                <a:spcPct val="0"/>
              </a:spcAft>
              <a:defRPr sz="2900">
                <a:solidFill>
                  <a:schemeClr val="tx1"/>
                </a:solidFill>
                <a:latin typeface="Arial Narrow" pitchFamily="34" charset="0"/>
              </a:defRPr>
            </a:lvl9pPr>
          </a:lstStyle>
          <a:p>
            <a:endParaRPr lang="en-US" sz="2000" b="1" dirty="0" smtClean="0"/>
          </a:p>
          <a:p>
            <a:r>
              <a:rPr lang="en-US" sz="2000" b="1" dirty="0" smtClean="0">
                <a:solidFill>
                  <a:srgbClr val="00B050"/>
                </a:solidFill>
              </a:rPr>
              <a:t>Statement of the Problem</a:t>
            </a:r>
            <a:endParaRPr lang="en-US" sz="2000" dirty="0">
              <a:solidFill>
                <a:srgbClr val="00B050"/>
              </a:solidFill>
            </a:endParaRPr>
          </a:p>
          <a:p>
            <a:r>
              <a:rPr lang="en-US" sz="2000" i="1" dirty="0">
                <a:solidFill>
                  <a:srgbClr val="000099"/>
                </a:solidFill>
              </a:rPr>
              <a:t>Globalization</a:t>
            </a:r>
            <a:r>
              <a:rPr lang="en-US" sz="2000" dirty="0">
                <a:solidFill>
                  <a:srgbClr val="C00000"/>
                </a:solidFill>
              </a:rPr>
              <a:t> </a:t>
            </a:r>
            <a:r>
              <a:rPr lang="en-US" sz="2000" dirty="0"/>
              <a:t>has and will influence all aspects of higher education (Flynn &amp; </a:t>
            </a:r>
            <a:r>
              <a:rPr lang="en-US" sz="2000" dirty="0" err="1"/>
              <a:t>Vredevoogd</a:t>
            </a:r>
            <a:r>
              <a:rPr lang="en-US" sz="2000" dirty="0"/>
              <a:t>, 2010). The current trend of globalization has influenced the demographics in higher educational institutions</a:t>
            </a:r>
            <a:r>
              <a:rPr lang="en-US" sz="2000" dirty="0" smtClean="0"/>
              <a:t>. The </a:t>
            </a:r>
            <a:r>
              <a:rPr lang="en-US" sz="2000" dirty="0"/>
              <a:t>increase in international students at American colleges and universities substantiates a need to understand the international student experience, which will aid colleges in better integrating international students in American colleges. In understanding the international student’s lived experiences at American colleges, educators can gain deeper cultural perspectives and incorporate culturally responsive instruction to enhance international student engagement. </a:t>
            </a:r>
            <a:r>
              <a:rPr lang="en-US" sz="2000" dirty="0" err="1"/>
              <a:t>Volet</a:t>
            </a:r>
            <a:r>
              <a:rPr lang="en-US" sz="2000" dirty="0"/>
              <a:t> and </a:t>
            </a:r>
            <a:r>
              <a:rPr lang="en-US" sz="2000" dirty="0" err="1"/>
              <a:t>Ang</a:t>
            </a:r>
            <a:r>
              <a:rPr lang="en-US" sz="2000" dirty="0"/>
              <a:t> </a:t>
            </a:r>
            <a:r>
              <a:rPr lang="en-US" sz="2000" dirty="0" smtClean="0"/>
              <a:t>(2012) concluded </a:t>
            </a:r>
            <a:r>
              <a:rPr lang="en-US" sz="2000" dirty="0"/>
              <a:t>that interaction between local and international students was limited, and became more negative with more time spent in the university. Past studies </a:t>
            </a:r>
            <a:r>
              <a:rPr lang="en-US" sz="2000" dirty="0" smtClean="0"/>
              <a:t>indicated </a:t>
            </a:r>
            <a:r>
              <a:rPr lang="en-US" sz="2000" dirty="0"/>
              <a:t>social adjustment is the greatest challenge for international students (Dao, Donghyuck, &amp; Chang, 2007; Klomegah, 2006; Novera, 2004).</a:t>
            </a:r>
          </a:p>
          <a:p>
            <a:endParaRPr lang="en-US" sz="2000" dirty="0" smtClean="0"/>
          </a:p>
          <a:p>
            <a:r>
              <a:rPr lang="en-US" sz="2000" dirty="0" smtClean="0"/>
              <a:t>Smith </a:t>
            </a:r>
            <a:r>
              <a:rPr lang="en-US" sz="2000" dirty="0"/>
              <a:t>(2011) cautioned against looking singly at race, class, and gender; rather look at the interaction of various groups. Students will need to build their cross-culture competencies and changes need to be made to promote intercultural empathy, understanding, and acceptance (Smith, 2011; </a:t>
            </a:r>
            <a:r>
              <a:rPr lang="en-US" sz="2000" dirty="0" err="1"/>
              <a:t>Volet</a:t>
            </a:r>
            <a:r>
              <a:rPr lang="en-US" sz="2000" dirty="0"/>
              <a:t> &amp; </a:t>
            </a:r>
            <a:r>
              <a:rPr lang="en-US" sz="2000" dirty="0" err="1"/>
              <a:t>Ang</a:t>
            </a:r>
            <a:r>
              <a:rPr lang="en-US" sz="2000" dirty="0"/>
              <a:t>, 2012); a need exists for reﬂective practice, strategic approaches, activities, and interventions where interaction between culturally mixed groups could be a positive experience (</a:t>
            </a:r>
            <a:r>
              <a:rPr lang="en-US" sz="2000" dirty="0" err="1"/>
              <a:t>Leask</a:t>
            </a:r>
            <a:r>
              <a:rPr lang="en-US" sz="2000" dirty="0"/>
              <a:t> &amp; Carroll, 2011; </a:t>
            </a:r>
            <a:r>
              <a:rPr lang="en-US" sz="2000" dirty="0" err="1"/>
              <a:t>Volet</a:t>
            </a:r>
            <a:r>
              <a:rPr lang="en-US" sz="2000" dirty="0"/>
              <a:t> </a:t>
            </a:r>
            <a:r>
              <a:rPr lang="en-US" sz="2000" dirty="0" smtClean="0"/>
              <a:t>&amp; </a:t>
            </a:r>
            <a:r>
              <a:rPr lang="en-US" sz="2000" dirty="0" err="1"/>
              <a:t>Ang</a:t>
            </a:r>
            <a:r>
              <a:rPr lang="en-US" sz="2000" dirty="0"/>
              <a:t> 2012). At the proposed site, international students face academic and social </a:t>
            </a:r>
            <a:r>
              <a:rPr lang="en-US" sz="2000" dirty="0" smtClean="0"/>
              <a:t>challenges.</a:t>
            </a:r>
          </a:p>
          <a:p>
            <a:endParaRPr lang="en-US" sz="2000" dirty="0" smtClean="0"/>
          </a:p>
          <a:p>
            <a:endParaRPr lang="en-US" sz="2000" dirty="0"/>
          </a:p>
          <a:p>
            <a:endParaRPr lang="en-US" sz="2000" dirty="0" smtClean="0"/>
          </a:p>
          <a:p>
            <a:endParaRPr lang="en-US" sz="2000" dirty="0" smtClean="0"/>
          </a:p>
          <a:p>
            <a:r>
              <a:rPr lang="en-US" sz="2000" dirty="0" smtClean="0"/>
              <a:t> </a:t>
            </a:r>
            <a:r>
              <a:rPr lang="en-US" sz="2000" b="1" dirty="0" smtClean="0">
                <a:solidFill>
                  <a:srgbClr val="00B050"/>
                </a:solidFill>
              </a:rPr>
              <a:t>Purpose of the Study</a:t>
            </a:r>
            <a:endParaRPr lang="en-US" sz="2000" dirty="0">
              <a:solidFill>
                <a:srgbClr val="00B050"/>
              </a:solidFill>
            </a:endParaRPr>
          </a:p>
          <a:p>
            <a:pPr marL="342900" indent="-342900">
              <a:buFont typeface="Wingdings" panose="05000000000000000000" pitchFamily="2" charset="2"/>
              <a:buChar char="Ø"/>
            </a:pPr>
            <a:r>
              <a:rPr lang="en-US" sz="2000" dirty="0" smtClean="0"/>
              <a:t>The </a:t>
            </a:r>
            <a:r>
              <a:rPr lang="en-US" sz="2000" dirty="0"/>
              <a:t>purpose of the study was </a:t>
            </a:r>
            <a:r>
              <a:rPr lang="en-US" sz="2000" dirty="0">
                <a:solidFill>
                  <a:srgbClr val="FF0000"/>
                </a:solidFill>
              </a:rPr>
              <a:t>to explore the academic and social experiences of students of international background enrolled in English for Academic Purposes (EAP) at an American college in Southeast Florida</a:t>
            </a:r>
            <a:r>
              <a:rPr lang="en-US" sz="2000" dirty="0"/>
              <a:t>. </a:t>
            </a:r>
            <a:endParaRPr lang="en-US" sz="2000" dirty="0" smtClean="0"/>
          </a:p>
          <a:p>
            <a:pPr marL="342900" indent="-342900">
              <a:buFont typeface="Wingdings" panose="05000000000000000000" pitchFamily="2" charset="2"/>
              <a:buChar char="Ø"/>
            </a:pPr>
            <a:r>
              <a:rPr lang="en-US" sz="2000" dirty="0" smtClean="0"/>
              <a:t>The </a:t>
            </a:r>
            <a:r>
              <a:rPr lang="en-US" sz="2000" dirty="0"/>
              <a:t>study utilized a qualitative approach with open-ended interview questions. This study provided administrators, faculty, and staff useful information for several purposes. </a:t>
            </a:r>
            <a:r>
              <a:rPr lang="en-US" sz="2000" dirty="0" smtClean="0"/>
              <a:t>Stakeholders </a:t>
            </a:r>
            <a:r>
              <a:rPr lang="en-US" sz="2000" dirty="0"/>
              <a:t>will become better informed how to partner with international students to promote student success, strengthen connections, and build student self-confidence.</a:t>
            </a:r>
          </a:p>
          <a:p>
            <a:pPr eaLnBrk="1" hangingPunct="1"/>
            <a:r>
              <a:rPr lang="en-US" sz="2000" b="1" dirty="0" smtClean="0">
                <a:solidFill>
                  <a:srgbClr val="00B050"/>
                </a:solidFill>
              </a:rPr>
              <a:t>Theoretical Framework</a:t>
            </a:r>
            <a:endParaRPr lang="en-US" sz="2000" b="1" dirty="0">
              <a:solidFill>
                <a:srgbClr val="00B050"/>
              </a:solidFill>
            </a:endParaRPr>
          </a:p>
          <a:p>
            <a:r>
              <a:rPr lang="en-US" sz="2000" dirty="0" smtClean="0"/>
              <a:t>According </a:t>
            </a:r>
            <a:r>
              <a:rPr lang="en-US" sz="2000" dirty="0"/>
              <a:t>to Hofstede (2010), the school experience reinforces the cultural values that have already been experienced within the family setting. The theory based on the experience of the international student is grounded in the </a:t>
            </a:r>
            <a:r>
              <a:rPr lang="en-US" sz="2000" dirty="0" smtClean="0"/>
              <a:t>cultural </a:t>
            </a:r>
            <a:r>
              <a:rPr lang="en-US" sz="2000" dirty="0"/>
              <a:t>d</a:t>
            </a:r>
            <a:r>
              <a:rPr lang="en-US" sz="2000" dirty="0" smtClean="0"/>
              <a:t>imensions </a:t>
            </a:r>
            <a:r>
              <a:rPr lang="en-US" sz="2000" dirty="0"/>
              <a:t>theory, originally developed by Hofstede (1980</a:t>
            </a:r>
            <a:r>
              <a:rPr lang="en-US" sz="2000" dirty="0" smtClean="0"/>
              <a:t>) and included:</a:t>
            </a:r>
          </a:p>
          <a:p>
            <a:pPr marL="342900" indent="-342900">
              <a:buFont typeface="Arial" panose="020B0604020202020204" pitchFamily="34" charset="0"/>
              <a:buChar char="•"/>
            </a:pPr>
            <a:r>
              <a:rPr lang="en-US" sz="2000" dirty="0" smtClean="0">
                <a:solidFill>
                  <a:srgbClr val="009900"/>
                </a:solidFill>
              </a:rPr>
              <a:t>individualism-collectivism </a:t>
            </a:r>
          </a:p>
          <a:p>
            <a:pPr marL="342900" indent="-342900">
              <a:buFont typeface="Arial" panose="020B0604020202020204" pitchFamily="34" charset="0"/>
              <a:buChar char="•"/>
            </a:pPr>
            <a:r>
              <a:rPr lang="en-US" sz="2000" dirty="0" smtClean="0">
                <a:solidFill>
                  <a:srgbClr val="009900"/>
                </a:solidFill>
              </a:rPr>
              <a:t>uncertainty avoidance</a:t>
            </a:r>
          </a:p>
          <a:p>
            <a:pPr marL="342900" indent="-342900">
              <a:buFont typeface="Arial" panose="020B0604020202020204" pitchFamily="34" charset="0"/>
              <a:buChar char="•"/>
            </a:pPr>
            <a:r>
              <a:rPr lang="en-US" sz="2000" dirty="0" smtClean="0">
                <a:solidFill>
                  <a:srgbClr val="009900"/>
                </a:solidFill>
              </a:rPr>
              <a:t>power distance </a:t>
            </a:r>
          </a:p>
          <a:p>
            <a:pPr marL="342900" indent="-342900">
              <a:buFont typeface="Arial" panose="020B0604020202020204" pitchFamily="34" charset="0"/>
              <a:buChar char="•"/>
            </a:pPr>
            <a:r>
              <a:rPr lang="en-US" sz="2000" dirty="0" smtClean="0">
                <a:solidFill>
                  <a:srgbClr val="009900"/>
                </a:solidFill>
              </a:rPr>
              <a:t>masculinity-femininity.</a:t>
            </a:r>
          </a:p>
          <a:p>
            <a:r>
              <a:rPr lang="en-US" sz="2000" dirty="0" smtClean="0"/>
              <a:t>The original theory was revised to include </a:t>
            </a:r>
            <a:r>
              <a:rPr lang="en-US" sz="2000" dirty="0"/>
              <a:t>a </a:t>
            </a:r>
            <a:r>
              <a:rPr lang="en-US" sz="2000" dirty="0" smtClean="0"/>
              <a:t>fifth and sixth dimension:</a:t>
            </a:r>
          </a:p>
          <a:p>
            <a:pPr marL="342900" indent="-342900">
              <a:buFont typeface="Arial" panose="020B0604020202020204" pitchFamily="34" charset="0"/>
              <a:buChar char="•"/>
            </a:pPr>
            <a:r>
              <a:rPr lang="en-US" sz="2000" dirty="0" smtClean="0"/>
              <a:t> </a:t>
            </a:r>
            <a:r>
              <a:rPr lang="en-US" sz="2000" dirty="0" smtClean="0">
                <a:solidFill>
                  <a:srgbClr val="009900"/>
                </a:solidFill>
              </a:rPr>
              <a:t>long-term</a:t>
            </a:r>
            <a:r>
              <a:rPr lang="en-US" sz="2000" dirty="0" smtClean="0">
                <a:solidFill>
                  <a:srgbClr val="7030A0"/>
                </a:solidFill>
              </a:rPr>
              <a:t> </a:t>
            </a:r>
            <a:r>
              <a:rPr lang="en-US" sz="2000" dirty="0" smtClean="0">
                <a:solidFill>
                  <a:srgbClr val="009900"/>
                </a:solidFill>
              </a:rPr>
              <a:t>orientation</a:t>
            </a:r>
          </a:p>
          <a:p>
            <a:pPr marL="342900" indent="-342900">
              <a:buFont typeface="Arial" panose="020B0604020202020204" pitchFamily="34" charset="0"/>
              <a:buChar char="•"/>
            </a:pPr>
            <a:r>
              <a:rPr lang="en-US" sz="2000" dirty="0" smtClean="0">
                <a:solidFill>
                  <a:srgbClr val="009900"/>
                </a:solidFill>
              </a:rPr>
              <a:t> </a:t>
            </a:r>
            <a:r>
              <a:rPr lang="en-US" sz="2000" dirty="0">
                <a:solidFill>
                  <a:srgbClr val="009900"/>
                </a:solidFill>
              </a:rPr>
              <a:t>indulgence versus restraint </a:t>
            </a:r>
            <a:r>
              <a:rPr lang="en-US" sz="2000" dirty="0" smtClean="0"/>
              <a:t>(Bond, 1984; Hofstede, 2010).</a:t>
            </a:r>
            <a:endParaRPr lang="en-US" sz="2000" dirty="0"/>
          </a:p>
          <a:p>
            <a:r>
              <a:rPr lang="en-US" sz="2000" dirty="0" smtClean="0"/>
              <a:t>The </a:t>
            </a:r>
            <a:r>
              <a:rPr lang="en-US" sz="2000" dirty="0"/>
              <a:t>c</a:t>
            </a:r>
            <a:r>
              <a:rPr lang="en-US" sz="2000" dirty="0" smtClean="0"/>
              <a:t>ultural dimensions </a:t>
            </a:r>
            <a:r>
              <a:rPr lang="en-US" sz="2000" dirty="0"/>
              <a:t>theory compares cultures, investigates culturally derived patterns, and provides generalizations among various cultures as a method to gain better understanding of cultural </a:t>
            </a:r>
            <a:r>
              <a:rPr lang="en-US" sz="2000" dirty="0" smtClean="0"/>
              <a:t>diversity</a:t>
            </a:r>
            <a:r>
              <a:rPr lang="en-US" sz="2000" dirty="0"/>
              <a:t>,</a:t>
            </a:r>
            <a:r>
              <a:rPr lang="en-US" sz="2000" dirty="0" smtClean="0"/>
              <a:t> minimizing </a:t>
            </a:r>
            <a:r>
              <a:rPr lang="en-US" sz="2000" dirty="0"/>
              <a:t>the risks of ignoring the impact of cultural differences in various situations (Hofstede, 2010). Based on Hofstede’s research, Luo (2014) stated “that each individual’s thinking and behavior patterns are influenced by their early childhood environment” (p. 6</a:t>
            </a:r>
            <a:r>
              <a:rPr lang="en-US" sz="2000" dirty="0" smtClean="0"/>
              <a:t>); this research will </a:t>
            </a:r>
            <a:r>
              <a:rPr lang="en-US" sz="2000" dirty="0"/>
              <a:t>improve international communication and understanding. Cousin </a:t>
            </a:r>
            <a:r>
              <a:rPr lang="en-US" sz="2000" dirty="0" smtClean="0"/>
              <a:t>(2012) admonished </a:t>
            </a:r>
            <a:r>
              <a:rPr lang="en-US" sz="2000" dirty="0"/>
              <a:t>that national culture is more involved than the classification that Hofstede (1980) created.</a:t>
            </a:r>
          </a:p>
          <a:p>
            <a:r>
              <a:rPr lang="en-US" sz="2000" b="1" dirty="0" smtClean="0">
                <a:solidFill>
                  <a:srgbClr val="00B050"/>
                </a:solidFill>
              </a:rPr>
              <a:t>Contextualization of the Setting</a:t>
            </a:r>
            <a:endParaRPr lang="en-US" sz="2000" dirty="0">
              <a:solidFill>
                <a:srgbClr val="00B050"/>
              </a:solidFill>
            </a:endParaRPr>
          </a:p>
          <a:p>
            <a:r>
              <a:rPr lang="en-US" sz="2000" dirty="0" smtClean="0"/>
              <a:t>The </a:t>
            </a:r>
            <a:r>
              <a:rPr lang="en-US" sz="2000" dirty="0"/>
              <a:t>study’s site is a multicultural and diverse </a:t>
            </a:r>
            <a:r>
              <a:rPr lang="en-US" sz="2000" dirty="0" smtClean="0"/>
              <a:t>college with </a:t>
            </a:r>
            <a:r>
              <a:rPr lang="en-US" sz="2000" dirty="0" smtClean="0">
                <a:solidFill>
                  <a:srgbClr val="FF0000"/>
                </a:solidFill>
              </a:rPr>
              <a:t>over </a:t>
            </a:r>
            <a:r>
              <a:rPr lang="en-US" sz="2000" dirty="0">
                <a:solidFill>
                  <a:srgbClr val="FF0000"/>
                </a:solidFill>
              </a:rPr>
              <a:t>70,000 students in many programs </a:t>
            </a:r>
            <a:r>
              <a:rPr lang="en-US" sz="2000" dirty="0"/>
              <a:t>(e.g., language programs, certificates, associates, bachelors). Students represent more than </a:t>
            </a:r>
            <a:r>
              <a:rPr lang="en-US" sz="2000" dirty="0">
                <a:solidFill>
                  <a:srgbClr val="FF0000"/>
                </a:solidFill>
              </a:rPr>
              <a:t>150 countries and 45 languages. </a:t>
            </a:r>
            <a:r>
              <a:rPr lang="en-US" sz="2000" dirty="0"/>
              <a:t>The college maintains a </a:t>
            </a:r>
            <a:r>
              <a:rPr lang="en-US" sz="2000" dirty="0">
                <a:solidFill>
                  <a:srgbClr val="FF0000"/>
                </a:solidFill>
              </a:rPr>
              <a:t>mission statement of diversity</a:t>
            </a:r>
            <a:r>
              <a:rPr lang="en-US" sz="2000" dirty="0"/>
              <a:t>, has </a:t>
            </a:r>
            <a:r>
              <a:rPr lang="en-US" sz="2000" dirty="0">
                <a:solidFill>
                  <a:srgbClr val="FF0000"/>
                </a:solidFill>
              </a:rPr>
              <a:t>a vision of competing </a:t>
            </a:r>
            <a:r>
              <a:rPr lang="en-US" sz="2000" dirty="0" smtClean="0">
                <a:solidFill>
                  <a:srgbClr val="FF0000"/>
                </a:solidFill>
              </a:rPr>
              <a:t>globally</a:t>
            </a:r>
            <a:r>
              <a:rPr lang="en-US" sz="2000" dirty="0"/>
              <a:t> </a:t>
            </a:r>
            <a:r>
              <a:rPr lang="en-US" sz="2000" dirty="0" smtClean="0"/>
              <a:t>with three </a:t>
            </a:r>
            <a:r>
              <a:rPr lang="en-US" sz="2000" dirty="0"/>
              <a:t>major campuses, five centers, numerous local and global partnerships, several international affiliates and consortiums, and a virtual </a:t>
            </a:r>
            <a:r>
              <a:rPr lang="en-US" sz="2000" dirty="0" smtClean="0"/>
              <a:t>campus.</a:t>
            </a:r>
          </a:p>
          <a:p>
            <a:r>
              <a:rPr lang="en-US" sz="2000" b="1" dirty="0" smtClean="0"/>
              <a:t>English for Academic Purpose students.</a:t>
            </a:r>
            <a:r>
              <a:rPr lang="en-US" sz="2000" dirty="0" smtClean="0"/>
              <a:t> Students enrolled in the English for Academic Purpose (EAP) program prepares nonnative English speaking students for college mainstream classes. </a:t>
            </a:r>
          </a:p>
          <a:p>
            <a:endParaRPr lang="en-US" sz="2000" dirty="0"/>
          </a:p>
          <a:p>
            <a:endParaRPr lang="en-US" sz="2000" dirty="0" smtClean="0"/>
          </a:p>
          <a:p>
            <a:endParaRPr lang="en-US" sz="2000" dirty="0"/>
          </a:p>
          <a:p>
            <a:endParaRPr lang="en-US" sz="2000" dirty="0" smtClean="0"/>
          </a:p>
          <a:p>
            <a:r>
              <a:rPr lang="en-US" sz="2000" dirty="0" smtClean="0"/>
              <a:t>This </a:t>
            </a:r>
            <a:r>
              <a:rPr lang="en-US" sz="2000" dirty="0"/>
              <a:t>literature review </a:t>
            </a:r>
            <a:r>
              <a:rPr lang="en-US" sz="2000" dirty="0" smtClean="0"/>
              <a:t>focuses </a:t>
            </a:r>
            <a:r>
              <a:rPr lang="en-US" sz="2000" dirty="0"/>
              <a:t>on research relevant to the international student enrolled in higher education courses. The literature review suggests that cultural differences exists among international </a:t>
            </a:r>
            <a:r>
              <a:rPr lang="en-US" sz="2000" dirty="0" smtClean="0"/>
              <a:t>students</a:t>
            </a:r>
            <a:r>
              <a:rPr lang="en-US" sz="2000" dirty="0"/>
              <a:t> </a:t>
            </a:r>
            <a:r>
              <a:rPr lang="en-US" sz="2000" dirty="0" smtClean="0"/>
              <a:t>and influences </a:t>
            </a:r>
            <a:r>
              <a:rPr lang="en-US" sz="2000" dirty="0"/>
              <a:t>learner styles, preferences, and student and teacher engagement. </a:t>
            </a:r>
            <a:r>
              <a:rPr lang="en-US" sz="2000" dirty="0" smtClean="0"/>
              <a:t>Further, it also </a:t>
            </a:r>
            <a:r>
              <a:rPr lang="en-US" sz="2000" dirty="0"/>
              <a:t>examines the cultural competency of educators, international student adjustment, and academic performance; in addition, policy and legislative issues will be discussed.  </a:t>
            </a:r>
            <a:endParaRPr lang="en-US" sz="2000" b="1" dirty="0">
              <a:solidFill>
                <a:srgbClr val="FF0000"/>
              </a:solidFill>
            </a:endParaRPr>
          </a:p>
          <a:p>
            <a:endParaRPr lang="en-US" sz="2000" b="1" dirty="0" smtClean="0">
              <a:solidFill>
                <a:srgbClr val="FF0000"/>
              </a:solidFill>
            </a:endParaRPr>
          </a:p>
          <a:p>
            <a:r>
              <a:rPr lang="en-US" sz="2000" b="1" dirty="0" smtClean="0">
                <a:solidFill>
                  <a:srgbClr val="FF0000"/>
                </a:solidFill>
              </a:rPr>
              <a:t>Student </a:t>
            </a:r>
            <a:r>
              <a:rPr lang="en-US" sz="2000" b="1" dirty="0">
                <a:solidFill>
                  <a:srgbClr val="FF0000"/>
                </a:solidFill>
              </a:rPr>
              <a:t>Learner Styles and Preferences Across Cultures</a:t>
            </a:r>
            <a:endParaRPr lang="en-US" sz="2000" dirty="0">
              <a:solidFill>
                <a:srgbClr val="FF0000"/>
              </a:solidFill>
            </a:endParaRPr>
          </a:p>
          <a:p>
            <a:r>
              <a:rPr lang="en-US" sz="2000" dirty="0" smtClean="0"/>
              <a:t>There is a relationship between learning style preferences and cultural background. </a:t>
            </a:r>
            <a:r>
              <a:rPr lang="en-US" sz="2000" i="1" dirty="0" smtClean="0"/>
              <a:t>A </a:t>
            </a:r>
            <a:r>
              <a:rPr lang="en-US" sz="2000" i="1" dirty="0"/>
              <a:t>learning style is an individual's preferred way of </a:t>
            </a:r>
            <a:r>
              <a:rPr lang="en-US" sz="2000" i="1" dirty="0" smtClean="0"/>
              <a:t>learning</a:t>
            </a:r>
            <a:r>
              <a:rPr lang="en-US" sz="2000" i="1" dirty="0"/>
              <a:t> </a:t>
            </a:r>
            <a:r>
              <a:rPr lang="en-US" sz="2000" i="1" dirty="0" smtClean="0"/>
              <a:t>and varies </a:t>
            </a:r>
            <a:r>
              <a:rPr lang="en-US" sz="2000" i="1" dirty="0"/>
              <a:t>among cultures.</a:t>
            </a:r>
            <a:r>
              <a:rPr lang="en-US" sz="2000" dirty="0"/>
              <a:t> The varied learning patterns among students from different cultural backgrounds necessitates a deeper analysis of instructional design and cultural issues in education. Cognitive style affects the student’s innate learning process, whereas learning strategies are mental operations students use to process unfamiliar tasks (</a:t>
            </a:r>
            <a:r>
              <a:rPr lang="en-US" sz="2000" dirty="0" err="1"/>
              <a:t>Shawer</a:t>
            </a:r>
            <a:r>
              <a:rPr lang="en-US" sz="2000" dirty="0"/>
              <a:t>, </a:t>
            </a:r>
            <a:r>
              <a:rPr lang="en-US" sz="2000" dirty="0" smtClean="0"/>
              <a:t>2010). </a:t>
            </a:r>
            <a:r>
              <a:rPr lang="en-US" sz="2000" i="1" dirty="0" smtClean="0"/>
              <a:t>Teaching </a:t>
            </a:r>
            <a:r>
              <a:rPr lang="en-US" sz="2000" i="1" dirty="0"/>
              <a:t>styles are behaviors that reflect mental qualities to present </a:t>
            </a:r>
            <a:r>
              <a:rPr lang="en-US" sz="2000" i="1" dirty="0" smtClean="0"/>
              <a:t>data and impact </a:t>
            </a:r>
            <a:r>
              <a:rPr lang="en-US" sz="2000" i="1" dirty="0"/>
              <a:t>student learning in various </a:t>
            </a:r>
            <a:r>
              <a:rPr lang="en-US" sz="2000" i="1" dirty="0" smtClean="0"/>
              <a:t>ways (</a:t>
            </a:r>
            <a:r>
              <a:rPr lang="en-US" sz="2000" dirty="0" err="1" smtClean="0"/>
              <a:t>Gregorc</a:t>
            </a:r>
            <a:r>
              <a:rPr lang="en-US" sz="2000" dirty="0" smtClean="0"/>
              <a:t>, 2014).</a:t>
            </a:r>
            <a:endParaRPr lang="en-US" sz="2000" i="1" dirty="0"/>
          </a:p>
          <a:p>
            <a:pPr marL="342900" indent="-342900">
              <a:buFont typeface="Arial" panose="020B0604020202020204" pitchFamily="34" charset="0"/>
              <a:buChar char="•"/>
            </a:pPr>
            <a:r>
              <a:rPr lang="en-US" sz="2000" dirty="0" smtClean="0"/>
              <a:t>Diversity </a:t>
            </a:r>
            <a:r>
              <a:rPr lang="en-US" sz="2000" dirty="0"/>
              <a:t>of learner style differences and cultural differences should be valued as it reshapes people’s </a:t>
            </a:r>
            <a:r>
              <a:rPr lang="en-US" sz="2000" dirty="0" smtClean="0"/>
              <a:t>identities.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endParaRPr lang="en-US" sz="2000" dirty="0"/>
          </a:p>
          <a:p>
            <a:endParaRPr lang="en-US" sz="2000" dirty="0"/>
          </a:p>
          <a:p>
            <a:endParaRPr lang="en-US" sz="2000" dirty="0" smtClean="0"/>
          </a:p>
          <a:p>
            <a:endParaRPr lang="en-US" sz="2000" dirty="0"/>
          </a:p>
          <a:p>
            <a:endParaRPr lang="en-US" sz="2000" dirty="0" smtClean="0"/>
          </a:p>
          <a:p>
            <a:pPr eaLnBrk="1" hangingPunct="1"/>
            <a:endParaRPr lang="en-US" dirty="0"/>
          </a:p>
          <a:p>
            <a:pPr eaLnBrk="1" hangingPunct="1"/>
            <a:endParaRPr lang="en-US" dirty="0"/>
          </a:p>
          <a:p>
            <a:pPr eaLnBrk="1" hangingPunct="1"/>
            <a:r>
              <a:rPr lang="en-US" dirty="0"/>
              <a:t/>
            </a:r>
            <a:br>
              <a:rPr lang="en-US" dirty="0"/>
            </a:br>
            <a:endParaRPr lang="en-US" b="1" dirty="0"/>
          </a:p>
        </p:txBody>
      </p:sp>
      <p:sp>
        <p:nvSpPr>
          <p:cNvPr id="7173" name="Text Box 405"/>
          <p:cNvSpPr txBox="1">
            <a:spLocks noChangeArrowheads="1"/>
          </p:cNvSpPr>
          <p:nvPr/>
        </p:nvSpPr>
        <p:spPr bwMode="auto">
          <a:xfrm>
            <a:off x="11490325" y="5626100"/>
            <a:ext cx="9982200" cy="615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400" b="1" dirty="0">
                <a:solidFill>
                  <a:srgbClr val="0070C0"/>
                </a:solidFill>
              </a:rPr>
              <a:t>Chapter 2: Literature </a:t>
            </a:r>
            <a:r>
              <a:rPr lang="en-US" sz="3400" b="1" dirty="0" smtClean="0">
                <a:solidFill>
                  <a:srgbClr val="0070C0"/>
                </a:solidFill>
              </a:rPr>
              <a:t>Review Continued</a:t>
            </a:r>
            <a:endParaRPr lang="en-US" sz="3400" b="1" dirty="0">
              <a:solidFill>
                <a:srgbClr val="0070C0"/>
              </a:solidFill>
            </a:endParaRPr>
          </a:p>
        </p:txBody>
      </p:sp>
      <p:sp>
        <p:nvSpPr>
          <p:cNvPr id="7174" name="Text Box 406"/>
          <p:cNvSpPr txBox="1">
            <a:spLocks noChangeArrowheads="1"/>
          </p:cNvSpPr>
          <p:nvPr/>
        </p:nvSpPr>
        <p:spPr bwMode="auto">
          <a:xfrm>
            <a:off x="11335072" y="977703"/>
            <a:ext cx="9958564" cy="3848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128" tIns="457128" rIns="457128" bIns="457128">
            <a:spAutoFit/>
          </a:bodyPr>
          <a:lstStyle>
            <a:lvl1pPr defTabSz="4387850" eaLnBrk="0" hangingPunct="0">
              <a:defRPr sz="2900">
                <a:solidFill>
                  <a:schemeClr val="tx1"/>
                </a:solidFill>
                <a:latin typeface="Arial Narrow" pitchFamily="34" charset="0"/>
              </a:defRPr>
            </a:lvl1pPr>
            <a:lvl2pPr marL="742950" indent="-285750" defTabSz="4387850" eaLnBrk="0" hangingPunct="0">
              <a:defRPr sz="2900">
                <a:solidFill>
                  <a:schemeClr val="tx1"/>
                </a:solidFill>
                <a:latin typeface="Arial Narrow" pitchFamily="34" charset="0"/>
              </a:defRPr>
            </a:lvl2pPr>
            <a:lvl3pPr marL="1143000" indent="-228600" defTabSz="4387850" eaLnBrk="0" hangingPunct="0">
              <a:defRPr sz="2900">
                <a:solidFill>
                  <a:schemeClr val="tx1"/>
                </a:solidFill>
                <a:latin typeface="Arial Narrow" pitchFamily="34" charset="0"/>
              </a:defRPr>
            </a:lvl3pPr>
            <a:lvl4pPr marL="1600200" indent="-228600" defTabSz="4387850" eaLnBrk="0" hangingPunct="0">
              <a:defRPr sz="2900">
                <a:solidFill>
                  <a:schemeClr val="tx1"/>
                </a:solidFill>
                <a:latin typeface="Arial Narrow" pitchFamily="34" charset="0"/>
              </a:defRPr>
            </a:lvl4pPr>
            <a:lvl5pPr marL="2057400" indent="-228600" defTabSz="4387850" eaLnBrk="0" hangingPunct="0">
              <a:defRPr sz="2900">
                <a:solidFill>
                  <a:schemeClr val="tx1"/>
                </a:solidFill>
                <a:latin typeface="Arial Narrow" pitchFamily="34" charset="0"/>
              </a:defRPr>
            </a:lvl5pPr>
            <a:lvl6pPr marL="2514600" indent="-228600" defTabSz="4387850" eaLnBrk="0" fontAlgn="base" hangingPunct="0">
              <a:spcBef>
                <a:spcPct val="0"/>
              </a:spcBef>
              <a:spcAft>
                <a:spcPct val="0"/>
              </a:spcAft>
              <a:defRPr sz="2900">
                <a:solidFill>
                  <a:schemeClr val="tx1"/>
                </a:solidFill>
                <a:latin typeface="Arial Narrow" pitchFamily="34" charset="0"/>
              </a:defRPr>
            </a:lvl6pPr>
            <a:lvl7pPr marL="2971800" indent="-228600" defTabSz="4387850" eaLnBrk="0" fontAlgn="base" hangingPunct="0">
              <a:spcBef>
                <a:spcPct val="0"/>
              </a:spcBef>
              <a:spcAft>
                <a:spcPct val="0"/>
              </a:spcAft>
              <a:defRPr sz="2900">
                <a:solidFill>
                  <a:schemeClr val="tx1"/>
                </a:solidFill>
                <a:latin typeface="Arial Narrow" pitchFamily="34" charset="0"/>
              </a:defRPr>
            </a:lvl7pPr>
            <a:lvl8pPr marL="3429000" indent="-228600" defTabSz="4387850" eaLnBrk="0" fontAlgn="base" hangingPunct="0">
              <a:spcBef>
                <a:spcPct val="0"/>
              </a:spcBef>
              <a:spcAft>
                <a:spcPct val="0"/>
              </a:spcAft>
              <a:defRPr sz="2900">
                <a:solidFill>
                  <a:schemeClr val="tx1"/>
                </a:solidFill>
                <a:latin typeface="Arial Narrow" pitchFamily="34" charset="0"/>
              </a:defRPr>
            </a:lvl8pPr>
            <a:lvl9pPr marL="3886200" indent="-228600" defTabSz="4387850" eaLnBrk="0" fontAlgn="base" hangingPunct="0">
              <a:spcBef>
                <a:spcPct val="0"/>
              </a:spcBef>
              <a:spcAft>
                <a:spcPct val="0"/>
              </a:spcAft>
              <a:defRPr sz="2900">
                <a:solidFill>
                  <a:schemeClr val="tx1"/>
                </a:solidFill>
                <a:latin typeface="Arial Narrow" pitchFamily="34" charset="0"/>
              </a:defRPr>
            </a:lvl9pPr>
          </a:lstStyle>
          <a:p>
            <a:endParaRPr lang="en-US" sz="2000" dirty="0" smtClean="0">
              <a:solidFill>
                <a:srgbClr val="009900"/>
              </a:solidFill>
            </a:endParaRPr>
          </a:p>
          <a:p>
            <a:endParaRPr lang="en-US" sz="2000" dirty="0">
              <a:solidFill>
                <a:srgbClr val="009900"/>
              </a:solidFill>
            </a:endParaRPr>
          </a:p>
          <a:p>
            <a:endParaRPr lang="en-US" sz="2000" dirty="0" smtClean="0">
              <a:solidFill>
                <a:srgbClr val="009900"/>
              </a:solidFill>
            </a:endParaRP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endParaRPr lang="en-US" sz="2000" b="1" dirty="0" smtClean="0">
              <a:solidFill>
                <a:srgbClr val="FF0000"/>
              </a:solidFill>
            </a:endParaRPr>
          </a:p>
          <a:p>
            <a:endParaRPr lang="en-US" sz="2000" b="1" dirty="0">
              <a:solidFill>
                <a:srgbClr val="FF0000"/>
              </a:solidFill>
            </a:endParaRPr>
          </a:p>
          <a:p>
            <a:endParaRPr lang="en-US" sz="2000" b="1" dirty="0" smtClean="0">
              <a:solidFill>
                <a:srgbClr val="FF0000"/>
              </a:solidFill>
            </a:endParaRPr>
          </a:p>
          <a:p>
            <a:endParaRPr lang="en-US" sz="2000" b="1" dirty="0">
              <a:solidFill>
                <a:srgbClr val="FF0000"/>
              </a:solidFill>
            </a:endParaRPr>
          </a:p>
          <a:p>
            <a:endParaRPr lang="en-US" sz="2000" b="1" dirty="0" smtClean="0">
              <a:solidFill>
                <a:srgbClr val="FF0000"/>
              </a:solidFill>
            </a:endParaRPr>
          </a:p>
          <a:p>
            <a:endParaRPr lang="en-US" sz="2000" b="1" dirty="0">
              <a:solidFill>
                <a:srgbClr val="FF0000"/>
              </a:solidFill>
            </a:endParaRPr>
          </a:p>
          <a:p>
            <a:endParaRPr lang="en-US" sz="2000" b="1" dirty="0" smtClean="0">
              <a:solidFill>
                <a:srgbClr val="FF0000"/>
              </a:solidFill>
            </a:endParaRPr>
          </a:p>
          <a:p>
            <a:endParaRPr lang="en-US" sz="2000" b="1" dirty="0">
              <a:solidFill>
                <a:srgbClr val="FF0000"/>
              </a:solidFill>
            </a:endParaRPr>
          </a:p>
          <a:p>
            <a:endParaRPr lang="en-US" sz="2000" b="1" dirty="0" smtClean="0">
              <a:solidFill>
                <a:srgbClr val="FF0000"/>
              </a:solidFill>
            </a:endParaRPr>
          </a:p>
          <a:p>
            <a:r>
              <a:rPr lang="en-US" sz="2000" b="1" dirty="0" smtClean="0">
                <a:solidFill>
                  <a:srgbClr val="FF0000"/>
                </a:solidFill>
              </a:rPr>
              <a:t>Interaction </a:t>
            </a:r>
            <a:r>
              <a:rPr lang="en-US" sz="2000" b="1" dirty="0">
                <a:solidFill>
                  <a:srgbClr val="FF0000"/>
                </a:solidFill>
              </a:rPr>
              <a:t>Between Local and International Students</a:t>
            </a:r>
            <a:endParaRPr lang="en-US" sz="2000" dirty="0">
              <a:solidFill>
                <a:srgbClr val="FF0000"/>
              </a:solidFill>
            </a:endParaRPr>
          </a:p>
          <a:p>
            <a:r>
              <a:rPr lang="en-US" sz="2000" dirty="0"/>
              <a:t>Integrated education fosters the development of culturally flexible individuals that is a requirement for a global economy and for citizenship in multiethnic societies (Mickelson &amp; </a:t>
            </a:r>
            <a:r>
              <a:rPr lang="en-US" sz="2000" dirty="0" err="1"/>
              <a:t>Nkomo</a:t>
            </a:r>
            <a:r>
              <a:rPr lang="en-US" sz="2000" dirty="0"/>
              <a:t>, 2012</a:t>
            </a:r>
            <a:r>
              <a:rPr lang="en-US" sz="2000" dirty="0" smtClean="0"/>
              <a:t>).</a:t>
            </a:r>
            <a:endParaRPr lang="en-US" sz="2000" dirty="0"/>
          </a:p>
          <a:p>
            <a:r>
              <a:rPr lang="en-US" sz="2000" dirty="0"/>
              <a:t>International students felt cultural-emotional connectedness to be very important.</a:t>
            </a:r>
          </a:p>
          <a:p>
            <a:r>
              <a:rPr lang="en-US" sz="2000" i="1" dirty="0">
                <a:solidFill>
                  <a:srgbClr val="000099"/>
                </a:solidFill>
              </a:rPr>
              <a:t>Cultural integrity </a:t>
            </a:r>
            <a:r>
              <a:rPr lang="en-US" sz="2000" dirty="0"/>
              <a:t>is the affirmation of students’ cultural </a:t>
            </a:r>
            <a:r>
              <a:rPr lang="en-US" sz="2000" dirty="0" smtClean="0"/>
              <a:t>identities and is </a:t>
            </a:r>
            <a:r>
              <a:rPr lang="en-US" sz="2000" dirty="0"/>
              <a:t>reinforced by teaching strategies and programs that engage students’ racial and ethnic backgrounds in a positive manner rather than expectations of assimilation (Tierney, 1992).  </a:t>
            </a:r>
          </a:p>
          <a:p>
            <a:endParaRPr lang="en-US" sz="2000" dirty="0" smtClean="0">
              <a:solidFill>
                <a:srgbClr val="009900"/>
              </a:solidFill>
            </a:endParaRPr>
          </a:p>
          <a:p>
            <a:r>
              <a:rPr lang="en-US" sz="2000" b="1" dirty="0" smtClean="0"/>
              <a:t>When </a:t>
            </a:r>
            <a:r>
              <a:rPr lang="en-US" sz="2000" b="1" dirty="0"/>
              <a:t>international students and domestic students learn together, both need to adapt in order to work together effectively (Russell, Rosenthal, &amp; Thomson, 2010).  </a:t>
            </a:r>
            <a:endParaRPr lang="en-US" sz="2000" dirty="0"/>
          </a:p>
          <a:p>
            <a:endParaRPr lang="en-US" sz="2000" dirty="0">
              <a:solidFill>
                <a:srgbClr val="009900"/>
              </a:solidFill>
            </a:endParaRPr>
          </a:p>
          <a:p>
            <a:endParaRPr lang="en-US" sz="2000" dirty="0">
              <a:solidFill>
                <a:srgbClr val="009900"/>
              </a:solidFill>
            </a:endParaRPr>
          </a:p>
          <a:p>
            <a:endParaRPr lang="en-US" sz="2000" dirty="0">
              <a:solidFill>
                <a:srgbClr val="009900"/>
              </a:solidFill>
            </a:endParaRPr>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dirty="0"/>
          </a:p>
          <a:p>
            <a:pPr eaLnBrk="1" hangingPunct="1">
              <a:defRPr/>
            </a:pPr>
            <a:endParaRPr lang="en-US" sz="2000" dirty="0" smtClean="0"/>
          </a:p>
          <a:p>
            <a:pPr algn="ctr" eaLnBrk="1" hangingPunct="1">
              <a:defRPr/>
            </a:pPr>
            <a:r>
              <a:rPr lang="en-US" sz="2000" b="1" dirty="0" smtClean="0">
                <a:solidFill>
                  <a:srgbClr val="009900"/>
                </a:solidFill>
              </a:rPr>
              <a:t>Reasons international </a:t>
            </a:r>
            <a:r>
              <a:rPr lang="en-US" sz="2000" b="1" dirty="0">
                <a:solidFill>
                  <a:srgbClr val="009900"/>
                </a:solidFill>
              </a:rPr>
              <a:t>s</a:t>
            </a:r>
            <a:r>
              <a:rPr lang="en-US" sz="2000" b="1" dirty="0" smtClean="0">
                <a:solidFill>
                  <a:srgbClr val="009900"/>
                </a:solidFill>
              </a:rPr>
              <a:t>tudents choose a particular college (</a:t>
            </a:r>
            <a:r>
              <a:rPr lang="en-US" sz="2000" b="1" dirty="0" err="1" smtClean="0">
                <a:solidFill>
                  <a:srgbClr val="009900"/>
                </a:solidFill>
              </a:rPr>
              <a:t>Anayah</a:t>
            </a:r>
            <a:r>
              <a:rPr lang="en-US" sz="2000" b="1" dirty="0" smtClean="0">
                <a:solidFill>
                  <a:srgbClr val="009900"/>
                </a:solidFill>
              </a:rPr>
              <a:t>, 2012)</a:t>
            </a:r>
          </a:p>
          <a:p>
            <a:pPr eaLnBrk="1" hangingPunct="1">
              <a:defRPr/>
            </a:pPr>
            <a:endParaRPr lang="en-US" sz="2000" dirty="0">
              <a:solidFill>
                <a:srgbClr val="009900"/>
              </a:solidFill>
            </a:endParaRPr>
          </a:p>
          <a:p>
            <a:pPr eaLnBrk="1" hangingPunct="1">
              <a:defRPr/>
            </a:pPr>
            <a:endParaRPr lang="en-US" sz="2000" b="1" dirty="0" smtClean="0">
              <a:solidFill>
                <a:srgbClr val="C00000"/>
              </a:solidFill>
            </a:endParaRPr>
          </a:p>
          <a:p>
            <a:pPr eaLnBrk="1" hangingPunct="1">
              <a:defRPr/>
            </a:pPr>
            <a:endParaRPr lang="en-US" sz="2000" b="1" dirty="0">
              <a:solidFill>
                <a:srgbClr val="C00000"/>
              </a:solidFill>
            </a:endParaRPr>
          </a:p>
          <a:p>
            <a:pPr eaLnBrk="1" hangingPunct="1">
              <a:defRPr/>
            </a:pPr>
            <a:endParaRPr lang="en-US" sz="2000" b="1" dirty="0">
              <a:solidFill>
                <a:srgbClr val="C00000"/>
              </a:solidFill>
            </a:endParaRPr>
          </a:p>
          <a:p>
            <a:pPr eaLnBrk="1" hangingPunct="1">
              <a:defRPr/>
            </a:pPr>
            <a:endParaRPr lang="en-US" sz="2000" b="1" dirty="0" smtClean="0">
              <a:solidFill>
                <a:srgbClr val="C00000"/>
              </a:solidFill>
            </a:endParaRPr>
          </a:p>
          <a:p>
            <a:r>
              <a:rPr lang="en-US" sz="2000" b="1" dirty="0">
                <a:solidFill>
                  <a:srgbClr val="FF0000"/>
                </a:solidFill>
              </a:rPr>
              <a:t>The Cultural Engagement of Student and Teacher</a:t>
            </a:r>
            <a:endParaRPr lang="en-US" sz="2000" dirty="0">
              <a:solidFill>
                <a:srgbClr val="FF0000"/>
              </a:solidFill>
            </a:endParaRPr>
          </a:p>
          <a:p>
            <a:r>
              <a:rPr lang="en-US" sz="2000" dirty="0"/>
              <a:t>From an educator’s standpoint within a multicultural setting, the different values influence students’ self-perception and relationship to peers and teachers. </a:t>
            </a:r>
          </a:p>
          <a:p>
            <a:r>
              <a:rPr lang="en-US" sz="2000" dirty="0">
                <a:solidFill>
                  <a:srgbClr val="000099"/>
                </a:solidFill>
              </a:rPr>
              <a:t>C</a:t>
            </a:r>
            <a:r>
              <a:rPr lang="en-US" sz="2000" dirty="0" smtClean="0">
                <a:solidFill>
                  <a:srgbClr val="000099"/>
                </a:solidFill>
              </a:rPr>
              <a:t>ommon Beliefs:</a:t>
            </a:r>
            <a:endParaRPr lang="en-US" sz="2000" dirty="0">
              <a:solidFill>
                <a:srgbClr val="000099"/>
              </a:solidFill>
            </a:endParaRPr>
          </a:p>
          <a:p>
            <a:pPr marL="457200" indent="-457200">
              <a:buFont typeface="+mj-lt"/>
              <a:buAutoNum type="arabicPeriod"/>
            </a:pPr>
            <a:r>
              <a:rPr lang="en-US" sz="2000" dirty="0" smtClean="0"/>
              <a:t>International students are insufﬁciently adjusted to </a:t>
            </a:r>
            <a:r>
              <a:rPr lang="en-US" sz="2000" dirty="0"/>
              <a:t>higher education in their host country, both academically and </a:t>
            </a:r>
            <a:r>
              <a:rPr lang="en-US" sz="2000" dirty="0" smtClean="0"/>
              <a:t>socially (Russell</a:t>
            </a:r>
            <a:r>
              <a:rPr lang="en-US" sz="2000" dirty="0"/>
              <a:t>, Rosenthal, &amp;</a:t>
            </a:r>
            <a:r>
              <a:rPr lang="en-US" sz="2000" dirty="0" smtClean="0"/>
              <a:t> Thomson, 2010). </a:t>
            </a:r>
          </a:p>
          <a:p>
            <a:pPr marL="457200" indent="-457200">
              <a:buFont typeface="+mj-lt"/>
              <a:buAutoNum type="arabicPeriod"/>
            </a:pPr>
            <a:r>
              <a:rPr lang="en-US" sz="2000" dirty="0"/>
              <a:t>T</a:t>
            </a:r>
            <a:r>
              <a:rPr lang="en-US" sz="2000" dirty="0" smtClean="0"/>
              <a:t>eachers </a:t>
            </a:r>
            <a:r>
              <a:rPr lang="en-US" sz="2000" dirty="0"/>
              <a:t>hold beliefs about the ability and practices of groups of students, and a need exists to research how this impacts student </a:t>
            </a:r>
            <a:r>
              <a:rPr lang="en-US" sz="2000" dirty="0" smtClean="0"/>
              <a:t>learning (Cousin, 2012).</a:t>
            </a:r>
          </a:p>
          <a:p>
            <a:pPr marL="457200" indent="-457200">
              <a:buFont typeface="+mj-lt"/>
              <a:buAutoNum type="arabicPeriod"/>
            </a:pPr>
            <a:r>
              <a:rPr lang="en-US" sz="2000" dirty="0" smtClean="0"/>
              <a:t>Positive </a:t>
            </a:r>
            <a:r>
              <a:rPr lang="en-US" sz="2000" dirty="0"/>
              <a:t>relationship </a:t>
            </a:r>
            <a:r>
              <a:rPr lang="en-US" sz="2000" dirty="0" smtClean="0"/>
              <a:t>existed between </a:t>
            </a:r>
            <a:r>
              <a:rPr lang="en-US" sz="2000" dirty="0"/>
              <a:t>instructors’ cultural competence and international students’ feelings of welcome and comfort in a foreign </a:t>
            </a:r>
            <a:r>
              <a:rPr lang="en-US" sz="2000" dirty="0" smtClean="0"/>
              <a:t>country</a:t>
            </a:r>
            <a:r>
              <a:rPr lang="en-US" sz="2000" dirty="0"/>
              <a:t> </a:t>
            </a:r>
            <a:r>
              <a:rPr lang="en-US" sz="2000" dirty="0" smtClean="0"/>
              <a:t>(Nieto </a:t>
            </a:r>
            <a:r>
              <a:rPr lang="en-US" sz="2000" dirty="0"/>
              <a:t>&amp;</a:t>
            </a:r>
            <a:r>
              <a:rPr lang="en-US" sz="2000" dirty="0" smtClean="0"/>
              <a:t> Booth, 2010).</a:t>
            </a:r>
          </a:p>
          <a:p>
            <a:r>
              <a:rPr lang="en-US" sz="2000" dirty="0" smtClean="0">
                <a:solidFill>
                  <a:srgbClr val="000099"/>
                </a:solidFill>
              </a:rPr>
              <a:t>Possible Actions: </a:t>
            </a:r>
          </a:p>
          <a:p>
            <a:pPr marL="457200" indent="-457200">
              <a:buFont typeface="+mj-lt"/>
              <a:buAutoNum type="arabicPeriod"/>
            </a:pPr>
            <a:r>
              <a:rPr lang="en-US" sz="2000" dirty="0" smtClean="0"/>
              <a:t>Importance should be placed on action, namely in the classroom and collaboration among faculty members, which helps ease the isolation commonly experienced by those from mixed heritages.</a:t>
            </a:r>
          </a:p>
          <a:p>
            <a:pPr marL="457200" indent="-457200">
              <a:buFont typeface="+mj-lt"/>
              <a:buAutoNum type="arabicPeriod"/>
            </a:pPr>
            <a:r>
              <a:rPr lang="en-US" sz="2000" dirty="0" smtClean="0"/>
              <a:t>Eaves </a:t>
            </a:r>
            <a:r>
              <a:rPr lang="en-US" sz="2000" dirty="0"/>
              <a:t>(2009) contended that educators of international students need to be aware of culture-related differences and challenges that are raised by studies in order to be able to provide an appropriately supportive and encouraging multicultural environment. Spiro (2011) determined that cultural differences and diversity should be valued as it reshapes people’s identities, and that the curriculum should allow learners to explore differing approaches and values, and at the same time reﬂect upon their own identity. </a:t>
            </a:r>
            <a:endParaRPr lang="en-US" sz="2000" b="1" dirty="0" smtClean="0">
              <a:solidFill>
                <a:srgbClr val="C00000"/>
              </a:solidFill>
            </a:endParaRPr>
          </a:p>
          <a:p>
            <a:endParaRPr lang="en-US" sz="2000" b="1" dirty="0" smtClean="0">
              <a:solidFill>
                <a:srgbClr val="FF0000"/>
              </a:solidFill>
            </a:endParaRPr>
          </a:p>
          <a:p>
            <a:r>
              <a:rPr lang="en-US" sz="2000" b="1" dirty="0" smtClean="0">
                <a:solidFill>
                  <a:srgbClr val="FF0000"/>
                </a:solidFill>
              </a:rPr>
              <a:t>International </a:t>
            </a:r>
            <a:r>
              <a:rPr lang="en-US" sz="2000" b="1" dirty="0">
                <a:solidFill>
                  <a:srgbClr val="FF0000"/>
                </a:solidFill>
              </a:rPr>
              <a:t>Student Adjustment</a:t>
            </a:r>
            <a:endParaRPr lang="en-US" sz="2000" dirty="0">
              <a:solidFill>
                <a:srgbClr val="FF0000"/>
              </a:solidFill>
            </a:endParaRPr>
          </a:p>
          <a:p>
            <a:r>
              <a:rPr lang="en-US" sz="2000" dirty="0"/>
              <a:t>Academic adjustment problems for international students stem from language issues (Andrade, 2006; </a:t>
            </a:r>
            <a:r>
              <a:rPr lang="en-US" sz="2000" dirty="0" err="1"/>
              <a:t>Furnham</a:t>
            </a:r>
            <a:r>
              <a:rPr lang="en-US" sz="2000" dirty="0"/>
              <a:t> &amp; </a:t>
            </a:r>
            <a:r>
              <a:rPr lang="en-US" sz="2000" dirty="0" err="1"/>
              <a:t>Bochner</a:t>
            </a:r>
            <a:r>
              <a:rPr lang="en-US" sz="2000" dirty="0"/>
              <a:t>, 1986; Zhang &amp; </a:t>
            </a:r>
            <a:r>
              <a:rPr lang="en-US" sz="2000" dirty="0" err="1"/>
              <a:t>Mi</a:t>
            </a:r>
            <a:r>
              <a:rPr lang="en-US" sz="2000" dirty="0"/>
              <a:t>, 2010). </a:t>
            </a:r>
            <a:endParaRPr lang="en-US" sz="2000" dirty="0" smtClean="0"/>
          </a:p>
          <a:p>
            <a:endParaRPr lang="en-US" sz="2000" dirty="0"/>
          </a:p>
          <a:p>
            <a:endParaRPr lang="en-US" sz="2000" dirty="0" smtClean="0"/>
          </a:p>
          <a:p>
            <a:endParaRPr lang="en-US" sz="2000" dirty="0" smtClean="0"/>
          </a:p>
          <a:p>
            <a:endParaRPr lang="en-US" sz="2000" dirty="0"/>
          </a:p>
          <a:p>
            <a:r>
              <a:rPr lang="en-US" sz="2000" dirty="0"/>
              <a:t>I</a:t>
            </a:r>
            <a:r>
              <a:rPr lang="en-US" sz="2000" dirty="0" smtClean="0"/>
              <a:t>nternational students:</a:t>
            </a:r>
          </a:p>
          <a:p>
            <a:pPr marL="342900" indent="-342900">
              <a:buFont typeface="Arial" panose="020B0604020202020204" pitchFamily="34" charset="0"/>
              <a:buChar char="•"/>
            </a:pPr>
            <a:r>
              <a:rPr lang="en-US" sz="2000" dirty="0" smtClean="0"/>
              <a:t>Displayed </a:t>
            </a:r>
            <a:r>
              <a:rPr lang="en-US" sz="2000" dirty="0"/>
              <a:t>more </a:t>
            </a:r>
            <a:r>
              <a:rPr lang="en-US" sz="2000" dirty="0" smtClean="0"/>
              <a:t>anxiety</a:t>
            </a:r>
            <a:endParaRPr lang="en-US" sz="2000" dirty="0"/>
          </a:p>
          <a:p>
            <a:pPr marL="342900" indent="-342900">
              <a:buFont typeface="Arial" panose="020B0604020202020204" pitchFamily="34" charset="0"/>
              <a:buChar char="•"/>
            </a:pPr>
            <a:r>
              <a:rPr lang="en-US" sz="2000" dirty="0" smtClean="0"/>
              <a:t>Benefitted </a:t>
            </a:r>
            <a:r>
              <a:rPr lang="en-US" sz="2000" dirty="0"/>
              <a:t>from </a:t>
            </a:r>
            <a:r>
              <a:rPr lang="en-US" sz="2000" dirty="0" smtClean="0"/>
              <a:t>tutors</a:t>
            </a:r>
          </a:p>
          <a:p>
            <a:pPr marL="342900" indent="-342900">
              <a:buFont typeface="Arial" panose="020B0604020202020204" pitchFamily="34" charset="0"/>
              <a:buChar char="•"/>
            </a:pPr>
            <a:r>
              <a:rPr lang="en-US" sz="2000" dirty="0" smtClean="0"/>
              <a:t>Claimed positive </a:t>
            </a:r>
            <a:r>
              <a:rPr lang="en-US" sz="2000" dirty="0"/>
              <a:t>learning incidents </a:t>
            </a:r>
            <a:r>
              <a:rPr lang="en-US" sz="2000" dirty="0" smtClean="0"/>
              <a:t>helped increase participation and work output</a:t>
            </a:r>
          </a:p>
          <a:p>
            <a:pPr marL="342900" indent="-342900">
              <a:buFont typeface="Arial" panose="020B0604020202020204" pitchFamily="34" charset="0"/>
              <a:buChar char="•"/>
            </a:pPr>
            <a:r>
              <a:rPr lang="en-US" sz="2000" dirty="0" smtClean="0"/>
              <a:t>Were satisfied with academic </a:t>
            </a:r>
            <a:r>
              <a:rPr lang="en-US" sz="2000" dirty="0"/>
              <a:t>experience, but </a:t>
            </a:r>
            <a:r>
              <a:rPr lang="en-US" sz="2000" dirty="0" smtClean="0"/>
              <a:t>not with </a:t>
            </a:r>
            <a:r>
              <a:rPr lang="en-US" sz="2000" dirty="0"/>
              <a:t>academic </a:t>
            </a:r>
            <a:r>
              <a:rPr lang="en-US" sz="2000" dirty="0" smtClean="0"/>
              <a:t>counseling (Anayah</a:t>
            </a:r>
            <a:r>
              <a:rPr lang="en-US" sz="2000" dirty="0"/>
              <a:t>, 2012</a:t>
            </a:r>
            <a:r>
              <a:rPr lang="en-US" sz="2000" dirty="0" smtClean="0"/>
              <a:t>)</a:t>
            </a:r>
          </a:p>
          <a:p>
            <a:pPr marL="342900" indent="-342900">
              <a:buFont typeface="Arial" panose="020B0604020202020204" pitchFamily="34" charset="0"/>
              <a:buChar char="•"/>
            </a:pPr>
            <a:r>
              <a:rPr lang="en-US" sz="2000" dirty="0" smtClean="0"/>
              <a:t>Contributed </a:t>
            </a:r>
            <a:r>
              <a:rPr lang="en-US" sz="2000" dirty="0"/>
              <a:t>language weakness as the main reason to not participate in </a:t>
            </a:r>
            <a:r>
              <a:rPr lang="en-US" sz="2000" dirty="0" smtClean="0"/>
              <a:t>class, although professors </a:t>
            </a:r>
            <a:r>
              <a:rPr lang="en-US" sz="2000" dirty="0"/>
              <a:t>believed culture played the dominant role in students’ lack of </a:t>
            </a:r>
            <a:r>
              <a:rPr lang="en-US" sz="2000" dirty="0" smtClean="0"/>
              <a:t>participation</a:t>
            </a:r>
          </a:p>
          <a:p>
            <a:pPr marL="342900" indent="-342900">
              <a:buFont typeface="Arial" panose="020B0604020202020204" pitchFamily="34" charset="0"/>
              <a:buChar char="•"/>
            </a:pPr>
            <a:r>
              <a:rPr lang="en-US" sz="2000" dirty="0"/>
              <a:t>E</a:t>
            </a:r>
            <a:r>
              <a:rPr lang="en-US" sz="2000" dirty="0" smtClean="0"/>
              <a:t>xperienced </a:t>
            </a:r>
            <a:r>
              <a:rPr lang="en-US" sz="2000" dirty="0"/>
              <a:t>more difficulty adjusting socially, but the social adjustment improved with greater interaction between local and international </a:t>
            </a:r>
            <a:r>
              <a:rPr lang="en-US" sz="2000" dirty="0" smtClean="0"/>
              <a:t>students</a:t>
            </a:r>
            <a:endParaRPr lang="en-US" sz="2000" dirty="0"/>
          </a:p>
          <a:p>
            <a:endParaRPr lang="en-US" sz="2000" b="1" dirty="0" smtClean="0">
              <a:solidFill>
                <a:srgbClr val="C00000"/>
              </a:solidFill>
            </a:endParaRPr>
          </a:p>
          <a:p>
            <a:pPr eaLnBrk="1" hangingPunct="1">
              <a:defRPr/>
            </a:pPr>
            <a:endParaRPr lang="en-US" sz="2000" b="1" dirty="0">
              <a:solidFill>
                <a:srgbClr val="C00000"/>
              </a:solidFill>
            </a:endParaRPr>
          </a:p>
          <a:p>
            <a:pPr eaLnBrk="1" hangingPunct="1">
              <a:defRPr/>
            </a:pPr>
            <a:endParaRPr lang="en-US" sz="2000" dirty="0" smtClean="0"/>
          </a:p>
          <a:p>
            <a:pPr eaLnBrk="1" hangingPunct="1">
              <a:defRPr/>
            </a:pPr>
            <a:endParaRPr lang="en-US" sz="2000" dirty="0"/>
          </a:p>
          <a:p>
            <a:pPr eaLnBrk="1" hangingPunct="1">
              <a:defRPr/>
            </a:pPr>
            <a:endParaRPr lang="en-US" sz="2000" dirty="0" smtClean="0"/>
          </a:p>
          <a:p>
            <a:pPr eaLnBrk="1" hangingPunct="1">
              <a:defRPr/>
            </a:pPr>
            <a:endParaRPr lang="en-US" sz="2000" b="1" dirty="0" smtClean="0">
              <a:solidFill>
                <a:srgbClr val="C00000"/>
              </a:solidFill>
            </a:endParaRPr>
          </a:p>
          <a:p>
            <a:pPr eaLnBrk="1" hangingPunct="1">
              <a:defRPr/>
            </a:pPr>
            <a:endParaRPr lang="en-US" sz="2000" b="1" dirty="0">
              <a:solidFill>
                <a:srgbClr val="C00000"/>
              </a:solidFill>
            </a:endParaRPr>
          </a:p>
          <a:p>
            <a:pPr eaLnBrk="1" hangingPunct="1">
              <a:defRPr/>
            </a:pPr>
            <a:endParaRPr lang="en-US" sz="2000" b="1" dirty="0" smtClean="0">
              <a:solidFill>
                <a:srgbClr val="C00000"/>
              </a:solidFill>
            </a:endParaRPr>
          </a:p>
          <a:p>
            <a:pPr eaLnBrk="1" hangingPunct="1">
              <a:defRPr/>
            </a:pPr>
            <a:endParaRPr lang="en-US" sz="2000" b="1" dirty="0">
              <a:solidFill>
                <a:srgbClr val="C00000"/>
              </a:solidFill>
            </a:endParaRPr>
          </a:p>
          <a:p>
            <a:pPr eaLnBrk="1" hangingPunct="1">
              <a:defRPr/>
            </a:pPr>
            <a:endParaRPr lang="en-US" sz="2000" b="1" dirty="0" smtClean="0">
              <a:solidFill>
                <a:srgbClr val="C00000"/>
              </a:solidFill>
            </a:endParaRPr>
          </a:p>
          <a:p>
            <a:pPr eaLnBrk="1" hangingPunct="1">
              <a:defRPr/>
            </a:pPr>
            <a:endParaRPr lang="en-US" sz="2000" b="1" dirty="0">
              <a:solidFill>
                <a:srgbClr val="C00000"/>
              </a:solidFill>
            </a:endParaRPr>
          </a:p>
          <a:p>
            <a:pPr eaLnBrk="1" hangingPunct="1">
              <a:defRPr/>
            </a:pPr>
            <a:endParaRPr lang="en-US" b="1" dirty="0" smtClean="0">
              <a:solidFill>
                <a:srgbClr val="C00000"/>
              </a:solidFill>
            </a:endParaRPr>
          </a:p>
          <a:p>
            <a:pPr eaLnBrk="1" hangingPunct="1">
              <a:defRPr/>
            </a:pPr>
            <a:endParaRPr lang="en-US" b="1" dirty="0">
              <a:solidFill>
                <a:srgbClr val="C00000"/>
              </a:solidFill>
            </a:endParaRPr>
          </a:p>
          <a:p>
            <a:pPr eaLnBrk="1" hangingPunct="1">
              <a:defRPr/>
            </a:pPr>
            <a:endParaRPr lang="en-US" b="1" dirty="0" smtClean="0">
              <a:solidFill>
                <a:srgbClr val="C00000"/>
              </a:solidFill>
            </a:endParaRPr>
          </a:p>
          <a:p>
            <a:pPr eaLnBrk="1" hangingPunct="1">
              <a:defRPr/>
            </a:pPr>
            <a:endParaRPr lang="en-US" b="1" dirty="0">
              <a:solidFill>
                <a:srgbClr val="C00000"/>
              </a:solidFill>
            </a:endParaRPr>
          </a:p>
          <a:p>
            <a:pPr eaLnBrk="1" hangingPunct="1">
              <a:defRPr/>
            </a:pPr>
            <a:endParaRPr lang="en-US" b="1" dirty="0" smtClean="0">
              <a:solidFill>
                <a:srgbClr val="C00000"/>
              </a:solidFill>
            </a:endParaRPr>
          </a:p>
          <a:p>
            <a:pPr eaLnBrk="1" hangingPunct="1">
              <a:defRPr/>
            </a:pPr>
            <a:endParaRPr lang="en-US" b="1" dirty="0">
              <a:solidFill>
                <a:srgbClr val="C00000"/>
              </a:solidFill>
            </a:endParaRPr>
          </a:p>
          <a:p>
            <a:pPr eaLnBrk="1" hangingPunct="1">
              <a:defRPr/>
            </a:pPr>
            <a:endParaRPr lang="en-US" b="1" dirty="0" smtClean="0">
              <a:solidFill>
                <a:srgbClr val="C00000"/>
              </a:solidFill>
            </a:endParaRPr>
          </a:p>
          <a:p>
            <a:pPr eaLnBrk="1" hangingPunct="1">
              <a:defRPr/>
            </a:pPr>
            <a:endParaRPr lang="en-US" b="1" dirty="0" smtClean="0">
              <a:solidFill>
                <a:srgbClr val="C00000"/>
              </a:solidFill>
            </a:endParaRPr>
          </a:p>
          <a:p>
            <a:pPr eaLnBrk="1" hangingPunct="1">
              <a:defRPr/>
            </a:pPr>
            <a:endParaRPr lang="en-US" dirty="0" smtClean="0"/>
          </a:p>
        </p:txBody>
      </p:sp>
      <p:sp>
        <p:nvSpPr>
          <p:cNvPr id="7175" name="Text Box 424"/>
          <p:cNvSpPr txBox="1">
            <a:spLocks noChangeArrowheads="1"/>
          </p:cNvSpPr>
          <p:nvPr/>
        </p:nvSpPr>
        <p:spPr bwMode="auto">
          <a:xfrm>
            <a:off x="22270142" y="5626100"/>
            <a:ext cx="9982200" cy="615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400" b="1">
                <a:solidFill>
                  <a:srgbClr val="0070C0"/>
                </a:solidFill>
              </a:rPr>
              <a:t>Chapter 3: Methodology</a:t>
            </a:r>
          </a:p>
        </p:txBody>
      </p:sp>
      <p:sp>
        <p:nvSpPr>
          <p:cNvPr id="7193" name="Text Box 478"/>
          <p:cNvSpPr txBox="1">
            <a:spLocks noChangeArrowheads="1"/>
          </p:cNvSpPr>
          <p:nvPr/>
        </p:nvSpPr>
        <p:spPr bwMode="auto">
          <a:xfrm>
            <a:off x="33101040" y="5638800"/>
            <a:ext cx="9982200" cy="615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400" b="1" dirty="0" smtClean="0">
                <a:solidFill>
                  <a:srgbClr val="0070C0"/>
                </a:solidFill>
              </a:rPr>
              <a:t>Chapter 3: Methodology Continued</a:t>
            </a:r>
            <a:endParaRPr lang="en-US" sz="3400" b="1" dirty="0">
              <a:solidFill>
                <a:srgbClr val="0070C0"/>
              </a:solidFill>
            </a:endParaRPr>
          </a:p>
        </p:txBody>
      </p:sp>
      <p:sp>
        <p:nvSpPr>
          <p:cNvPr id="7196" name="Text Box 482"/>
          <p:cNvSpPr txBox="1">
            <a:spLocks noChangeArrowheads="1"/>
          </p:cNvSpPr>
          <p:nvPr/>
        </p:nvSpPr>
        <p:spPr bwMode="auto">
          <a:xfrm>
            <a:off x="33559000" y="27165239"/>
            <a:ext cx="9102902" cy="486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128" tIns="457128" rIns="457128" bIns="457128">
            <a:spAutoFit/>
          </a:bodyPr>
          <a:lstStyle>
            <a:lvl1pPr defTabSz="4387850" eaLnBrk="0" hangingPunct="0">
              <a:defRPr sz="2900">
                <a:solidFill>
                  <a:schemeClr val="tx1"/>
                </a:solidFill>
                <a:latin typeface="Arial Narrow" pitchFamily="34" charset="0"/>
              </a:defRPr>
            </a:lvl1pPr>
            <a:lvl2pPr marL="742950" indent="-285750" defTabSz="4387850" eaLnBrk="0" hangingPunct="0">
              <a:defRPr sz="2900">
                <a:solidFill>
                  <a:schemeClr val="tx1"/>
                </a:solidFill>
                <a:latin typeface="Arial Narrow" pitchFamily="34" charset="0"/>
              </a:defRPr>
            </a:lvl2pPr>
            <a:lvl3pPr marL="1143000" indent="-228600" defTabSz="4387850" eaLnBrk="0" hangingPunct="0">
              <a:defRPr sz="2900">
                <a:solidFill>
                  <a:schemeClr val="tx1"/>
                </a:solidFill>
                <a:latin typeface="Arial Narrow" pitchFamily="34" charset="0"/>
              </a:defRPr>
            </a:lvl3pPr>
            <a:lvl4pPr marL="1600200" indent="-228600" defTabSz="4387850" eaLnBrk="0" hangingPunct="0">
              <a:defRPr sz="2900">
                <a:solidFill>
                  <a:schemeClr val="tx1"/>
                </a:solidFill>
                <a:latin typeface="Arial Narrow" pitchFamily="34" charset="0"/>
              </a:defRPr>
            </a:lvl4pPr>
            <a:lvl5pPr marL="2057400" indent="-228600" defTabSz="4387850" eaLnBrk="0" hangingPunct="0">
              <a:defRPr sz="2900">
                <a:solidFill>
                  <a:schemeClr val="tx1"/>
                </a:solidFill>
                <a:latin typeface="Arial Narrow" pitchFamily="34" charset="0"/>
              </a:defRPr>
            </a:lvl5pPr>
            <a:lvl6pPr marL="2514600" indent="-228600" defTabSz="4387850" eaLnBrk="0" fontAlgn="base" hangingPunct="0">
              <a:spcBef>
                <a:spcPct val="0"/>
              </a:spcBef>
              <a:spcAft>
                <a:spcPct val="0"/>
              </a:spcAft>
              <a:defRPr sz="2900">
                <a:solidFill>
                  <a:schemeClr val="tx1"/>
                </a:solidFill>
                <a:latin typeface="Arial Narrow" pitchFamily="34" charset="0"/>
              </a:defRPr>
            </a:lvl6pPr>
            <a:lvl7pPr marL="2971800" indent="-228600" defTabSz="4387850" eaLnBrk="0" fontAlgn="base" hangingPunct="0">
              <a:spcBef>
                <a:spcPct val="0"/>
              </a:spcBef>
              <a:spcAft>
                <a:spcPct val="0"/>
              </a:spcAft>
              <a:defRPr sz="2900">
                <a:solidFill>
                  <a:schemeClr val="tx1"/>
                </a:solidFill>
                <a:latin typeface="Arial Narrow" pitchFamily="34" charset="0"/>
              </a:defRPr>
            </a:lvl7pPr>
            <a:lvl8pPr marL="3429000" indent="-228600" defTabSz="4387850" eaLnBrk="0" fontAlgn="base" hangingPunct="0">
              <a:spcBef>
                <a:spcPct val="0"/>
              </a:spcBef>
              <a:spcAft>
                <a:spcPct val="0"/>
              </a:spcAft>
              <a:defRPr sz="2900">
                <a:solidFill>
                  <a:schemeClr val="tx1"/>
                </a:solidFill>
                <a:latin typeface="Arial Narrow" pitchFamily="34" charset="0"/>
              </a:defRPr>
            </a:lvl8pPr>
            <a:lvl9pPr marL="3886200" indent="-228600" defTabSz="4387850" eaLnBrk="0" fontAlgn="base" hangingPunct="0">
              <a:spcBef>
                <a:spcPct val="0"/>
              </a:spcBef>
              <a:spcAft>
                <a:spcPct val="0"/>
              </a:spcAft>
              <a:defRPr sz="2900">
                <a:solidFill>
                  <a:schemeClr val="tx1"/>
                </a:solidFill>
                <a:latin typeface="Arial Narrow" pitchFamily="34" charset="0"/>
              </a:defRPr>
            </a:lvl9pPr>
          </a:lstStyle>
          <a:p>
            <a:pPr eaLnBrk="1" hangingPunct="1"/>
            <a:r>
              <a:rPr lang="en-US" sz="1600" b="1" dirty="0" smtClean="0">
                <a:solidFill>
                  <a:srgbClr val="009900"/>
                </a:solidFill>
              </a:rPr>
              <a:t>Qualitative </a:t>
            </a:r>
            <a:r>
              <a:rPr lang="en-US" sz="1600" b="1" dirty="0">
                <a:solidFill>
                  <a:srgbClr val="009900"/>
                </a:solidFill>
              </a:rPr>
              <a:t>research </a:t>
            </a:r>
            <a:r>
              <a:rPr lang="en-US" sz="1600" dirty="0" smtClean="0"/>
              <a:t>that </a:t>
            </a:r>
            <a:r>
              <a:rPr lang="en-US" sz="1600" dirty="0"/>
              <a:t>is used in this research project </a:t>
            </a:r>
            <a:r>
              <a:rPr lang="en-US" sz="1600" dirty="0" smtClean="0"/>
              <a:t>is </a:t>
            </a:r>
            <a:r>
              <a:rPr lang="en-US" sz="1600" dirty="0"/>
              <a:t>not considered to be generalizable (Yin, 1984</a:t>
            </a:r>
            <a:r>
              <a:rPr lang="en-US" sz="1600" dirty="0" smtClean="0"/>
              <a:t>).</a:t>
            </a:r>
          </a:p>
          <a:p>
            <a:r>
              <a:rPr lang="en-US" sz="1600" b="1" dirty="0" smtClean="0">
                <a:solidFill>
                  <a:srgbClr val="009900"/>
                </a:solidFill>
              </a:rPr>
              <a:t>Limitations and Delimitations of </a:t>
            </a:r>
            <a:r>
              <a:rPr lang="en-US" sz="1600" b="1" dirty="0">
                <a:solidFill>
                  <a:srgbClr val="009900"/>
                </a:solidFill>
              </a:rPr>
              <a:t>the Study</a:t>
            </a:r>
            <a:endParaRPr lang="en-US" sz="1600" dirty="0">
              <a:solidFill>
                <a:srgbClr val="009900"/>
              </a:solidFill>
            </a:endParaRPr>
          </a:p>
          <a:p>
            <a:r>
              <a:rPr lang="en-US" sz="1600" dirty="0"/>
              <a:t>Phenomenology reports what and how participants have experienced a phenomenon (</a:t>
            </a:r>
            <a:r>
              <a:rPr lang="en-US" sz="1600" dirty="0" err="1"/>
              <a:t>Moustakas</a:t>
            </a:r>
            <a:r>
              <a:rPr lang="en-US" sz="1600" dirty="0"/>
              <a:t>, 1994). Looking at one school is limiting, and does not reflect the entire group of international students. The researcher did not conduct a focus group nor conduct the interviews in the participants’ native languages.</a:t>
            </a:r>
          </a:p>
          <a:p>
            <a:r>
              <a:rPr lang="en-US" sz="1600" dirty="0"/>
              <a:t>The researcher did not choose to conduct the interview via Internet since many international students either do not have access to a computer, Internet, and/or have limited technological prowess, which could limit the number of participants willing to take part in the study. </a:t>
            </a:r>
          </a:p>
          <a:p>
            <a:pPr eaLnBrk="1" hangingPunct="1"/>
            <a:r>
              <a:rPr lang="en-US" sz="1600" b="1" dirty="0" smtClean="0">
                <a:solidFill>
                  <a:srgbClr val="009900"/>
                </a:solidFill>
              </a:rPr>
              <a:t>Recommendations for Future Research</a:t>
            </a:r>
          </a:p>
          <a:p>
            <a:pPr eaLnBrk="1" hangingPunct="1"/>
            <a:r>
              <a:rPr lang="en-US" sz="1600" dirty="0" smtClean="0"/>
              <a:t>Over </a:t>
            </a:r>
            <a:r>
              <a:rPr lang="en-US" sz="1600" dirty="0"/>
              <a:t>the past two decades, research has focused on activities at the organizational level and the social and academic experiences of international students, but should now focus on the development of international and intercultural perspectives in teaching (Sanderson, 2011</a:t>
            </a:r>
            <a:r>
              <a:rPr lang="en-US" sz="1600" dirty="0" smtClean="0"/>
              <a:t>). Future studies could focus on participants from selected regions of the world who are attending an American college or university. Also, studies could be determined </a:t>
            </a:r>
            <a:r>
              <a:rPr lang="en-US" sz="1600" dirty="0"/>
              <a:t>by institutional classification; for example, public, private, for-profit, and </a:t>
            </a:r>
            <a:r>
              <a:rPr lang="en-US" sz="1600" dirty="0" smtClean="0"/>
              <a:t>not-for-profit. Finally, studies could cover international students in graduate programs because they have had more years of experience within the institutions of higher education.</a:t>
            </a:r>
            <a:endParaRPr lang="en-US" sz="1600" b="1" dirty="0" smtClean="0">
              <a:solidFill>
                <a:srgbClr val="C00000"/>
              </a:solidFill>
            </a:endParaRPr>
          </a:p>
        </p:txBody>
      </p:sp>
      <p:pic>
        <p:nvPicPr>
          <p:cNvPr id="7201" name="Picture 67" descr="http://www.flagsbay.com/flag/wp-content/photos/US_Flag_Flyin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945" y="17321827"/>
            <a:ext cx="1736619" cy="121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itle 1"/>
          <p:cNvSpPr txBox="1">
            <a:spLocks/>
          </p:cNvSpPr>
          <p:nvPr/>
        </p:nvSpPr>
        <p:spPr>
          <a:xfrm>
            <a:off x="11628645" y="13527274"/>
            <a:ext cx="4467624" cy="2421706"/>
          </a:xfrm>
          <a:prstGeom prst="rect">
            <a:avLst/>
          </a:prstGeom>
          <a:blipFill>
            <a:blip r:embed="rId4"/>
            <a:tile tx="0" ty="0" sx="100000" sy="100000" flip="none" algn="tl"/>
          </a:blipFill>
        </p:spPr>
        <p:txBody>
          <a:bodyPr anchorCtr="1">
            <a:normAutofit/>
          </a:bodyPr>
          <a:lstStyle/>
          <a:p>
            <a:pPr marL="285750" indent="-285750">
              <a:buFont typeface="Arial" panose="020B0604020202020204" pitchFamily="34" charset="0"/>
              <a:buChar char="•"/>
              <a:defRPr/>
            </a:pPr>
            <a:r>
              <a:rPr lang="en-US" sz="1600" b="1" dirty="0" smtClean="0">
                <a:latin typeface="Arial" panose="020B0604020202020204" pitchFamily="34" charset="0"/>
                <a:cs typeface="Arial" pitchFamily="34" charset="0"/>
              </a:rPr>
              <a:t>Major opportunities are missed for students to learn from one another in a context of mutual cultural </a:t>
            </a:r>
            <a:r>
              <a:rPr lang="en-US" sz="1600" b="1" dirty="0">
                <a:latin typeface="Arial" pitchFamily="34" charset="0"/>
                <a:cs typeface="Arial" pitchFamily="34" charset="0"/>
              </a:rPr>
              <a:t>exchange (Spiro, 2012).</a:t>
            </a:r>
          </a:p>
          <a:p>
            <a:pPr marL="285750" indent="-285750">
              <a:buFont typeface="Arial" panose="020B0604020202020204" pitchFamily="34" charset="0"/>
              <a:buChar char="•"/>
              <a:defRPr/>
            </a:pPr>
            <a:r>
              <a:rPr lang="en-US" sz="1600" b="1" dirty="0">
                <a:latin typeface="Arial" pitchFamily="34" charset="0"/>
                <a:cs typeface="Arial" pitchFamily="34" charset="0"/>
              </a:rPr>
              <a:t>Student anxiety was detected when working in intercultural </a:t>
            </a:r>
            <a:r>
              <a:rPr lang="en-US" sz="1600" b="1" dirty="0" smtClean="0">
                <a:latin typeface="Arial" pitchFamily="34" charset="0"/>
                <a:cs typeface="Arial" pitchFamily="34" charset="0"/>
              </a:rPr>
              <a:t>groups.</a:t>
            </a:r>
          </a:p>
          <a:p>
            <a:pPr marL="285750" indent="-285750">
              <a:buFont typeface="Arial" panose="020B0604020202020204" pitchFamily="34" charset="0"/>
              <a:buChar char="•"/>
              <a:defRPr/>
            </a:pPr>
            <a:r>
              <a:rPr lang="en-US" sz="1600" b="1" dirty="0">
                <a:latin typeface="Arial" pitchFamily="34" charset="0"/>
                <a:cs typeface="Arial" pitchFamily="34" charset="0"/>
              </a:rPr>
              <a:t>T</a:t>
            </a:r>
            <a:r>
              <a:rPr lang="en-US" sz="1600" b="1" dirty="0" smtClean="0">
                <a:latin typeface="Arial" pitchFamily="34" charset="0"/>
                <a:cs typeface="Arial" pitchFamily="34" charset="0"/>
              </a:rPr>
              <a:t>eaching </a:t>
            </a:r>
            <a:r>
              <a:rPr lang="en-US" sz="1600" b="1" dirty="0">
                <a:latin typeface="Arial" pitchFamily="34" charset="0"/>
                <a:cs typeface="Arial" pitchFamily="34" charset="0"/>
              </a:rPr>
              <a:t>content did not allow students to overcome attitudinal or interactive difficulties (Turner, 2009).</a:t>
            </a:r>
          </a:p>
          <a:p>
            <a:pPr>
              <a:defRPr/>
            </a:pPr>
            <a:endParaRPr lang="en-US" sz="1600" b="1" dirty="0" smtClean="0">
              <a:latin typeface="Arial" pitchFamily="34" charset="0"/>
              <a:cs typeface="Arial" pitchFamily="34" charset="0"/>
            </a:endParaRPr>
          </a:p>
          <a:p>
            <a:pPr>
              <a:defRPr/>
            </a:pPr>
            <a:endParaRPr lang="en-US" sz="1600" b="1" dirty="0">
              <a:latin typeface="Arial" pitchFamily="34" charset="0"/>
              <a:cs typeface="Arial" pitchFamily="34" charset="0"/>
            </a:endParaRPr>
          </a:p>
          <a:p>
            <a:pPr>
              <a:defRPr/>
            </a:pPr>
            <a:endParaRPr lang="en-US" sz="1600" b="1" dirty="0">
              <a:latin typeface="Arial" pitchFamily="34" charset="0"/>
              <a:cs typeface="Arial" pitchFamily="34" charset="0"/>
            </a:endParaRPr>
          </a:p>
        </p:txBody>
      </p:sp>
      <p:sp>
        <p:nvSpPr>
          <p:cNvPr id="51" name="Title 1"/>
          <p:cNvSpPr txBox="1">
            <a:spLocks/>
          </p:cNvSpPr>
          <p:nvPr/>
        </p:nvSpPr>
        <p:spPr>
          <a:xfrm>
            <a:off x="13819771" y="16340670"/>
            <a:ext cx="5444347" cy="1691259"/>
          </a:xfrm>
          <a:prstGeom prst="rect">
            <a:avLst/>
          </a:prstGeom>
          <a:blipFill>
            <a:blip r:embed="rId4"/>
            <a:tile tx="0" ty="0" sx="100000" sy="100000" flip="none" algn="tl"/>
          </a:blipFill>
        </p:spPr>
        <p:txBody>
          <a:bodyPr anchorCtr="1">
            <a:normAutofit/>
          </a:bodyPr>
          <a:lstStyle/>
          <a:p>
            <a:pPr>
              <a:defRPr/>
            </a:pPr>
            <a:endParaRPr lang="en-US" sz="1400" b="1" dirty="0">
              <a:latin typeface="Arial" pitchFamily="34" charset="0"/>
              <a:cs typeface="Arial" pitchFamily="34" charset="0"/>
            </a:endParaRPr>
          </a:p>
          <a:p>
            <a:pPr>
              <a:defRPr/>
            </a:pPr>
            <a:r>
              <a:rPr lang="en-US" sz="1800" b="1" dirty="0">
                <a:latin typeface="Arial" pitchFamily="34" charset="0"/>
                <a:cs typeface="Arial" pitchFamily="34" charset="0"/>
              </a:rPr>
              <a:t>International students </a:t>
            </a:r>
            <a:r>
              <a:rPr lang="en-US" sz="1800" b="1" dirty="0" smtClean="0">
                <a:latin typeface="Arial" pitchFamily="34" charset="0"/>
                <a:cs typeface="Arial" pitchFamily="34" charset="0"/>
              </a:rPr>
              <a:t>felt </a:t>
            </a:r>
            <a:r>
              <a:rPr lang="en-US" sz="1800" b="1" dirty="0">
                <a:latin typeface="Arial" pitchFamily="34" charset="0"/>
                <a:cs typeface="Arial" pitchFamily="34" charset="0"/>
              </a:rPr>
              <a:t>disappointed in their relationships with U.S. students (Gareis, 2012</a:t>
            </a:r>
            <a:r>
              <a:rPr lang="en-US" sz="1800" b="1" dirty="0" smtClean="0">
                <a:latin typeface="Arial" pitchFamily="34" charset="0"/>
                <a:cs typeface="Arial" pitchFamily="34" charset="0"/>
              </a:rPr>
              <a:t>).</a:t>
            </a:r>
          </a:p>
          <a:p>
            <a:pPr>
              <a:defRPr/>
            </a:pPr>
            <a:r>
              <a:rPr lang="en-US" sz="1800" b="1" dirty="0">
                <a:latin typeface="Arial" panose="020B0604020202020204" pitchFamily="34" charset="0"/>
                <a:cs typeface="Arial" panose="020B0604020202020204" pitchFamily="34" charset="0"/>
              </a:rPr>
              <a:t>Heterogeneous friendships are important for academic outcomes, especially for minority </a:t>
            </a:r>
            <a:r>
              <a:rPr lang="en-US" sz="1800" b="1" dirty="0" smtClean="0">
                <a:latin typeface="Arial" panose="020B0604020202020204" pitchFamily="34" charset="0"/>
                <a:cs typeface="Arial" panose="020B0604020202020204" pitchFamily="34" charset="0"/>
              </a:rPr>
              <a:t>students.</a:t>
            </a:r>
          </a:p>
          <a:p>
            <a:pPr>
              <a:defRPr/>
            </a:pPr>
            <a:endParaRPr lang="en-US" sz="3300" dirty="0" smtClean="0">
              <a:latin typeface="Arial" panose="020B0604020202020204" pitchFamily="34" charset="0"/>
              <a:cs typeface="Arial" panose="020B0604020202020204" pitchFamily="34" charset="0"/>
            </a:endParaRPr>
          </a:p>
          <a:p>
            <a:pPr>
              <a:defRPr/>
            </a:pPr>
            <a:endParaRPr lang="en-US" sz="3300" dirty="0"/>
          </a:p>
          <a:p>
            <a:pPr>
              <a:defRPr/>
            </a:pPr>
            <a:endParaRPr lang="en-US" sz="4400" dirty="0" smtClean="0"/>
          </a:p>
          <a:p>
            <a:pPr>
              <a:defRPr/>
            </a:pPr>
            <a:endParaRPr lang="en-US" sz="4400" dirty="0"/>
          </a:p>
          <a:p>
            <a:pPr>
              <a:defRPr/>
            </a:pPr>
            <a:endParaRPr lang="en-US" sz="4400" dirty="0" smtClean="0"/>
          </a:p>
          <a:p>
            <a:pPr>
              <a:defRPr/>
            </a:pPr>
            <a:endParaRPr lang="en-US" sz="4400" dirty="0"/>
          </a:p>
          <a:p>
            <a:pPr>
              <a:defRPr/>
            </a:pPr>
            <a:endParaRPr lang="en-US" sz="4400" dirty="0"/>
          </a:p>
        </p:txBody>
      </p:sp>
      <p:sp>
        <p:nvSpPr>
          <p:cNvPr id="52" name="Title 1"/>
          <p:cNvSpPr txBox="1">
            <a:spLocks/>
          </p:cNvSpPr>
          <p:nvPr/>
        </p:nvSpPr>
        <p:spPr>
          <a:xfrm>
            <a:off x="17270261" y="13542699"/>
            <a:ext cx="3456105" cy="1965007"/>
          </a:xfrm>
          <a:prstGeom prst="rect">
            <a:avLst/>
          </a:prstGeom>
          <a:blipFill>
            <a:blip r:embed="rId4"/>
            <a:tile tx="0" ty="0" sx="100000" sy="100000" flip="none" algn="tl"/>
          </a:blipFill>
        </p:spPr>
        <p:txBody>
          <a:bodyPr anchorCtr="1">
            <a:normAutofit fontScale="25000" lnSpcReduction="20000"/>
          </a:bodyPr>
          <a:lstStyle/>
          <a:p>
            <a:pPr>
              <a:defRPr/>
            </a:pPr>
            <a:endParaRPr lang="en-US" sz="7200" b="1" dirty="0" smtClean="0">
              <a:latin typeface="Arial" pitchFamily="34" charset="0"/>
              <a:cs typeface="Arial" pitchFamily="34" charset="0"/>
            </a:endParaRPr>
          </a:p>
          <a:p>
            <a:pPr>
              <a:defRPr/>
            </a:pPr>
            <a:r>
              <a:rPr lang="en-US" sz="7200" b="1" dirty="0" smtClean="0">
                <a:latin typeface="Arial" pitchFamily="34" charset="0"/>
                <a:cs typeface="Arial" pitchFamily="34" charset="0"/>
              </a:rPr>
              <a:t>Students </a:t>
            </a:r>
            <a:r>
              <a:rPr lang="en-US" sz="7200" b="1" dirty="0">
                <a:latin typeface="Arial" pitchFamily="34" charset="0"/>
                <a:cs typeface="Arial" pitchFamily="34" charset="0"/>
              </a:rPr>
              <a:t>reported better </a:t>
            </a:r>
            <a:r>
              <a:rPr lang="en-US" sz="7200" b="1" dirty="0" smtClean="0">
                <a:latin typeface="Arial" pitchFamily="34" charset="0"/>
                <a:cs typeface="Arial" pitchFamily="34" charset="0"/>
              </a:rPr>
              <a:t>experiences: </a:t>
            </a:r>
          </a:p>
          <a:p>
            <a:pPr marL="285750" indent="-285750">
              <a:buFont typeface="Arial" panose="020B0604020202020204" pitchFamily="34" charset="0"/>
              <a:buChar char="•"/>
              <a:defRPr/>
            </a:pPr>
            <a:r>
              <a:rPr lang="en-US" sz="7200" b="1" dirty="0">
                <a:latin typeface="Arial" pitchFamily="34" charset="0"/>
                <a:cs typeface="Arial" pitchFamily="34" charset="0"/>
              </a:rPr>
              <a:t>i</a:t>
            </a:r>
            <a:r>
              <a:rPr lang="en-US" sz="7200" b="1" dirty="0" smtClean="0">
                <a:latin typeface="Arial" pitchFamily="34" charset="0"/>
                <a:cs typeface="Arial" pitchFamily="34" charset="0"/>
              </a:rPr>
              <a:t>n the southern United States than the northeast</a:t>
            </a:r>
          </a:p>
          <a:p>
            <a:pPr marL="285750" indent="-285750">
              <a:buFont typeface="Arial" panose="020B0604020202020204" pitchFamily="34" charset="0"/>
              <a:buChar char="•"/>
              <a:defRPr/>
            </a:pPr>
            <a:r>
              <a:rPr lang="en-US" sz="7200" b="1" dirty="0" smtClean="0">
                <a:latin typeface="Arial" pitchFamily="34" charset="0"/>
                <a:cs typeface="Arial" pitchFamily="34" charset="0"/>
              </a:rPr>
              <a:t>in non-metropolitan than metropolitan environments. </a:t>
            </a:r>
          </a:p>
          <a:p>
            <a:pPr>
              <a:defRPr/>
            </a:pPr>
            <a:endParaRPr lang="en-US" sz="7200" dirty="0"/>
          </a:p>
          <a:p>
            <a:pPr>
              <a:defRPr/>
            </a:pPr>
            <a:endParaRPr lang="en-US" sz="7200" dirty="0"/>
          </a:p>
          <a:p>
            <a:pPr>
              <a:defRPr/>
            </a:pPr>
            <a:endParaRPr lang="en-US" sz="7200" dirty="0" smtClean="0"/>
          </a:p>
          <a:p>
            <a:pPr>
              <a:defRPr/>
            </a:pPr>
            <a:endParaRPr lang="en-US" sz="6400" dirty="0"/>
          </a:p>
          <a:p>
            <a:pPr>
              <a:defRPr/>
            </a:pPr>
            <a:endParaRPr lang="en-US" sz="6400" dirty="0"/>
          </a:p>
          <a:p>
            <a:pPr>
              <a:defRPr/>
            </a:pPr>
            <a:endParaRPr lang="en-US" sz="2100" dirty="0" smtClean="0"/>
          </a:p>
          <a:p>
            <a:pPr>
              <a:defRPr/>
            </a:pPr>
            <a:r>
              <a:rPr lang="en-US" sz="2100" dirty="0" smtClean="0"/>
              <a:t>(</a:t>
            </a:r>
            <a:endParaRPr lang="en-US" sz="2100" dirty="0"/>
          </a:p>
          <a:p>
            <a:pPr>
              <a:defRPr/>
            </a:pPr>
            <a:endParaRPr lang="en-US" sz="2100" dirty="0"/>
          </a:p>
          <a:p>
            <a:pPr>
              <a:defRPr/>
            </a:pPr>
            <a:endParaRPr lang="en-US" sz="2100" dirty="0"/>
          </a:p>
          <a:p>
            <a:pPr>
              <a:defRPr/>
            </a:pPr>
            <a:endParaRPr lang="en-US" sz="2100" dirty="0"/>
          </a:p>
          <a:p>
            <a:pPr>
              <a:defRPr/>
            </a:pPr>
            <a:endParaRPr lang="en-US" sz="2100" dirty="0"/>
          </a:p>
          <a:p>
            <a:pPr>
              <a:defRPr/>
            </a:pPr>
            <a:endParaRPr lang="en-US" sz="3300" dirty="0"/>
          </a:p>
          <a:p>
            <a:pPr>
              <a:defRPr/>
            </a:pPr>
            <a:endParaRPr lang="en-US" sz="3300" dirty="0"/>
          </a:p>
          <a:p>
            <a:pPr>
              <a:defRPr/>
            </a:pPr>
            <a:endParaRPr lang="en-US" sz="3300" dirty="0"/>
          </a:p>
          <a:p>
            <a:pPr>
              <a:defRPr/>
            </a:pPr>
            <a:endParaRPr lang="en-US" sz="3300" dirty="0"/>
          </a:p>
          <a:p>
            <a:pPr>
              <a:defRPr/>
            </a:pPr>
            <a:endParaRPr lang="en-US" sz="3300" dirty="0"/>
          </a:p>
          <a:p>
            <a:pPr>
              <a:defRPr/>
            </a:pPr>
            <a:endParaRPr lang="en-US" sz="3300" dirty="0"/>
          </a:p>
          <a:p>
            <a:pPr>
              <a:defRPr/>
            </a:pPr>
            <a:endParaRPr lang="en-US" sz="3300" dirty="0"/>
          </a:p>
          <a:p>
            <a:pPr>
              <a:defRPr/>
            </a:pPr>
            <a:endParaRPr lang="en-US" sz="3300" dirty="0"/>
          </a:p>
          <a:p>
            <a:pPr>
              <a:defRPr/>
            </a:pPr>
            <a:endParaRPr lang="en-US" sz="3300" dirty="0"/>
          </a:p>
          <a:p>
            <a:pPr>
              <a:defRPr/>
            </a:pPr>
            <a:endParaRPr lang="en-US" sz="3300" dirty="0"/>
          </a:p>
          <a:p>
            <a:pPr>
              <a:defRPr/>
            </a:pPr>
            <a:endParaRPr lang="en-US" sz="4400" dirty="0"/>
          </a:p>
        </p:txBody>
      </p:sp>
      <p:sp>
        <p:nvSpPr>
          <p:cNvPr id="53" name="Down Arrow 52"/>
          <p:cNvSpPr/>
          <p:nvPr/>
        </p:nvSpPr>
        <p:spPr>
          <a:xfrm rot="2090811">
            <a:off x="13085147" y="12219418"/>
            <a:ext cx="655448" cy="120119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Down Arrow 54"/>
          <p:cNvSpPr/>
          <p:nvPr/>
        </p:nvSpPr>
        <p:spPr>
          <a:xfrm rot="19594174">
            <a:off x="18635808" y="12240113"/>
            <a:ext cx="725013" cy="1202332"/>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Down Arrow 55"/>
          <p:cNvSpPr/>
          <p:nvPr/>
        </p:nvSpPr>
        <p:spPr>
          <a:xfrm>
            <a:off x="16284543" y="12447759"/>
            <a:ext cx="847620" cy="371287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Title 1"/>
          <p:cNvSpPr txBox="1">
            <a:spLocks/>
          </p:cNvSpPr>
          <p:nvPr/>
        </p:nvSpPr>
        <p:spPr bwMode="auto">
          <a:xfrm>
            <a:off x="17036673" y="27267403"/>
            <a:ext cx="3240142" cy="1842747"/>
          </a:xfrm>
          <a:prstGeom prst="rect">
            <a:avLst/>
          </a:prstGeom>
          <a:solidFill>
            <a:srgbClr val="DFB9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eaLnBrk="1" hangingPunct="1"/>
            <a:r>
              <a:rPr lang="en-US" sz="1800" dirty="0" smtClean="0"/>
              <a:t>Adjustment </a:t>
            </a:r>
            <a:r>
              <a:rPr lang="en-US" sz="1800" dirty="0"/>
              <a:t>challenges are related </a:t>
            </a:r>
            <a:r>
              <a:rPr lang="en-US" sz="1800" dirty="0" smtClean="0"/>
              <a:t>to English </a:t>
            </a:r>
            <a:r>
              <a:rPr lang="en-US" sz="1800" dirty="0"/>
              <a:t>language proﬁciency and culture. Achievement is affected by English proﬁciency, academic skills and educational </a:t>
            </a:r>
            <a:r>
              <a:rPr lang="en-US" sz="1800" dirty="0" smtClean="0"/>
              <a:t>background</a:t>
            </a:r>
            <a:r>
              <a:rPr lang="en-US" sz="1800" dirty="0"/>
              <a:t> </a:t>
            </a:r>
            <a:r>
              <a:rPr lang="en-US" sz="1800" dirty="0" smtClean="0"/>
              <a:t>(Andrade, 2006).</a:t>
            </a:r>
          </a:p>
        </p:txBody>
      </p:sp>
      <p:pic>
        <p:nvPicPr>
          <p:cNvPr id="7216" name="Picture 2" descr="http://1.bp.blogspot.com/-PYl2CrqVOnA/Th3HtMm-K1I/AAAAAAAACME/dh-Wt_m4dw4/s1600/international_clip_ar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0131" y="23955181"/>
            <a:ext cx="1605123" cy="228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7" name="Picture 8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34201" y="31379564"/>
            <a:ext cx="3394852" cy="6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itle 1"/>
          <p:cNvSpPr txBox="1">
            <a:spLocks/>
          </p:cNvSpPr>
          <p:nvPr/>
        </p:nvSpPr>
        <p:spPr>
          <a:xfrm>
            <a:off x="1275831" y="30253068"/>
            <a:ext cx="8438768" cy="1891363"/>
          </a:xfrm>
          <a:prstGeom prst="rect">
            <a:avLst/>
          </a:prstGeom>
          <a:solidFill>
            <a:srgbClr val="FFFF66"/>
          </a:solidFill>
        </p:spPr>
        <p:txBody>
          <a:bodyPr anchorCtr="1">
            <a:normAutofit/>
          </a:bodyPr>
          <a:lstStyle/>
          <a:p>
            <a:r>
              <a:rPr lang="en-US" sz="1400" b="1" dirty="0" smtClean="0"/>
              <a:t>Reported Differences</a:t>
            </a:r>
          </a:p>
          <a:p>
            <a:pPr marL="285750" indent="-285750">
              <a:buFont typeface="Wingdings" panose="05000000000000000000" pitchFamily="2" charset="2"/>
              <a:buChar char="Ø"/>
            </a:pPr>
            <a:endParaRPr lang="en-US" sz="1400" dirty="0" smtClean="0"/>
          </a:p>
          <a:p>
            <a:pPr marL="285750" indent="-285750">
              <a:buFont typeface="Wingdings" panose="05000000000000000000" pitchFamily="2" charset="2"/>
              <a:buChar char="Ø"/>
            </a:pPr>
            <a:r>
              <a:rPr lang="en-US" sz="1400" dirty="0" smtClean="0"/>
              <a:t>In prior </a:t>
            </a:r>
            <a:r>
              <a:rPr lang="en-US" sz="1400" dirty="0"/>
              <a:t>learning and preparation before attending colleges and </a:t>
            </a:r>
            <a:r>
              <a:rPr lang="en-US" sz="1400" dirty="0" smtClean="0"/>
              <a:t>university</a:t>
            </a:r>
          </a:p>
          <a:p>
            <a:pPr marL="285750" indent="-285750">
              <a:buFont typeface="Wingdings" panose="05000000000000000000" pitchFamily="2" charset="2"/>
              <a:buChar char="Ø"/>
            </a:pPr>
            <a:r>
              <a:rPr lang="en-US" sz="1400" dirty="0"/>
              <a:t>I</a:t>
            </a:r>
            <a:r>
              <a:rPr lang="en-US" sz="1400" dirty="0" smtClean="0"/>
              <a:t>n self-conﬁdence </a:t>
            </a:r>
            <a:endParaRPr lang="en-US" sz="1400" dirty="0"/>
          </a:p>
          <a:p>
            <a:pPr marL="285750" indent="-285750">
              <a:buFont typeface="Wingdings" panose="05000000000000000000" pitchFamily="2" charset="2"/>
              <a:buChar char="Ø"/>
            </a:pPr>
            <a:r>
              <a:rPr lang="en-US" sz="1400" dirty="0" smtClean="0"/>
              <a:t>In the </a:t>
            </a:r>
            <a:r>
              <a:rPr lang="en-US" sz="1400" dirty="0"/>
              <a:t>ability to participate in classroom </a:t>
            </a:r>
            <a:r>
              <a:rPr lang="en-US" sz="1400" dirty="0" smtClean="0"/>
              <a:t>discussions </a:t>
            </a:r>
          </a:p>
          <a:p>
            <a:pPr marL="285750" indent="-285750">
              <a:buFont typeface="Wingdings" panose="05000000000000000000" pitchFamily="2" charset="2"/>
              <a:buChar char="Ø"/>
            </a:pPr>
            <a:r>
              <a:rPr lang="en-US" sz="1400" dirty="0" smtClean="0"/>
              <a:t>Interaction </a:t>
            </a:r>
            <a:r>
              <a:rPr lang="en-US" sz="1400" dirty="0"/>
              <a:t>with </a:t>
            </a:r>
            <a:r>
              <a:rPr lang="en-US" sz="1400" dirty="0" smtClean="0"/>
              <a:t>peers</a:t>
            </a:r>
          </a:p>
          <a:p>
            <a:pPr marL="285750" indent="-285750">
              <a:buFont typeface="Wingdings" panose="05000000000000000000" pitchFamily="2" charset="2"/>
              <a:buChar char="Ø"/>
            </a:pPr>
            <a:r>
              <a:rPr lang="en-US" sz="1400" dirty="0" smtClean="0"/>
              <a:t>Engaging with teaching staff from similar and different language backgrounds (</a:t>
            </a:r>
            <a:r>
              <a:rPr lang="en-US" sz="1400" dirty="0" err="1" smtClean="0"/>
              <a:t>Ramburuth</a:t>
            </a:r>
            <a:r>
              <a:rPr lang="en-US" sz="1400" dirty="0" smtClean="0"/>
              <a:t> &amp; </a:t>
            </a:r>
            <a:r>
              <a:rPr lang="en-US" sz="1400" dirty="0" err="1" smtClean="0"/>
              <a:t>Tani</a:t>
            </a:r>
            <a:r>
              <a:rPr lang="en-US" sz="1400" dirty="0" smtClean="0"/>
              <a:t>, 2009)</a:t>
            </a:r>
          </a:p>
          <a:p>
            <a:pPr>
              <a:defRPr/>
            </a:pPr>
            <a:endParaRPr lang="en-US" sz="1400" dirty="0"/>
          </a:p>
        </p:txBody>
      </p:sp>
      <p:sp>
        <p:nvSpPr>
          <p:cNvPr id="73" name="Oval 72"/>
          <p:cNvSpPr/>
          <p:nvPr/>
        </p:nvSpPr>
        <p:spPr>
          <a:xfrm>
            <a:off x="11818260" y="18890367"/>
            <a:ext cx="3204056" cy="849813"/>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ln w="0"/>
                <a:solidFill>
                  <a:schemeClr val="tx1"/>
                </a:solidFill>
                <a:effectLst>
                  <a:outerShdw blurRad="38100" dist="19050" dir="2700000" algn="tl" rotWithShape="0">
                    <a:schemeClr val="dk1">
                      <a:alpha val="40000"/>
                    </a:schemeClr>
                  </a:outerShdw>
                </a:effectLst>
              </a:rPr>
              <a:t>Improvement of language skills </a:t>
            </a:r>
            <a:endParaRPr lang="en-US" sz="1600" dirty="0">
              <a:ln w="0"/>
              <a:solidFill>
                <a:schemeClr val="tx1"/>
              </a:solidFill>
              <a:effectLst>
                <a:outerShdw blurRad="38100" dist="19050" dir="2700000" algn="tl" rotWithShape="0">
                  <a:schemeClr val="dk1">
                    <a:alpha val="40000"/>
                  </a:schemeClr>
                </a:outerShdw>
              </a:effectLst>
            </a:endParaRPr>
          </a:p>
        </p:txBody>
      </p:sp>
      <p:pic>
        <p:nvPicPr>
          <p:cNvPr id="7229" name="Picture 9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61241" y="30288626"/>
            <a:ext cx="2754668" cy="135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itle 1"/>
          <p:cNvSpPr txBox="1">
            <a:spLocks/>
          </p:cNvSpPr>
          <p:nvPr/>
        </p:nvSpPr>
        <p:spPr>
          <a:xfrm>
            <a:off x="22565880" y="9991626"/>
            <a:ext cx="3309368" cy="3254920"/>
          </a:xfrm>
          <a:prstGeom prst="rect">
            <a:avLst/>
          </a:prstGeom>
          <a:gradFill>
            <a:gsLst>
              <a:gs pos="0">
                <a:srgbClr val="F5E0A3"/>
              </a:gs>
              <a:gs pos="53000">
                <a:srgbClr val="D4DEFF"/>
              </a:gs>
              <a:gs pos="83000">
                <a:srgbClr val="D4DEFF"/>
              </a:gs>
              <a:gs pos="100000">
                <a:srgbClr val="96AB94"/>
              </a:gs>
            </a:gsLst>
            <a:lin ang="16200000" scaled="0"/>
          </a:gradFill>
        </p:spPr>
        <p:txBody>
          <a:bodyPr anchorCtr="1">
            <a:normAutofit lnSpcReduction="10000"/>
          </a:bodyPr>
          <a:lstStyle/>
          <a:p>
            <a:pPr algn="ctr" fontAlgn="auto">
              <a:spcAft>
                <a:spcPts val="0"/>
              </a:spcAft>
              <a:defRPr/>
            </a:pPr>
            <a:r>
              <a:rPr lang="en-US" sz="1600" b="1" dirty="0"/>
              <a:t>The target </a:t>
            </a:r>
            <a:r>
              <a:rPr lang="en-US" sz="1600" b="1" dirty="0" smtClean="0"/>
              <a:t>population:</a:t>
            </a:r>
          </a:p>
          <a:p>
            <a:pPr marL="342900" indent="-342900" fontAlgn="auto">
              <a:spcAft>
                <a:spcPts val="0"/>
              </a:spcAft>
              <a:buFont typeface="Arial" panose="020B0604020202020204" pitchFamily="34" charset="0"/>
              <a:buChar char="•"/>
              <a:defRPr/>
            </a:pPr>
            <a:r>
              <a:rPr lang="en-US" sz="1600" dirty="0" smtClean="0"/>
              <a:t>Viewed </a:t>
            </a:r>
            <a:r>
              <a:rPr lang="en-US" sz="1600" dirty="0"/>
              <a:t>this American college as their host </a:t>
            </a:r>
            <a:r>
              <a:rPr lang="en-US" sz="1600" dirty="0" smtClean="0"/>
              <a:t>institution</a:t>
            </a:r>
          </a:p>
          <a:p>
            <a:pPr marL="342900" indent="-342900" fontAlgn="auto">
              <a:spcAft>
                <a:spcPts val="0"/>
              </a:spcAft>
              <a:buFont typeface="Arial" panose="020B0604020202020204" pitchFamily="34" charset="0"/>
              <a:buChar char="•"/>
              <a:defRPr/>
            </a:pPr>
            <a:r>
              <a:rPr lang="en-US" sz="1600" dirty="0" smtClean="0"/>
              <a:t>English </a:t>
            </a:r>
            <a:r>
              <a:rPr lang="en-US" sz="1600" dirty="0"/>
              <a:t>is not their home </a:t>
            </a:r>
            <a:r>
              <a:rPr lang="en-US" sz="1600" dirty="0" smtClean="0"/>
              <a:t>language </a:t>
            </a:r>
          </a:p>
          <a:p>
            <a:pPr marL="342900" indent="-342900" fontAlgn="auto">
              <a:spcAft>
                <a:spcPts val="0"/>
              </a:spcAft>
              <a:buFont typeface="Arial" panose="020B0604020202020204" pitchFamily="34" charset="0"/>
              <a:buChar char="•"/>
              <a:defRPr/>
            </a:pPr>
            <a:r>
              <a:rPr lang="en-US" sz="1600" dirty="0"/>
              <a:t>D</a:t>
            </a:r>
            <a:r>
              <a:rPr lang="en-US" sz="1600" dirty="0" smtClean="0"/>
              <a:t>id </a:t>
            </a:r>
            <a:r>
              <a:rPr lang="en-US" sz="1600" dirty="0"/>
              <a:t>not place into college-level English </a:t>
            </a:r>
            <a:r>
              <a:rPr lang="en-US" sz="1600" dirty="0" smtClean="0"/>
              <a:t>classes</a:t>
            </a:r>
          </a:p>
          <a:p>
            <a:pPr marL="342900" indent="-342900" fontAlgn="auto">
              <a:spcAft>
                <a:spcPts val="0"/>
              </a:spcAft>
              <a:buFont typeface="Arial" panose="020B0604020202020204" pitchFamily="34" charset="0"/>
              <a:buChar char="•"/>
              <a:defRPr/>
            </a:pPr>
            <a:r>
              <a:rPr lang="en-US" sz="1600" dirty="0"/>
              <a:t>C</a:t>
            </a:r>
            <a:r>
              <a:rPr lang="en-US" sz="1600" dirty="0" smtClean="0"/>
              <a:t>ame </a:t>
            </a:r>
            <a:r>
              <a:rPr lang="en-US" sz="1600" dirty="0"/>
              <a:t>from a different cultural, linguistic, or ethnic background with limited exposure to the local culture, or who obtained a student visa to study in a foreign </a:t>
            </a:r>
            <a:r>
              <a:rPr lang="en-US" sz="1600" dirty="0" smtClean="0"/>
              <a:t>country</a:t>
            </a:r>
            <a:endParaRPr lang="en-US" sz="1600" b="1" dirty="0"/>
          </a:p>
          <a:p>
            <a:pPr algn="ctr">
              <a:defRPr/>
            </a:pPr>
            <a:endParaRPr lang="en-US" sz="1600" b="1" dirty="0" smtClean="0"/>
          </a:p>
          <a:p>
            <a:pPr algn="ctr">
              <a:defRPr/>
            </a:pPr>
            <a:r>
              <a:rPr lang="en-US" sz="1600" b="1" dirty="0" smtClean="0"/>
              <a:t>TOTAL</a:t>
            </a:r>
            <a:r>
              <a:rPr lang="en-US" sz="1600" b="1" dirty="0"/>
              <a:t>: 9</a:t>
            </a:r>
            <a:r>
              <a:rPr lang="en-US" sz="1600" b="1" dirty="0" smtClean="0"/>
              <a:t> </a:t>
            </a:r>
            <a:r>
              <a:rPr lang="en-US" sz="1600" b="1" dirty="0"/>
              <a:t>participants</a:t>
            </a:r>
          </a:p>
          <a:p>
            <a:pPr>
              <a:defRPr/>
            </a:pPr>
            <a:endParaRPr lang="en-US" sz="2100" dirty="0"/>
          </a:p>
          <a:p>
            <a:pPr>
              <a:defRPr/>
            </a:pPr>
            <a:endParaRPr lang="en-US" sz="2100" dirty="0"/>
          </a:p>
        </p:txBody>
      </p:sp>
      <p:sp>
        <p:nvSpPr>
          <p:cNvPr id="80" name="Down Arrow 79"/>
          <p:cNvSpPr/>
          <p:nvPr/>
        </p:nvSpPr>
        <p:spPr>
          <a:xfrm rot="5400000">
            <a:off x="27395840" y="8608552"/>
            <a:ext cx="2762250" cy="5486400"/>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Title 1"/>
          <p:cNvSpPr txBox="1">
            <a:spLocks/>
          </p:cNvSpPr>
          <p:nvPr/>
        </p:nvSpPr>
        <p:spPr bwMode="auto">
          <a:xfrm>
            <a:off x="27455944" y="10904339"/>
            <a:ext cx="3738562" cy="936625"/>
          </a:xfrm>
          <a:prstGeom prst="rect">
            <a:avLst/>
          </a:prstGeom>
          <a:solidFill>
            <a:srgbClr val="F5E0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eaLnBrk="1" hangingPunct="1"/>
            <a:r>
              <a:rPr lang="en-US" sz="2400" b="1" dirty="0" smtClean="0"/>
              <a:t>Selected using </a:t>
            </a:r>
          </a:p>
          <a:p>
            <a:pPr algn="ctr" eaLnBrk="1" hangingPunct="1"/>
            <a:r>
              <a:rPr lang="en-US" sz="2400" b="1" dirty="0" smtClean="0">
                <a:solidFill>
                  <a:srgbClr val="C00000"/>
                </a:solidFill>
              </a:rPr>
              <a:t>purposeful sampling</a:t>
            </a:r>
            <a:endParaRPr lang="en-US" sz="1400" b="1" dirty="0">
              <a:solidFill>
                <a:srgbClr val="C00000"/>
              </a:solidFill>
            </a:endParaRPr>
          </a:p>
        </p:txBody>
      </p:sp>
      <p:sp>
        <p:nvSpPr>
          <p:cNvPr id="54" name="Title 1"/>
          <p:cNvSpPr txBox="1">
            <a:spLocks/>
          </p:cNvSpPr>
          <p:nvPr/>
        </p:nvSpPr>
        <p:spPr bwMode="auto">
          <a:xfrm>
            <a:off x="26643752" y="13111761"/>
            <a:ext cx="4612481" cy="1630663"/>
          </a:xfrm>
          <a:prstGeom prst="rect">
            <a:avLst/>
          </a:prstGeom>
          <a:solidFill>
            <a:srgbClr val="F5E0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eaLnBrk="1" hangingPunct="1"/>
            <a:r>
              <a:rPr lang="en-US" sz="1800" b="1" dirty="0" smtClean="0"/>
              <a:t>Participant involvement process:</a:t>
            </a:r>
          </a:p>
          <a:p>
            <a:pPr marL="285750" indent="-285750" eaLnBrk="1" hangingPunct="1">
              <a:buFont typeface="Arial" pitchFamily="34" charset="0"/>
              <a:buChar char="•"/>
            </a:pPr>
            <a:r>
              <a:rPr lang="en-US" sz="1800" dirty="0" smtClean="0"/>
              <a:t>Permission requested from college/university authorities </a:t>
            </a:r>
          </a:p>
          <a:p>
            <a:pPr marL="285750" indent="-285750" eaLnBrk="1" hangingPunct="1">
              <a:buFont typeface="Arial" pitchFamily="34" charset="0"/>
              <a:buChar char="•"/>
            </a:pPr>
            <a:r>
              <a:rPr lang="en-US" sz="1800" dirty="0" smtClean="0"/>
              <a:t>Participants invited to participate</a:t>
            </a:r>
          </a:p>
          <a:p>
            <a:pPr marL="285750" indent="-285750" eaLnBrk="1" hangingPunct="1">
              <a:buFont typeface="Arial" pitchFamily="34" charset="0"/>
              <a:buChar char="•"/>
            </a:pPr>
            <a:r>
              <a:rPr lang="en-US" sz="1800" dirty="0" smtClean="0"/>
              <a:t>Participants acceptance and </a:t>
            </a:r>
            <a:r>
              <a:rPr lang="en-US" sz="1800" dirty="0"/>
              <a:t> </a:t>
            </a:r>
            <a:r>
              <a:rPr lang="en-US" sz="1800" dirty="0" smtClean="0"/>
              <a:t>consent signature</a:t>
            </a:r>
          </a:p>
          <a:p>
            <a:pPr marL="285750" indent="-285750" eaLnBrk="1" hangingPunct="1">
              <a:buFont typeface="Arial" pitchFamily="34" charset="0"/>
              <a:buChar char="•"/>
            </a:pPr>
            <a:endParaRPr lang="en-US" sz="1800" dirty="0" smtClean="0"/>
          </a:p>
        </p:txBody>
      </p:sp>
      <p:sp>
        <p:nvSpPr>
          <p:cNvPr id="76" name="Title 1"/>
          <p:cNvSpPr txBox="1">
            <a:spLocks/>
          </p:cNvSpPr>
          <p:nvPr/>
        </p:nvSpPr>
        <p:spPr bwMode="auto">
          <a:xfrm>
            <a:off x="25215456" y="18532855"/>
            <a:ext cx="6613210" cy="1688505"/>
          </a:xfrm>
          <a:prstGeom prst="rect">
            <a:avLst/>
          </a:prstGeom>
          <a:solidFill>
            <a:srgbClr val="DFB9DA"/>
          </a:solidFill>
          <a:ln>
            <a:noFill/>
          </a:ln>
          <a:extLst/>
        </p:spPr>
        <p:txBody>
          <a:bodyPr anchorCtr="1"/>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eaLnBrk="1" hangingPunct="1"/>
            <a:r>
              <a:rPr lang="en-US" sz="2000" b="1" dirty="0" smtClean="0">
                <a:solidFill>
                  <a:srgbClr val="0070C0"/>
                </a:solidFill>
              </a:rPr>
              <a:t>Follow-up interviews</a:t>
            </a:r>
          </a:p>
          <a:p>
            <a:pPr eaLnBrk="1" hangingPunct="1"/>
            <a:r>
              <a:rPr lang="en-US" sz="2000" dirty="0" smtClean="0"/>
              <a:t>Participants read through the transcriptions to make any changes. </a:t>
            </a:r>
          </a:p>
          <a:p>
            <a:pPr eaLnBrk="1" hangingPunct="1"/>
            <a:r>
              <a:rPr lang="en-US" sz="2000" dirty="0" smtClean="0"/>
              <a:t>Two follow-up questions were asked in one-on-one interviews that were approximately 30 minutes in length.</a:t>
            </a:r>
            <a:r>
              <a:rPr lang="en-US" sz="2000" b="1" dirty="0" smtClean="0">
                <a:solidFill>
                  <a:srgbClr val="0070C0"/>
                </a:solidFill>
              </a:rPr>
              <a:t> </a:t>
            </a:r>
            <a:endParaRPr lang="en-US" sz="2000" dirty="0" smtClean="0"/>
          </a:p>
        </p:txBody>
      </p:sp>
      <p:sp>
        <p:nvSpPr>
          <p:cNvPr id="84" name="Text Box 482"/>
          <p:cNvSpPr txBox="1">
            <a:spLocks noChangeArrowheads="1"/>
          </p:cNvSpPr>
          <p:nvPr/>
        </p:nvSpPr>
        <p:spPr bwMode="auto">
          <a:xfrm>
            <a:off x="22349650" y="19750135"/>
            <a:ext cx="9524680" cy="65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128" tIns="457128" rIns="457128" bIns="457128">
            <a:spAutoFit/>
          </a:bodyPr>
          <a:lstStyle>
            <a:lvl1pPr defTabSz="4387850" eaLnBrk="0" hangingPunct="0">
              <a:defRPr sz="2900">
                <a:solidFill>
                  <a:schemeClr val="tx1"/>
                </a:solidFill>
                <a:latin typeface="Arial Narrow" pitchFamily="34" charset="0"/>
              </a:defRPr>
            </a:lvl1pPr>
            <a:lvl2pPr marL="742950" indent="-285750" defTabSz="4387850" eaLnBrk="0" hangingPunct="0">
              <a:defRPr sz="2900">
                <a:solidFill>
                  <a:schemeClr val="tx1"/>
                </a:solidFill>
                <a:latin typeface="Arial Narrow" pitchFamily="34" charset="0"/>
              </a:defRPr>
            </a:lvl2pPr>
            <a:lvl3pPr marL="1143000" indent="-228600" defTabSz="4387850" eaLnBrk="0" hangingPunct="0">
              <a:defRPr sz="2900">
                <a:solidFill>
                  <a:schemeClr val="tx1"/>
                </a:solidFill>
                <a:latin typeface="Arial Narrow" pitchFamily="34" charset="0"/>
              </a:defRPr>
            </a:lvl3pPr>
            <a:lvl4pPr marL="1600200" indent="-228600" defTabSz="4387850" eaLnBrk="0" hangingPunct="0">
              <a:defRPr sz="2900">
                <a:solidFill>
                  <a:schemeClr val="tx1"/>
                </a:solidFill>
                <a:latin typeface="Arial Narrow" pitchFamily="34" charset="0"/>
              </a:defRPr>
            </a:lvl4pPr>
            <a:lvl5pPr marL="2057400" indent="-228600" defTabSz="4387850" eaLnBrk="0" hangingPunct="0">
              <a:defRPr sz="2900">
                <a:solidFill>
                  <a:schemeClr val="tx1"/>
                </a:solidFill>
                <a:latin typeface="Arial Narrow" pitchFamily="34" charset="0"/>
              </a:defRPr>
            </a:lvl5pPr>
            <a:lvl6pPr marL="2514600" indent="-228600" defTabSz="4387850" eaLnBrk="0" fontAlgn="base" hangingPunct="0">
              <a:spcBef>
                <a:spcPct val="0"/>
              </a:spcBef>
              <a:spcAft>
                <a:spcPct val="0"/>
              </a:spcAft>
              <a:defRPr sz="2900">
                <a:solidFill>
                  <a:schemeClr val="tx1"/>
                </a:solidFill>
                <a:latin typeface="Arial Narrow" pitchFamily="34" charset="0"/>
              </a:defRPr>
            </a:lvl6pPr>
            <a:lvl7pPr marL="2971800" indent="-228600" defTabSz="4387850" eaLnBrk="0" fontAlgn="base" hangingPunct="0">
              <a:spcBef>
                <a:spcPct val="0"/>
              </a:spcBef>
              <a:spcAft>
                <a:spcPct val="0"/>
              </a:spcAft>
              <a:defRPr sz="2900">
                <a:solidFill>
                  <a:schemeClr val="tx1"/>
                </a:solidFill>
                <a:latin typeface="Arial Narrow" pitchFamily="34" charset="0"/>
              </a:defRPr>
            </a:lvl7pPr>
            <a:lvl8pPr marL="3429000" indent="-228600" defTabSz="4387850" eaLnBrk="0" fontAlgn="base" hangingPunct="0">
              <a:spcBef>
                <a:spcPct val="0"/>
              </a:spcBef>
              <a:spcAft>
                <a:spcPct val="0"/>
              </a:spcAft>
              <a:defRPr sz="2900">
                <a:solidFill>
                  <a:schemeClr val="tx1"/>
                </a:solidFill>
                <a:latin typeface="Arial Narrow" pitchFamily="34" charset="0"/>
              </a:defRPr>
            </a:lvl8pPr>
            <a:lvl9pPr marL="3886200" indent="-228600" defTabSz="4387850" eaLnBrk="0" fontAlgn="base" hangingPunct="0">
              <a:spcBef>
                <a:spcPct val="0"/>
              </a:spcBef>
              <a:spcAft>
                <a:spcPct val="0"/>
              </a:spcAft>
              <a:defRPr sz="2900">
                <a:solidFill>
                  <a:schemeClr val="tx1"/>
                </a:solidFill>
                <a:latin typeface="Arial Narrow" pitchFamily="34" charset="0"/>
              </a:defRPr>
            </a:lvl9pPr>
          </a:lstStyle>
          <a:p>
            <a:pPr eaLnBrk="1" hangingPunct="1"/>
            <a:endParaRPr lang="en-US" sz="2400" b="1" dirty="0" smtClean="0">
              <a:solidFill>
                <a:srgbClr val="009900"/>
              </a:solidFill>
            </a:endParaRPr>
          </a:p>
          <a:p>
            <a:pPr eaLnBrk="1" hangingPunct="1"/>
            <a:r>
              <a:rPr lang="en-US" sz="2000" b="1" dirty="0" smtClean="0">
                <a:solidFill>
                  <a:srgbClr val="009900"/>
                </a:solidFill>
              </a:rPr>
              <a:t>Research Questions</a:t>
            </a:r>
          </a:p>
          <a:p>
            <a:pPr eaLnBrk="1" hangingPunct="1"/>
            <a:r>
              <a:rPr lang="en-US" sz="2000" dirty="0" smtClean="0"/>
              <a:t>These </a:t>
            </a:r>
            <a:r>
              <a:rPr lang="en-US" sz="2000" dirty="0"/>
              <a:t>research </a:t>
            </a:r>
            <a:r>
              <a:rPr lang="en-US" sz="2000" dirty="0" smtClean="0"/>
              <a:t>questions provided </a:t>
            </a:r>
            <a:r>
              <a:rPr lang="en-US" sz="2000" dirty="0"/>
              <a:t>the framework for the exploration of </a:t>
            </a:r>
            <a:r>
              <a:rPr lang="en-US" sz="2000" dirty="0" smtClean="0"/>
              <a:t>the international </a:t>
            </a:r>
            <a:r>
              <a:rPr lang="en-US" sz="2000" dirty="0"/>
              <a:t>students’ experiences who attend an American college. Additionally, this study </a:t>
            </a:r>
            <a:r>
              <a:rPr lang="en-US" sz="2000" dirty="0" smtClean="0"/>
              <a:t>seeks </a:t>
            </a:r>
            <a:r>
              <a:rPr lang="en-US" sz="2000" dirty="0"/>
              <a:t>to understand the challenges and successes that face them both academically and socially, as well as the factors that motivate or hinder the students to attend an American college.</a:t>
            </a:r>
          </a:p>
          <a:p>
            <a:endParaRPr lang="en-US" sz="2000" b="1" dirty="0" smtClean="0">
              <a:solidFill>
                <a:srgbClr val="0070C0"/>
              </a:solidFill>
            </a:endParaRPr>
          </a:p>
          <a:p>
            <a:r>
              <a:rPr lang="en-US" sz="2000" b="1" dirty="0" smtClean="0">
                <a:solidFill>
                  <a:srgbClr val="0070C0"/>
                </a:solidFill>
              </a:rPr>
              <a:t>Central </a:t>
            </a:r>
            <a:r>
              <a:rPr lang="en-US" sz="2000" b="1" dirty="0">
                <a:solidFill>
                  <a:srgbClr val="0070C0"/>
                </a:solidFill>
              </a:rPr>
              <a:t>research question.</a:t>
            </a:r>
            <a:r>
              <a:rPr lang="en-US" sz="2000" dirty="0">
                <a:solidFill>
                  <a:srgbClr val="0070C0"/>
                </a:solidFill>
              </a:rPr>
              <a:t> What are international student experiences while attending an American college in </a:t>
            </a:r>
            <a:r>
              <a:rPr lang="en-US" sz="2000" dirty="0" smtClean="0">
                <a:solidFill>
                  <a:srgbClr val="0070C0"/>
                </a:solidFill>
              </a:rPr>
              <a:t>South </a:t>
            </a:r>
            <a:r>
              <a:rPr lang="en-US" sz="2000" dirty="0">
                <a:solidFill>
                  <a:srgbClr val="0070C0"/>
                </a:solidFill>
              </a:rPr>
              <a:t>Florida</a:t>
            </a:r>
            <a:r>
              <a:rPr lang="en-US" sz="2000" dirty="0" smtClean="0">
                <a:solidFill>
                  <a:srgbClr val="0070C0"/>
                </a:solidFill>
              </a:rPr>
              <a:t>?</a:t>
            </a:r>
          </a:p>
          <a:p>
            <a:endParaRPr lang="en-US" sz="2000" dirty="0">
              <a:solidFill>
                <a:srgbClr val="0070C0"/>
              </a:solidFill>
            </a:endParaRPr>
          </a:p>
          <a:p>
            <a:r>
              <a:rPr lang="en-US" sz="2000" dirty="0">
                <a:solidFill>
                  <a:srgbClr val="0070C0"/>
                </a:solidFill>
              </a:rPr>
              <a:t>The following sub-questions will assist the researcher in gaining additional information in order to understand the international students’ experiences</a:t>
            </a:r>
            <a:r>
              <a:rPr lang="en-US" sz="2000" dirty="0" smtClean="0">
                <a:solidFill>
                  <a:srgbClr val="0070C0"/>
                </a:solidFill>
              </a:rPr>
              <a:t>.</a:t>
            </a:r>
          </a:p>
          <a:p>
            <a:endParaRPr lang="en-US" sz="2000" dirty="0">
              <a:solidFill>
                <a:srgbClr val="0070C0"/>
              </a:solidFill>
            </a:endParaRPr>
          </a:p>
          <a:p>
            <a:pPr marL="342900" indent="-342900">
              <a:buFont typeface="Arial" panose="020B0604020202020204" pitchFamily="34" charset="0"/>
              <a:buChar char="•"/>
            </a:pPr>
            <a:r>
              <a:rPr lang="en-US" sz="2000" dirty="0" smtClean="0">
                <a:solidFill>
                  <a:srgbClr val="0070C0"/>
                </a:solidFill>
              </a:rPr>
              <a:t>What </a:t>
            </a:r>
            <a:r>
              <a:rPr lang="en-US" sz="2000" dirty="0">
                <a:solidFill>
                  <a:srgbClr val="0070C0"/>
                </a:solidFill>
              </a:rPr>
              <a:t>is the international students’ academic experience at the American </a:t>
            </a:r>
            <a:r>
              <a:rPr lang="en-US" sz="2000" dirty="0" smtClean="0">
                <a:solidFill>
                  <a:srgbClr val="0070C0"/>
                </a:solidFill>
              </a:rPr>
              <a:t>college?</a:t>
            </a:r>
          </a:p>
          <a:p>
            <a:pPr marL="342900" indent="-342900">
              <a:buFont typeface="Arial" panose="020B0604020202020204" pitchFamily="34" charset="0"/>
              <a:buChar char="•"/>
            </a:pPr>
            <a:r>
              <a:rPr lang="en-US" sz="2000" dirty="0" smtClean="0">
                <a:solidFill>
                  <a:srgbClr val="0070C0"/>
                </a:solidFill>
              </a:rPr>
              <a:t>What </a:t>
            </a:r>
            <a:r>
              <a:rPr lang="en-US" sz="2000" dirty="0">
                <a:solidFill>
                  <a:srgbClr val="0070C0"/>
                </a:solidFill>
              </a:rPr>
              <a:t>is the international students’ social experience at the American </a:t>
            </a:r>
            <a:r>
              <a:rPr lang="en-US" sz="2000" dirty="0" smtClean="0">
                <a:solidFill>
                  <a:srgbClr val="0070C0"/>
                </a:solidFill>
              </a:rPr>
              <a:t>college?</a:t>
            </a:r>
          </a:p>
          <a:p>
            <a:pPr marL="342900" indent="-342900">
              <a:buFont typeface="Arial" panose="020B0604020202020204" pitchFamily="34" charset="0"/>
              <a:buChar char="•"/>
            </a:pPr>
            <a:r>
              <a:rPr lang="en-US" sz="2000" dirty="0" smtClean="0">
                <a:solidFill>
                  <a:srgbClr val="0070C0"/>
                </a:solidFill>
              </a:rPr>
              <a:t>What </a:t>
            </a:r>
            <a:r>
              <a:rPr lang="en-US" sz="2000" dirty="0">
                <a:solidFill>
                  <a:srgbClr val="0070C0"/>
                </a:solidFill>
              </a:rPr>
              <a:t>motivates or hinders international students to attend an American college?</a:t>
            </a:r>
            <a:br>
              <a:rPr lang="en-US" sz="2000" dirty="0">
                <a:solidFill>
                  <a:srgbClr val="0070C0"/>
                </a:solidFill>
              </a:rPr>
            </a:br>
            <a:endParaRPr lang="en-US" sz="2000" dirty="0">
              <a:solidFill>
                <a:srgbClr val="0070C0"/>
              </a:solidFill>
            </a:endParaRPr>
          </a:p>
          <a:p>
            <a:pPr eaLnBrk="1" hangingPunct="1"/>
            <a:endParaRPr lang="en-US" sz="2000" b="1" dirty="0" smtClean="0">
              <a:solidFill>
                <a:srgbClr val="0070C0"/>
              </a:solidFill>
            </a:endParaRPr>
          </a:p>
        </p:txBody>
      </p:sp>
      <p:sp>
        <p:nvSpPr>
          <p:cNvPr id="85" name="Title 1"/>
          <p:cNvSpPr txBox="1">
            <a:spLocks/>
          </p:cNvSpPr>
          <p:nvPr/>
        </p:nvSpPr>
        <p:spPr bwMode="auto">
          <a:xfrm>
            <a:off x="22723091" y="25665257"/>
            <a:ext cx="9033164" cy="4084721"/>
          </a:xfrm>
          <a:prstGeom prst="rect">
            <a:avLst/>
          </a:prstGeom>
          <a:solidFill>
            <a:srgbClr val="F5E0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r>
              <a:rPr lang="en-US" sz="1800" dirty="0"/>
              <a:t>The interview protocol included designing a form that contained instructions for the process of the interview, the questions to be </a:t>
            </a:r>
            <a:r>
              <a:rPr lang="en-US" sz="1800" dirty="0" smtClean="0"/>
              <a:t>asked, </a:t>
            </a:r>
            <a:r>
              <a:rPr lang="en-US" sz="1800" dirty="0"/>
              <a:t>possible probes for each question, and space to take notes on responses from the interviewee (Creswell, 2012).</a:t>
            </a:r>
          </a:p>
          <a:p>
            <a:pPr marL="171450" indent="-171450">
              <a:buFont typeface="Wingdings" panose="05000000000000000000" pitchFamily="2" charset="2"/>
              <a:buChar char="q"/>
            </a:pPr>
            <a:r>
              <a:rPr lang="en-US" sz="1800" dirty="0"/>
              <a:t>U</a:t>
            </a:r>
            <a:r>
              <a:rPr lang="en-US" sz="1800" dirty="0" smtClean="0"/>
              <a:t>sed memoing </a:t>
            </a:r>
            <a:r>
              <a:rPr lang="en-US" sz="1800" dirty="0"/>
              <a:t>to record reflective </a:t>
            </a:r>
            <a:r>
              <a:rPr lang="en-US" sz="1800" dirty="0" smtClean="0"/>
              <a:t>notes </a:t>
            </a:r>
          </a:p>
          <a:p>
            <a:pPr marL="171450" indent="-171450">
              <a:buFont typeface="Wingdings" panose="05000000000000000000" pitchFamily="2" charset="2"/>
              <a:buChar char="q"/>
            </a:pPr>
            <a:r>
              <a:rPr lang="en-US" sz="1800" dirty="0" smtClean="0"/>
              <a:t>Digitally recorded</a:t>
            </a:r>
          </a:p>
          <a:p>
            <a:pPr marL="171450" indent="-171450">
              <a:buFont typeface="Wingdings" panose="05000000000000000000" pitchFamily="2" charset="2"/>
              <a:buChar char="q"/>
            </a:pPr>
            <a:r>
              <a:rPr lang="en-US" sz="1800" dirty="0" smtClean="0"/>
              <a:t>A verbatim </a:t>
            </a:r>
            <a:r>
              <a:rPr lang="en-US" sz="1800" dirty="0"/>
              <a:t>record of data </a:t>
            </a:r>
            <a:r>
              <a:rPr lang="en-US" sz="1800" dirty="0" smtClean="0"/>
              <a:t>were transcribed</a:t>
            </a:r>
          </a:p>
          <a:p>
            <a:pPr marL="171450" indent="-171450">
              <a:buFont typeface="Wingdings" panose="05000000000000000000" pitchFamily="2" charset="2"/>
              <a:buChar char="q"/>
            </a:pPr>
            <a:r>
              <a:rPr lang="en-US" sz="1800" dirty="0" smtClean="0"/>
              <a:t>Completed </a:t>
            </a:r>
            <a:r>
              <a:rPr lang="en-US" sz="1800" dirty="0"/>
              <a:t>a member </a:t>
            </a:r>
            <a:r>
              <a:rPr lang="en-US" sz="1800" dirty="0" smtClean="0"/>
              <a:t>check </a:t>
            </a:r>
          </a:p>
          <a:p>
            <a:pPr marL="171450" indent="-171450">
              <a:buFont typeface="Wingdings" panose="05000000000000000000" pitchFamily="2" charset="2"/>
              <a:buChar char="q"/>
            </a:pPr>
            <a:r>
              <a:rPr lang="en-US" sz="1800" dirty="0"/>
              <a:t>M</a:t>
            </a:r>
            <a:r>
              <a:rPr lang="en-US" sz="1800" dirty="0" smtClean="0"/>
              <a:t>ade </a:t>
            </a:r>
            <a:r>
              <a:rPr lang="en-US" sz="1800" dirty="0"/>
              <a:t>the necessary edits to </a:t>
            </a:r>
            <a:r>
              <a:rPr lang="en-US" sz="1800" dirty="0" smtClean="0"/>
              <a:t>participant related experiences</a:t>
            </a:r>
          </a:p>
          <a:p>
            <a:pPr marL="171450" indent="-171450">
              <a:buFont typeface="Wingdings" panose="05000000000000000000" pitchFamily="2" charset="2"/>
              <a:buChar char="q"/>
            </a:pPr>
            <a:r>
              <a:rPr lang="en-US" sz="1800" dirty="0"/>
              <a:t>C</a:t>
            </a:r>
            <a:r>
              <a:rPr lang="en-US" sz="1800" dirty="0" smtClean="0"/>
              <a:t>larified </a:t>
            </a:r>
            <a:r>
              <a:rPr lang="en-US" sz="1800" dirty="0"/>
              <a:t>the edits for </a:t>
            </a:r>
            <a:r>
              <a:rPr lang="en-US" sz="1800" dirty="0" smtClean="0"/>
              <a:t>meaning</a:t>
            </a:r>
          </a:p>
          <a:p>
            <a:pPr marL="171450" indent="-171450">
              <a:buFont typeface="Wingdings" panose="05000000000000000000" pitchFamily="2" charset="2"/>
              <a:buChar char="q"/>
            </a:pPr>
            <a:r>
              <a:rPr lang="en-US" sz="1800" dirty="0"/>
              <a:t>S</a:t>
            </a:r>
            <a:r>
              <a:rPr lang="en-US" sz="1800" dirty="0" smtClean="0"/>
              <a:t>uggested </a:t>
            </a:r>
            <a:r>
              <a:rPr lang="en-US" sz="1800" dirty="0"/>
              <a:t>any </a:t>
            </a:r>
            <a:r>
              <a:rPr lang="en-US" sz="1800" dirty="0" smtClean="0"/>
              <a:t>advice</a:t>
            </a:r>
          </a:p>
          <a:p>
            <a:pPr marL="171450" indent="-171450">
              <a:buFont typeface="Wingdings" panose="05000000000000000000" pitchFamily="2" charset="2"/>
              <a:buChar char="q"/>
            </a:pPr>
            <a:r>
              <a:rPr lang="en-US" sz="1800" dirty="0"/>
              <a:t>R</a:t>
            </a:r>
            <a:r>
              <a:rPr lang="en-US" sz="1800" dirty="0" smtClean="0"/>
              <a:t>elated </a:t>
            </a:r>
            <a:r>
              <a:rPr lang="en-US" sz="1800" dirty="0"/>
              <a:t>personal lessons learned in </a:t>
            </a:r>
            <a:r>
              <a:rPr lang="en-US" sz="1800" dirty="0" smtClean="0"/>
              <a:t>participants’ experiences</a:t>
            </a:r>
          </a:p>
          <a:p>
            <a:pPr marL="171450" indent="-171450">
              <a:buFont typeface="Wingdings" panose="05000000000000000000" pitchFamily="2" charset="2"/>
              <a:buChar char="q"/>
            </a:pPr>
            <a:r>
              <a:rPr lang="en-US" sz="1800" dirty="0"/>
              <a:t>C</a:t>
            </a:r>
            <a:r>
              <a:rPr lang="en-US" sz="1800" dirty="0" smtClean="0"/>
              <a:t>olor </a:t>
            </a:r>
            <a:r>
              <a:rPr lang="en-US" sz="1800" dirty="0"/>
              <a:t>coded </a:t>
            </a:r>
          </a:p>
          <a:p>
            <a:pPr marL="171450" indent="-171450">
              <a:buFont typeface="Wingdings" panose="05000000000000000000" pitchFamily="2" charset="2"/>
              <a:buChar char="q"/>
            </a:pPr>
            <a:r>
              <a:rPr lang="en-US" sz="1800" dirty="0" smtClean="0"/>
              <a:t>Common </a:t>
            </a:r>
            <a:r>
              <a:rPr lang="en-US" sz="1800" dirty="0"/>
              <a:t>themes emerged </a:t>
            </a: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0298" y="8547227"/>
            <a:ext cx="1333500" cy="80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534467" y="18694345"/>
            <a:ext cx="2635325" cy="12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034201" y="6948423"/>
            <a:ext cx="2326566" cy="121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 Box 7"/>
          <p:cNvSpPr txBox="1">
            <a:spLocks noChangeArrowheads="1"/>
          </p:cNvSpPr>
          <p:nvPr/>
        </p:nvSpPr>
        <p:spPr bwMode="auto">
          <a:xfrm>
            <a:off x="685800" y="24494263"/>
            <a:ext cx="9982200" cy="615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400" b="1" dirty="0">
                <a:solidFill>
                  <a:srgbClr val="0070C0"/>
                </a:solidFill>
              </a:rPr>
              <a:t>Chapter </a:t>
            </a:r>
            <a:r>
              <a:rPr lang="en-US" sz="3400" b="1" dirty="0" smtClean="0">
                <a:solidFill>
                  <a:srgbClr val="0070C0"/>
                </a:solidFill>
              </a:rPr>
              <a:t>2: Literature Review</a:t>
            </a:r>
            <a:endParaRPr lang="en-US" sz="3400" b="1" dirty="0">
              <a:solidFill>
                <a:srgbClr val="0070C0"/>
              </a:solidFill>
            </a:endParaRPr>
          </a:p>
        </p:txBody>
      </p:sp>
      <p:sp>
        <p:nvSpPr>
          <p:cNvPr id="96" name="Title 1"/>
          <p:cNvSpPr txBox="1">
            <a:spLocks/>
          </p:cNvSpPr>
          <p:nvPr/>
        </p:nvSpPr>
        <p:spPr bwMode="auto">
          <a:xfrm>
            <a:off x="4778654" y="12346803"/>
            <a:ext cx="4833955" cy="1079830"/>
          </a:xfrm>
          <a:prstGeom prst="rect">
            <a:avLst/>
          </a:prstGeom>
          <a:solidFill>
            <a:srgbClr val="DFB9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eaLnBrk="1" hangingPunct="1">
              <a:spcAft>
                <a:spcPts val="600"/>
              </a:spcAft>
            </a:pPr>
            <a:r>
              <a:rPr lang="en-US" sz="1400" b="1" dirty="0" smtClean="0"/>
              <a:t>Students expressed:</a:t>
            </a:r>
          </a:p>
          <a:p>
            <a:pPr marL="285750" indent="-285750" eaLnBrk="1" hangingPunct="1">
              <a:spcAft>
                <a:spcPts val="600"/>
              </a:spcAft>
              <a:buFont typeface="Wingdings" panose="05000000000000000000" pitchFamily="2" charset="2"/>
              <a:buChar char="ü"/>
            </a:pPr>
            <a:r>
              <a:rPr lang="en-US" sz="1400" b="1" dirty="0" smtClean="0"/>
              <a:t>Linguistic, social, &amp; cultural adjustment issues</a:t>
            </a:r>
          </a:p>
          <a:p>
            <a:pPr marL="285750" indent="-285750" eaLnBrk="1" hangingPunct="1">
              <a:buFont typeface="Wingdings" panose="05000000000000000000" pitchFamily="2" charset="2"/>
              <a:buChar char="ü"/>
            </a:pPr>
            <a:r>
              <a:rPr lang="en-US" sz="1400" b="1" dirty="0" smtClean="0"/>
              <a:t>A lack of language practice with people of the local culture-isolation</a:t>
            </a:r>
          </a:p>
        </p:txBody>
      </p:sp>
      <p:pic>
        <p:nvPicPr>
          <p:cNvPr id="97" name="Picture 63" descr="http://www.hartford.edu/daily/images/international_larg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5841" y="17296515"/>
            <a:ext cx="2018758" cy="201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Oval 100"/>
          <p:cNvSpPr/>
          <p:nvPr/>
        </p:nvSpPr>
        <p:spPr>
          <a:xfrm>
            <a:off x="15380088" y="18816320"/>
            <a:ext cx="2012827" cy="1048769"/>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ln w="0"/>
                <a:solidFill>
                  <a:schemeClr val="tx1"/>
                </a:solidFill>
                <a:effectLst>
                  <a:outerShdw blurRad="38100" dist="19050" dir="2700000" algn="tl" rotWithShape="0">
                    <a:schemeClr val="dk1">
                      <a:alpha val="40000"/>
                    </a:schemeClr>
                  </a:outerShdw>
                </a:effectLst>
              </a:rPr>
              <a:t>Better education</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102" name="Oval 101"/>
          <p:cNvSpPr/>
          <p:nvPr/>
        </p:nvSpPr>
        <p:spPr>
          <a:xfrm>
            <a:off x="17778472" y="18915254"/>
            <a:ext cx="3333448" cy="800040"/>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ln w="0"/>
                <a:solidFill>
                  <a:schemeClr val="tx1"/>
                </a:solidFill>
                <a:effectLst>
                  <a:outerShdw blurRad="38100" dist="19050" dir="2700000" algn="tl" rotWithShape="0">
                    <a:schemeClr val="dk1">
                      <a:alpha val="40000"/>
                    </a:schemeClr>
                  </a:outerShdw>
                </a:effectLst>
              </a:rPr>
              <a:t>Admissions a relatively easy and open process</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93" name="Oval 92"/>
          <p:cNvSpPr/>
          <p:nvPr/>
        </p:nvSpPr>
        <p:spPr>
          <a:xfrm>
            <a:off x="11855171" y="6805563"/>
            <a:ext cx="4262964" cy="16763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pPr>
            <a:endParaRPr lang="en-US" sz="1400" dirty="0"/>
          </a:p>
          <a:p>
            <a:endParaRPr lang="en-US" sz="1200" dirty="0" smtClean="0">
              <a:solidFill>
                <a:schemeClr val="tx1"/>
              </a:solidFill>
            </a:endParaRPr>
          </a:p>
          <a:p>
            <a:r>
              <a:rPr lang="en-US" sz="1200" dirty="0" smtClean="0">
                <a:solidFill>
                  <a:schemeClr val="tx1"/>
                </a:solidFill>
              </a:rPr>
              <a:t>National</a:t>
            </a:r>
            <a:r>
              <a:rPr lang="en-US" sz="1200" dirty="0">
                <a:solidFill>
                  <a:schemeClr val="tx1"/>
                </a:solidFill>
              </a:rPr>
              <a:t>, classroom-level and school-level curriculum development and instructional designs</a:t>
            </a:r>
            <a:r>
              <a:rPr lang="en-US" sz="1200" dirty="0" smtClean="0">
                <a:solidFill>
                  <a:schemeClr val="tx1"/>
                </a:solidFill>
              </a:rPr>
              <a:t>, strategy training, and individual differences should be the foundation </a:t>
            </a:r>
            <a:r>
              <a:rPr lang="en-US" sz="1200" dirty="0">
                <a:solidFill>
                  <a:schemeClr val="tx1"/>
                </a:solidFill>
              </a:rPr>
              <a:t>for effective language processing and </a:t>
            </a:r>
            <a:r>
              <a:rPr lang="en-US" sz="1200" dirty="0" smtClean="0">
                <a:solidFill>
                  <a:schemeClr val="tx1"/>
                </a:solidFill>
              </a:rPr>
              <a:t>teaching andragogy, not </a:t>
            </a:r>
            <a:r>
              <a:rPr lang="en-US" sz="1200" dirty="0">
                <a:solidFill>
                  <a:schemeClr val="tx1"/>
                </a:solidFill>
              </a:rPr>
              <a:t>cultural stereotypes.</a:t>
            </a:r>
          </a:p>
          <a:p>
            <a:endParaRPr lang="en-US" sz="3200" dirty="0"/>
          </a:p>
        </p:txBody>
      </p:sp>
      <p:sp>
        <p:nvSpPr>
          <p:cNvPr id="94" name="Oval 93"/>
          <p:cNvSpPr/>
          <p:nvPr/>
        </p:nvSpPr>
        <p:spPr>
          <a:xfrm>
            <a:off x="16189053" y="6745816"/>
            <a:ext cx="5165725" cy="15633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600" dirty="0">
                <a:solidFill>
                  <a:schemeClr val="tx1"/>
                </a:solidFill>
              </a:rPr>
              <a:t>Curriculum should allow learners to </a:t>
            </a:r>
            <a:r>
              <a:rPr lang="en-US" sz="1600" dirty="0" smtClean="0">
                <a:solidFill>
                  <a:schemeClr val="tx1"/>
                </a:solidFill>
              </a:rPr>
              <a:t>explore </a:t>
            </a:r>
            <a:r>
              <a:rPr lang="en-US" sz="1600" dirty="0">
                <a:solidFill>
                  <a:schemeClr val="tx1"/>
                </a:solidFill>
              </a:rPr>
              <a:t>differing approaches </a:t>
            </a:r>
            <a:r>
              <a:rPr lang="en-US" sz="1600" dirty="0" smtClean="0">
                <a:solidFill>
                  <a:schemeClr val="tx1"/>
                </a:solidFill>
              </a:rPr>
              <a:t>and values, </a:t>
            </a:r>
            <a:r>
              <a:rPr lang="en-US" sz="1600" dirty="0">
                <a:solidFill>
                  <a:schemeClr val="tx1"/>
                </a:solidFill>
              </a:rPr>
              <a:t>and reﬂect upon personal identity (Spiro, 2011</a:t>
            </a:r>
            <a:r>
              <a:rPr lang="en-US" sz="1600" dirty="0" smtClean="0">
                <a:solidFill>
                  <a:schemeClr val="tx1"/>
                </a:solidFill>
              </a:rPr>
              <a:t>).</a:t>
            </a:r>
            <a:endParaRPr lang="en-US" sz="1600" dirty="0">
              <a:solidFill>
                <a:schemeClr val="tx1"/>
              </a:solidFill>
            </a:endParaRPr>
          </a:p>
        </p:txBody>
      </p:sp>
      <p:sp>
        <p:nvSpPr>
          <p:cNvPr id="106" name="Title 1"/>
          <p:cNvSpPr txBox="1">
            <a:spLocks/>
          </p:cNvSpPr>
          <p:nvPr/>
        </p:nvSpPr>
        <p:spPr bwMode="auto">
          <a:xfrm>
            <a:off x="22588506" y="15704867"/>
            <a:ext cx="9345471" cy="2208752"/>
          </a:xfrm>
          <a:prstGeom prst="rect">
            <a:avLst/>
          </a:prstGeom>
          <a:solidFill>
            <a:srgbClr val="DFB9DA"/>
          </a:solidFill>
          <a:ln>
            <a:noFill/>
          </a:ln>
          <a:extLst/>
        </p:spPr>
        <p:txBody>
          <a:bodyPr anchorCtr="1"/>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eaLnBrk="1" hangingPunct="1"/>
            <a:r>
              <a:rPr lang="en-US" sz="2000" b="1" dirty="0">
                <a:solidFill>
                  <a:srgbClr val="0070C0"/>
                </a:solidFill>
              </a:rPr>
              <a:t>Individual semi-structured interviews</a:t>
            </a:r>
          </a:p>
          <a:p>
            <a:pPr eaLnBrk="1" hangingPunct="1"/>
            <a:r>
              <a:rPr lang="en-US" sz="2000" dirty="0" smtClean="0"/>
              <a:t>Each </a:t>
            </a:r>
            <a:r>
              <a:rPr lang="en-US" sz="2000" dirty="0"/>
              <a:t>participant </a:t>
            </a:r>
            <a:r>
              <a:rPr lang="en-US" sz="2000" dirty="0" smtClean="0"/>
              <a:t>completed </a:t>
            </a:r>
            <a:r>
              <a:rPr lang="en-US" sz="2000" dirty="0"/>
              <a:t>a participant consent </a:t>
            </a:r>
            <a:r>
              <a:rPr lang="en-US" sz="2000" dirty="0" smtClean="0"/>
              <a:t>form and a </a:t>
            </a:r>
            <a:r>
              <a:rPr lang="en-US" sz="2000" dirty="0"/>
              <a:t>written participant form </a:t>
            </a:r>
            <a:r>
              <a:rPr lang="en-US" sz="2000" dirty="0" smtClean="0"/>
              <a:t>with demographic information. The </a:t>
            </a:r>
            <a:r>
              <a:rPr lang="en-US" sz="2000" dirty="0"/>
              <a:t>open-ended questions elicited a textual description (i.e., what the participants experienced), and a structural description (i.e., how they experienced it in terms the context). </a:t>
            </a:r>
            <a:r>
              <a:rPr lang="en-US" sz="2000" dirty="0" smtClean="0"/>
              <a:t>Five </a:t>
            </a:r>
            <a:r>
              <a:rPr lang="en-US" sz="2000" dirty="0"/>
              <a:t>protocol questions based on </a:t>
            </a:r>
            <a:r>
              <a:rPr lang="en-US" sz="2000" dirty="0" smtClean="0"/>
              <a:t>experiences were asked: Each interview lasted 60 minutes in length.</a:t>
            </a:r>
          </a:p>
          <a:p>
            <a:pPr eaLnBrk="1" hangingPunct="1"/>
            <a:endParaRPr lang="en-US" sz="2000" dirty="0" smtClean="0"/>
          </a:p>
        </p:txBody>
      </p:sp>
      <p:sp>
        <p:nvSpPr>
          <p:cNvPr id="7" name="Rectangle 6"/>
          <p:cNvSpPr/>
          <p:nvPr/>
        </p:nvSpPr>
        <p:spPr>
          <a:xfrm>
            <a:off x="22529218" y="14877564"/>
            <a:ext cx="3770903" cy="707886"/>
          </a:xfrm>
          <a:prstGeom prst="rect">
            <a:avLst/>
          </a:prstGeom>
        </p:spPr>
        <p:txBody>
          <a:bodyPr wrap="square">
            <a:spAutoFit/>
          </a:bodyPr>
          <a:lstStyle/>
          <a:p>
            <a:pPr>
              <a:defRPr/>
            </a:pPr>
            <a:r>
              <a:rPr lang="en-US" sz="2000" b="1" dirty="0" smtClean="0">
                <a:solidFill>
                  <a:srgbClr val="009900"/>
                </a:solidFill>
              </a:rPr>
              <a:t>Data Collection Procedures </a:t>
            </a:r>
          </a:p>
          <a:p>
            <a:pPr>
              <a:defRPr/>
            </a:pPr>
            <a:r>
              <a:rPr lang="en-US" sz="2000" dirty="0" smtClean="0"/>
              <a:t>Data collection done in two stages</a:t>
            </a:r>
            <a:r>
              <a:rPr lang="en-US" sz="1800" dirty="0" smtClean="0"/>
              <a:t>:</a:t>
            </a:r>
            <a:endParaRPr lang="en-US" sz="1800" dirty="0"/>
          </a:p>
        </p:txBody>
      </p:sp>
      <p:sp>
        <p:nvSpPr>
          <p:cNvPr id="12" name="Rectangle 11"/>
          <p:cNvSpPr/>
          <p:nvPr/>
        </p:nvSpPr>
        <p:spPr>
          <a:xfrm>
            <a:off x="22424566" y="6359462"/>
            <a:ext cx="8779232" cy="3170099"/>
          </a:xfrm>
          <a:prstGeom prst="rect">
            <a:avLst/>
          </a:prstGeom>
        </p:spPr>
        <p:txBody>
          <a:bodyPr wrap="square">
            <a:spAutoFit/>
          </a:bodyPr>
          <a:lstStyle/>
          <a:p>
            <a:r>
              <a:rPr lang="en-US" sz="1800" dirty="0"/>
              <a:t>The study provided a rich description of the experiences of international students placed in an EAP class at a community serving college in Southeast Florida.</a:t>
            </a:r>
          </a:p>
          <a:p>
            <a:r>
              <a:rPr lang="en-US" sz="1800" dirty="0" smtClean="0"/>
              <a:t>The </a:t>
            </a:r>
            <a:r>
              <a:rPr lang="en-US" sz="1800" dirty="0"/>
              <a:t>study used an interpretative phenomenological analysis (IPA), an approach that allows participants to share stories, speak freely, and reflectively describe experiences (</a:t>
            </a:r>
            <a:r>
              <a:rPr lang="en-US" sz="1800" dirty="0" err="1"/>
              <a:t>Moustakas</a:t>
            </a:r>
            <a:r>
              <a:rPr lang="en-US" sz="1800" dirty="0"/>
              <a:t> 1994; Smith, Flowers, &amp; Larkin, 2012), the relationship between what happened and how the participants have come to understand the events, and finally to examine the commonalities among the international students (Edmonds &amp; Kennedy, 2013). </a:t>
            </a:r>
            <a:endParaRPr lang="en-US" sz="1800" dirty="0" smtClean="0"/>
          </a:p>
          <a:p>
            <a:r>
              <a:rPr lang="en-US" sz="2000" b="1" dirty="0" smtClean="0">
                <a:solidFill>
                  <a:srgbClr val="009900"/>
                </a:solidFill>
              </a:rPr>
              <a:t>Research </a:t>
            </a:r>
            <a:r>
              <a:rPr lang="en-US" sz="2000" b="1" dirty="0">
                <a:solidFill>
                  <a:srgbClr val="009900"/>
                </a:solidFill>
              </a:rPr>
              <a:t>Design</a:t>
            </a:r>
          </a:p>
          <a:p>
            <a:r>
              <a:rPr lang="en-US" sz="1800" dirty="0"/>
              <a:t>Qualitative research design</a:t>
            </a:r>
          </a:p>
          <a:p>
            <a:r>
              <a:rPr lang="en-US" sz="1800" dirty="0" smtClean="0"/>
              <a:t>Qualitative </a:t>
            </a:r>
            <a:r>
              <a:rPr lang="en-US" sz="1800" dirty="0"/>
              <a:t>research questions with descriptive and </a:t>
            </a:r>
            <a:r>
              <a:rPr lang="en-US" sz="1800"/>
              <a:t>interpretive </a:t>
            </a:r>
            <a:r>
              <a:rPr lang="en-US" sz="1800" smtClean="0"/>
              <a:t>purposes</a:t>
            </a:r>
            <a:endParaRPr lang="en-US" sz="1800" dirty="0"/>
          </a:p>
          <a:p>
            <a:r>
              <a:rPr lang="en-US" sz="1800" dirty="0"/>
              <a:t>Diffusion of c</a:t>
            </a:r>
            <a:r>
              <a:rPr lang="en-US" sz="1800" dirty="0" smtClean="0"/>
              <a:t>ultural </a:t>
            </a:r>
            <a:r>
              <a:rPr lang="en-US" sz="1800" dirty="0"/>
              <a:t>d</a:t>
            </a:r>
            <a:r>
              <a:rPr lang="en-US" sz="1800" dirty="0" smtClean="0"/>
              <a:t>imensions </a:t>
            </a:r>
            <a:r>
              <a:rPr lang="en-US" sz="1800" dirty="0"/>
              <a:t>theory as </a:t>
            </a:r>
            <a:r>
              <a:rPr lang="en-US" sz="1800" dirty="0" smtClean="0"/>
              <a:t>framework</a:t>
            </a:r>
            <a:endParaRPr lang="en-US" sz="1800" dirty="0"/>
          </a:p>
        </p:txBody>
      </p:sp>
      <p:sp>
        <p:nvSpPr>
          <p:cNvPr id="19" name="TextBox 18"/>
          <p:cNvSpPr txBox="1"/>
          <p:nvPr/>
        </p:nvSpPr>
        <p:spPr>
          <a:xfrm>
            <a:off x="33626442" y="6371914"/>
            <a:ext cx="9944780" cy="14373165"/>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7185" name="Table 7184"/>
          <p:cNvGraphicFramePr>
            <a:graphicFrameLocks noGrp="1"/>
          </p:cNvGraphicFramePr>
          <p:nvPr>
            <p:extLst>
              <p:ext uri="{D42A27DB-BD31-4B8C-83A1-F6EECF244321}">
                <p14:modId xmlns:p14="http://schemas.microsoft.com/office/powerpoint/2010/main" val="2239792390"/>
              </p:ext>
            </p:extLst>
          </p:nvPr>
        </p:nvGraphicFramePr>
        <p:xfrm>
          <a:off x="33626442" y="12233329"/>
          <a:ext cx="8954233" cy="3458592"/>
        </p:xfrm>
        <a:graphic>
          <a:graphicData uri="http://schemas.openxmlformats.org/drawingml/2006/table">
            <a:tbl>
              <a:tblPr firstRow="1" firstCol="1" bandRow="1"/>
              <a:tblGrid>
                <a:gridCol w="1322842"/>
                <a:gridCol w="772249"/>
                <a:gridCol w="1386605"/>
                <a:gridCol w="623466"/>
                <a:gridCol w="934188"/>
                <a:gridCol w="934188"/>
                <a:gridCol w="1462514"/>
                <a:gridCol w="1518181"/>
              </a:tblGrid>
              <a:tr h="407742">
                <a:tc>
                  <a:txBody>
                    <a:bodyPr/>
                    <a:lstStyle/>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EAP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Reason for migration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Years in United States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Gender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Country of origin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Highest degree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430">
                <a:tc>
                  <a:txBody>
                    <a:bodyPr/>
                    <a:lstStyle/>
                    <a:p>
                      <a:pPr marL="12192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0"/>
                        </a:spcBef>
                        <a:spcAft>
                          <a:spcPts val="0"/>
                        </a:spcAft>
                      </a:pP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ISP1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5905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905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Better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10287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Haiti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7048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048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High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048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7620">
                <a:tc>
                  <a:txBody>
                    <a:bodyPr/>
                    <a:lstStyle/>
                    <a:p>
                      <a:pPr marL="121920" marR="0">
                        <a:lnSpc>
                          <a:spcPct val="107000"/>
                        </a:lnSpc>
                        <a:spcBef>
                          <a:spcPts val="0"/>
                        </a:spcBef>
                        <a:spcAft>
                          <a:spcPts val="0"/>
                        </a:spcAft>
                      </a:pP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ISP2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5905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Political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Dominican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Republic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7048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High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048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04608">
                <a:tc>
                  <a:txBody>
                    <a:bodyPr/>
                    <a:lstStyle/>
                    <a:p>
                      <a:pPr marL="121920" marR="0">
                        <a:lnSpc>
                          <a:spcPct val="107000"/>
                        </a:lnSpc>
                        <a:spcBef>
                          <a:spcPts val="0"/>
                        </a:spcBef>
                        <a:spcAft>
                          <a:spcPts val="0"/>
                        </a:spcAft>
                      </a:pPr>
                      <a:r>
                        <a:rPr lang="en-US" sz="800" dirty="0" smtClean="0">
                          <a:effectLst/>
                          <a:latin typeface="Times New Roman" panose="02020603050405020304" pitchFamily="18" charset="0"/>
                          <a:ea typeface="Calibri" panose="020F0502020204030204" pitchFamily="34" charset="0"/>
                          <a:cs typeface="Times New Roman" panose="02020603050405020304" pitchFamily="18" charset="0"/>
                        </a:rPr>
                        <a:t>ISP3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5905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Better 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Colombia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7048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High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4454">
                <a:tc>
                  <a:txBody>
                    <a:bodyPr/>
                    <a:lstStyle/>
                    <a:p>
                      <a:pPr marL="121920" marR="0">
                        <a:lnSpc>
                          <a:spcPct val="107000"/>
                        </a:lnSpc>
                        <a:spcBef>
                          <a:spcPts val="0"/>
                        </a:spcBef>
                        <a:spcAft>
                          <a:spcPts val="0"/>
                        </a:spcAft>
                      </a:pPr>
                      <a:r>
                        <a:rPr lang="en-US" sz="800" dirty="0" smtClean="0">
                          <a:effectLst/>
                          <a:latin typeface="Times New Roman" panose="02020603050405020304" pitchFamily="18" charset="0"/>
                          <a:ea typeface="Calibri" panose="020F0502020204030204" pitchFamily="34" charset="0"/>
                          <a:cs typeface="Times New Roman" panose="02020603050405020304" pitchFamily="18" charset="0"/>
                        </a:rPr>
                        <a:t>ISP4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59055"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Citizenship, Political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Russia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70485"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Bachelors in Human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0485"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6452">
                <a:tc>
                  <a:txBody>
                    <a:bodyPr/>
                    <a:lstStyle/>
                    <a:p>
                      <a:pPr marL="121920" marR="0">
                        <a:lnSpc>
                          <a:spcPct val="107000"/>
                        </a:lnSpc>
                        <a:spcBef>
                          <a:spcPts val="0"/>
                        </a:spcBef>
                        <a:spcAft>
                          <a:spcPts val="0"/>
                        </a:spcAft>
                      </a:pPr>
                      <a:r>
                        <a:rPr lang="en-US" sz="800" dirty="0" smtClean="0">
                          <a:effectLst/>
                          <a:latin typeface="Times New Roman" panose="02020603050405020304" pitchFamily="18" charset="0"/>
                          <a:ea typeface="Calibri" panose="020F0502020204030204" pitchFamily="34" charset="0"/>
                          <a:cs typeface="Times New Roman" panose="02020603050405020304" pitchFamily="18" charset="0"/>
                        </a:rPr>
                        <a:t>ISP5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59055"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9055"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Political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9 months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Venezuela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70485"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High school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0485"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0485"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1430">
                <a:tc>
                  <a:txBody>
                    <a:bodyPr/>
                    <a:lstStyle/>
                    <a:p>
                      <a:pPr marL="121920" marR="0">
                        <a:lnSpc>
                          <a:spcPct val="107000"/>
                        </a:lnSpc>
                        <a:spcBef>
                          <a:spcPts val="0"/>
                        </a:spcBef>
                        <a:spcAft>
                          <a:spcPts val="0"/>
                        </a:spcAft>
                      </a:pPr>
                      <a:r>
                        <a:rPr lang="en-US" sz="800" dirty="0" smtClean="0">
                          <a:effectLst/>
                          <a:latin typeface="Times New Roman" panose="02020603050405020304" pitchFamily="18" charset="0"/>
                          <a:ea typeface="Calibri" panose="020F0502020204030204" pitchFamily="34" charset="0"/>
                          <a:cs typeface="Times New Roman" panose="02020603050405020304" pitchFamily="18" charset="0"/>
                        </a:rPr>
                        <a:t>ISP6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5905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Better education, Political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Venezuela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70485"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High school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01430">
                <a:tc>
                  <a:txBody>
                    <a:bodyPr/>
                    <a:lstStyle/>
                    <a:p>
                      <a:pPr marL="121920" marR="0">
                        <a:lnSpc>
                          <a:spcPct val="107000"/>
                        </a:lnSpc>
                        <a:spcBef>
                          <a:spcPts val="0"/>
                        </a:spcBef>
                        <a:spcAft>
                          <a:spcPts val="0"/>
                        </a:spcAft>
                      </a:pPr>
                      <a:r>
                        <a:rPr lang="en-US" sz="800" dirty="0" smtClean="0">
                          <a:effectLst/>
                          <a:latin typeface="Times New Roman" panose="02020603050405020304" pitchFamily="18" charset="0"/>
                          <a:ea typeface="Calibri" panose="020F0502020204030204" pitchFamily="34" charset="0"/>
                          <a:cs typeface="Times New Roman" panose="02020603050405020304" pitchFamily="18" charset="0"/>
                        </a:rPr>
                        <a:t>ISP7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5905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Economic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Russia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70485"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Bachelors of Engineering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0485" marR="0" algn="ctr">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05806">
                <a:tc>
                  <a:txBody>
                    <a:bodyPr/>
                    <a:lstStyle/>
                    <a:p>
                      <a:pPr marL="121920" marR="0">
                        <a:lnSpc>
                          <a:spcPct val="107000"/>
                        </a:lnSpc>
                        <a:spcBef>
                          <a:spcPts val="0"/>
                        </a:spcBef>
                        <a:spcAft>
                          <a:spcPts val="0"/>
                        </a:spcAft>
                      </a:pPr>
                      <a:r>
                        <a:rPr lang="en-US" sz="800" dirty="0" smtClean="0">
                          <a:effectLst/>
                          <a:latin typeface="Times New Roman" panose="02020603050405020304" pitchFamily="18" charset="0"/>
                          <a:ea typeface="Calibri" panose="020F0502020204030204" pitchFamily="34" charset="0"/>
                          <a:cs typeface="Times New Roman" panose="02020603050405020304" pitchFamily="18" charset="0"/>
                        </a:rPr>
                        <a:t>ISP8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5905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Degree from the 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Haiti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70485" marR="0" algn="l">
                        <a:lnSpc>
                          <a:spcPct val="107000"/>
                        </a:lnSpc>
                        <a:spcBef>
                          <a:spcPts val="0"/>
                        </a:spcBef>
                        <a:spcAft>
                          <a:spcPts val="0"/>
                        </a:spcAft>
                      </a:pP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High</a:t>
                      </a:r>
                      <a:r>
                        <a:rPr lang="en-US" sz="11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school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67620">
                <a:tc>
                  <a:txBody>
                    <a:bodyPr/>
                    <a:lstStyle/>
                    <a:p>
                      <a:pPr marL="121920" marR="0">
                        <a:lnSpc>
                          <a:spcPct val="107000"/>
                        </a:lnSpc>
                        <a:spcBef>
                          <a:spcPts val="0"/>
                        </a:spcBef>
                        <a:spcAft>
                          <a:spcPts val="0"/>
                        </a:spcAft>
                      </a:pPr>
                      <a:r>
                        <a:rPr lang="en-US" sz="800" dirty="0" smtClean="0">
                          <a:effectLst/>
                          <a:latin typeface="Times New Roman" panose="02020603050405020304" pitchFamily="18" charset="0"/>
                          <a:ea typeface="Calibri" panose="020F0502020204030204" pitchFamily="34" charset="0"/>
                          <a:cs typeface="Times New Roman" panose="02020603050405020304" pitchFamily="18" charset="0"/>
                        </a:rPr>
                        <a:t>ISP9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192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9055"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Economic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0287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Cuba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70485"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High school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186" name="Rectangle 6"/>
          <p:cNvSpPr>
            <a:spLocks noChangeArrowheads="1"/>
          </p:cNvSpPr>
          <p:nvPr/>
        </p:nvSpPr>
        <p:spPr bwMode="auto">
          <a:xfrm>
            <a:off x="33626442" y="11280140"/>
            <a:ext cx="75365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Table 1 </a:t>
            </a:r>
            <a:endParaRPr kumimoji="0" lang="en-US" altLang="en-US" sz="4000" b="0" i="0" u="none" strike="noStrike" cap="none" normalizeH="0" baseline="0" dirty="0" smtClean="0">
              <a:ln>
                <a:noFill/>
              </a:ln>
              <a:solidFill>
                <a:schemeClr val="tx1"/>
              </a:solidFill>
              <a:effectLst/>
            </a:endParaRPr>
          </a:p>
          <a:p>
            <a:pPr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Study Participant Demographics </a:t>
            </a:r>
          </a:p>
          <a:p>
            <a:pPr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EAP levels are based on Levels 1 through 4 for grammar/writing, reading, and speaking/listening; 4=high intermediate, 3=intermediate, 2=high beginning, 1=beginning. Students     are placed into a Level 5 and/or 6 composition class based on the scores of the PERT upon completion of </a:t>
            </a:r>
            <a:r>
              <a:rPr lang="en-US" altLang="en-US" sz="800" dirty="0" smtClean="0">
                <a:latin typeface="Calibri" panose="020F0502020204030204" pitchFamily="34" charset="0"/>
                <a:ea typeface="Times New Roman" panose="02020603050405020304" pitchFamily="18" charset="0"/>
                <a:cs typeface="Times New Roman" panose="02020603050405020304" pitchFamily="18" charset="0"/>
              </a:rPr>
              <a:t>Le</a:t>
            </a:r>
            <a:r>
              <a:rPr kumimoji="0" lang="en-US" altLang="en-US"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vel 4 classes. Level 6= the highest level of linguistic proficiency and the last level before exiting the EAP program.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187" name="Table 7186"/>
          <p:cNvGraphicFramePr>
            <a:graphicFrameLocks noGrp="1"/>
          </p:cNvGraphicFramePr>
          <p:nvPr>
            <p:extLst>
              <p:ext uri="{D42A27DB-BD31-4B8C-83A1-F6EECF244321}">
                <p14:modId xmlns:p14="http://schemas.microsoft.com/office/powerpoint/2010/main" val="3762718608"/>
              </p:ext>
            </p:extLst>
          </p:nvPr>
        </p:nvGraphicFramePr>
        <p:xfrm>
          <a:off x="33296509" y="22476881"/>
          <a:ext cx="6790327" cy="4132869"/>
        </p:xfrm>
        <a:graphic>
          <a:graphicData uri="http://schemas.openxmlformats.org/drawingml/2006/table">
            <a:tbl>
              <a:tblPr firstRow="1" firstCol="1" bandRow="1"/>
              <a:tblGrid>
                <a:gridCol w="1260889"/>
                <a:gridCol w="615047"/>
                <a:gridCol w="615047"/>
                <a:gridCol w="614192"/>
                <a:gridCol w="614192"/>
                <a:gridCol w="614192"/>
                <a:gridCol w="614192"/>
                <a:gridCol w="614192"/>
                <a:gridCol w="614192"/>
                <a:gridCol w="614192"/>
              </a:tblGrid>
              <a:tr h="195482">
                <a:tc gridSpan="9">
                  <a:txBody>
                    <a:bodyPr/>
                    <a:lstStyle/>
                    <a:p>
                      <a:pPr marL="0" marR="0">
                        <a:lnSpc>
                          <a:spcPct val="200000"/>
                        </a:lnSpc>
                        <a:spcBef>
                          <a:spcPts val="0"/>
                        </a:spcBef>
                        <a:spcAft>
                          <a:spcPts val="0"/>
                        </a:spcAft>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Thematic Results Academic Experiences of International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0"/>
                        </a:spcAft>
                      </a:pPr>
                      <a:r>
                        <a:rPr lang="en-US" sz="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13687">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Themes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 Tutoring and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 Learning and studying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3. Role model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 Faculty explains lessons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5. Lack of faculty interaction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6. Likes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7. Labs are a challenge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8. Labs are helpful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9. Costs for tuition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10. Enrollment and advisement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09125">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11. Academic dishonesty and cheating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12. Language issues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19548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13. Fast track and fast pace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76768">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14. Success and opportunities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188" name="Table 7187"/>
          <p:cNvGraphicFramePr>
            <a:graphicFrameLocks noGrp="1"/>
          </p:cNvGraphicFramePr>
          <p:nvPr>
            <p:extLst>
              <p:ext uri="{D42A27DB-BD31-4B8C-83A1-F6EECF244321}">
                <p14:modId xmlns:p14="http://schemas.microsoft.com/office/powerpoint/2010/main" val="76522645"/>
              </p:ext>
            </p:extLst>
          </p:nvPr>
        </p:nvGraphicFramePr>
        <p:xfrm>
          <a:off x="33559000" y="16009403"/>
          <a:ext cx="9021675" cy="3331302"/>
        </p:xfrm>
        <a:graphic>
          <a:graphicData uri="http://schemas.openxmlformats.org/drawingml/2006/table">
            <a:tbl>
              <a:tblPr firstRow="1" firstCol="1" bandRow="1"/>
              <a:tblGrid>
                <a:gridCol w="1675227"/>
                <a:gridCol w="817154"/>
                <a:gridCol w="817154"/>
                <a:gridCol w="816020"/>
                <a:gridCol w="816020"/>
                <a:gridCol w="816020"/>
                <a:gridCol w="816020"/>
                <a:gridCol w="816020"/>
                <a:gridCol w="701641"/>
                <a:gridCol w="930399"/>
              </a:tblGrid>
              <a:tr h="0">
                <a:tc gridSpan="9">
                  <a:txBody>
                    <a:bodyPr/>
                    <a:lstStyle/>
                    <a:p>
                      <a:pPr marL="0" marR="0">
                        <a:lnSpc>
                          <a:spcPct val="200000"/>
                        </a:lnSpc>
                        <a:spcBef>
                          <a:spcPts val="0"/>
                        </a:spcBef>
                        <a:spcAft>
                          <a:spcPts val="0"/>
                        </a:spcAft>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Thematic Results Social Experiences of International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0"/>
                        </a:spcAft>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47625">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Themes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13">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 Social life exists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89713">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 Social life is good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9713">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3. Social life is a challenge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9080">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 No social life with local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0993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5. Social life with international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0993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6. Respect and community exists between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9080">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7. Issues with 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9080">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8. Good clubs and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0993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9. Issues with organizations and clubs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189" name="Table 7188"/>
          <p:cNvGraphicFramePr>
            <a:graphicFrameLocks noGrp="1"/>
          </p:cNvGraphicFramePr>
          <p:nvPr>
            <p:extLst>
              <p:ext uri="{D42A27DB-BD31-4B8C-83A1-F6EECF244321}">
                <p14:modId xmlns:p14="http://schemas.microsoft.com/office/powerpoint/2010/main" val="2517880753"/>
              </p:ext>
            </p:extLst>
          </p:nvPr>
        </p:nvGraphicFramePr>
        <p:xfrm>
          <a:off x="33342173" y="19505992"/>
          <a:ext cx="4641915" cy="2732225"/>
        </p:xfrm>
        <a:graphic>
          <a:graphicData uri="http://schemas.openxmlformats.org/drawingml/2006/table">
            <a:tbl>
              <a:tblPr firstRow="1" firstCol="1" bandRow="1"/>
              <a:tblGrid>
                <a:gridCol w="861953"/>
                <a:gridCol w="420450"/>
                <a:gridCol w="420450"/>
                <a:gridCol w="419866"/>
                <a:gridCol w="419866"/>
                <a:gridCol w="419866"/>
                <a:gridCol w="419866"/>
                <a:gridCol w="419866"/>
                <a:gridCol w="419866"/>
                <a:gridCol w="419866"/>
              </a:tblGrid>
              <a:tr h="305107">
                <a:tc gridSpan="9">
                  <a:txBody>
                    <a:bodyPr/>
                    <a:lstStyle/>
                    <a:p>
                      <a:pPr marL="0" marR="0">
                        <a:lnSpc>
                          <a:spcPct val="200000"/>
                        </a:lnSpc>
                        <a:spcBef>
                          <a:spcPts val="0"/>
                        </a:spcBef>
                        <a:spcAft>
                          <a:spcPts val="0"/>
                        </a:spcAft>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Thematic Results Motivators of International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0"/>
                        </a:spcAft>
                      </a:pPr>
                      <a:r>
                        <a:rPr lang="en-US" sz="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0873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Themes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40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 Tutoring and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2640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 Learning and studying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8960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3. Faculty explaining lessons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2640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4. Social life does exist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549578">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5. Social life does exist among themselves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190" name="Table 7189"/>
          <p:cNvGraphicFramePr>
            <a:graphicFrameLocks noGrp="1"/>
          </p:cNvGraphicFramePr>
          <p:nvPr>
            <p:extLst>
              <p:ext uri="{D42A27DB-BD31-4B8C-83A1-F6EECF244321}">
                <p14:modId xmlns:p14="http://schemas.microsoft.com/office/powerpoint/2010/main" val="4189634662"/>
              </p:ext>
            </p:extLst>
          </p:nvPr>
        </p:nvGraphicFramePr>
        <p:xfrm>
          <a:off x="38414223" y="19469801"/>
          <a:ext cx="4396956" cy="2978300"/>
        </p:xfrm>
        <a:graphic>
          <a:graphicData uri="http://schemas.openxmlformats.org/drawingml/2006/table">
            <a:tbl>
              <a:tblPr firstRow="1" firstCol="1" bandRow="1"/>
              <a:tblGrid>
                <a:gridCol w="816467"/>
                <a:gridCol w="398263"/>
                <a:gridCol w="398263"/>
                <a:gridCol w="397709"/>
                <a:gridCol w="397709"/>
                <a:gridCol w="397709"/>
                <a:gridCol w="397709"/>
                <a:gridCol w="397709"/>
                <a:gridCol w="397709"/>
                <a:gridCol w="397709"/>
              </a:tblGrid>
              <a:tr h="325027">
                <a:tc gridSpan="9">
                  <a:txBody>
                    <a:bodyPr/>
                    <a:lstStyle/>
                    <a:p>
                      <a:pPr marL="0" marR="0">
                        <a:lnSpc>
                          <a:spcPct val="200000"/>
                        </a:lnSpc>
                        <a:spcBef>
                          <a:spcPts val="0"/>
                        </a:spcBef>
                        <a:spcAft>
                          <a:spcPts val="0"/>
                        </a:spcAft>
                      </a:pP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Thematic Results Challenges of International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0"/>
                        </a:spcAft>
                      </a:pPr>
                      <a:r>
                        <a:rPr lang="en-US" sz="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56132">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Themes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ISP1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ISP9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417">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1. Lack of faculty interaction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83611">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2. Labs are a challenge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3611">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3. Cost of tuition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76708">
                <a:tc>
                  <a:txBody>
                    <a:bodyPr/>
                    <a:lstStyle/>
                    <a:p>
                      <a:pPr marL="0" marR="0">
                        <a:lnSpc>
                          <a:spcPct val="107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4. Enrollment and advisement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3611">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5. Language issues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83611">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6. Issues with 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425417">
                <a:tc>
                  <a:txBody>
                    <a:bodyPr/>
                    <a:lstStyle/>
                    <a:p>
                      <a:pPr marL="0" marR="0">
                        <a:lnSpc>
                          <a:spcPct val="107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7. No social life with local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35" name="Text Box 7"/>
          <p:cNvSpPr txBox="1">
            <a:spLocks noChangeArrowheads="1"/>
          </p:cNvSpPr>
          <p:nvPr/>
        </p:nvSpPr>
        <p:spPr bwMode="auto">
          <a:xfrm>
            <a:off x="33137553" y="26755873"/>
            <a:ext cx="9982200" cy="615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400" b="1" dirty="0">
                <a:solidFill>
                  <a:srgbClr val="0070C0"/>
                </a:solidFill>
              </a:rPr>
              <a:t>Chapter 5</a:t>
            </a:r>
            <a:r>
              <a:rPr lang="en-US" sz="3400" b="1" dirty="0" smtClean="0">
                <a:solidFill>
                  <a:srgbClr val="0070C0"/>
                </a:solidFill>
              </a:rPr>
              <a:t>: Discussion</a:t>
            </a:r>
            <a:endParaRPr lang="en-US" sz="3400" b="1" dirty="0">
              <a:solidFill>
                <a:srgbClr val="0070C0"/>
              </a:solidFill>
            </a:endParaRPr>
          </a:p>
        </p:txBody>
      </p:sp>
      <p:sp>
        <p:nvSpPr>
          <p:cNvPr id="4" name="Rectangle 3"/>
          <p:cNvSpPr/>
          <p:nvPr/>
        </p:nvSpPr>
        <p:spPr>
          <a:xfrm>
            <a:off x="33342173" y="6361141"/>
            <a:ext cx="9469006" cy="4031873"/>
          </a:xfrm>
          <a:prstGeom prst="rect">
            <a:avLst/>
          </a:prstGeom>
        </p:spPr>
        <p:txBody>
          <a:bodyPr wrap="square">
            <a:spAutoFit/>
          </a:bodyPr>
          <a:lstStyle/>
          <a:p>
            <a:pPr lvl="0"/>
            <a:r>
              <a:rPr lang="en-US" sz="1600" b="1" dirty="0">
                <a:solidFill>
                  <a:srgbClr val="009900"/>
                </a:solidFill>
              </a:rPr>
              <a:t>Ethical Considerations</a:t>
            </a:r>
            <a:endParaRPr lang="en-US" sz="1600" dirty="0">
              <a:solidFill>
                <a:srgbClr val="009900"/>
              </a:solidFill>
            </a:endParaRPr>
          </a:p>
          <a:p>
            <a:pPr lvl="0"/>
            <a:r>
              <a:rPr lang="en-US" sz="1600" dirty="0">
                <a:solidFill>
                  <a:prstClr val="black"/>
                </a:solidFill>
              </a:rPr>
              <a:t>Respect and sensitivity to individuals and the populations being studied included but was not limited to:</a:t>
            </a:r>
          </a:p>
          <a:p>
            <a:pPr marL="342900" lvl="0" indent="-342900">
              <a:buFont typeface="Arial" panose="020B0604020202020204" pitchFamily="34" charset="0"/>
              <a:buChar char="•"/>
            </a:pPr>
            <a:r>
              <a:rPr lang="en-US" sz="1600" dirty="0">
                <a:solidFill>
                  <a:prstClr val="black"/>
                </a:solidFill>
              </a:rPr>
              <a:t>informing participants of the purpose of the </a:t>
            </a:r>
            <a:r>
              <a:rPr lang="en-US" sz="1600" dirty="0" smtClean="0">
                <a:solidFill>
                  <a:prstClr val="black"/>
                </a:solidFill>
              </a:rPr>
              <a:t>study </a:t>
            </a:r>
            <a:endParaRPr lang="en-US" sz="1600" dirty="0">
              <a:solidFill>
                <a:prstClr val="black"/>
              </a:solidFill>
            </a:endParaRPr>
          </a:p>
          <a:p>
            <a:pPr marL="342900" lvl="0" indent="-342900">
              <a:buFont typeface="Arial" panose="020B0604020202020204" pitchFamily="34" charset="0"/>
              <a:buChar char="•"/>
            </a:pPr>
            <a:r>
              <a:rPr lang="en-US" sz="1600" dirty="0">
                <a:solidFill>
                  <a:prstClr val="black"/>
                </a:solidFill>
              </a:rPr>
              <a:t>not using deceptive </a:t>
            </a:r>
            <a:r>
              <a:rPr lang="en-US" sz="1600" dirty="0" smtClean="0">
                <a:solidFill>
                  <a:prstClr val="black"/>
                </a:solidFill>
              </a:rPr>
              <a:t>practices</a:t>
            </a:r>
            <a:endParaRPr lang="en-US" sz="1600" dirty="0">
              <a:solidFill>
                <a:prstClr val="black"/>
              </a:solidFill>
            </a:endParaRPr>
          </a:p>
          <a:p>
            <a:pPr marL="342900" lvl="0" indent="-342900">
              <a:buFont typeface="Arial" panose="020B0604020202020204" pitchFamily="34" charset="0"/>
              <a:buChar char="•"/>
            </a:pPr>
            <a:r>
              <a:rPr lang="en-US" sz="1600" dirty="0">
                <a:solidFill>
                  <a:prstClr val="black"/>
                </a:solidFill>
              </a:rPr>
              <a:t>maintaining </a:t>
            </a:r>
            <a:r>
              <a:rPr lang="en-US" sz="1600" dirty="0" smtClean="0">
                <a:solidFill>
                  <a:prstClr val="black"/>
                </a:solidFill>
              </a:rPr>
              <a:t>confidentiality</a:t>
            </a:r>
            <a:endParaRPr lang="en-US" sz="1600" dirty="0">
              <a:solidFill>
                <a:prstClr val="black"/>
              </a:solidFill>
            </a:endParaRPr>
          </a:p>
          <a:p>
            <a:pPr marL="342900" lvl="0" indent="-342900">
              <a:buFont typeface="Arial" panose="020B0604020202020204" pitchFamily="34" charset="0"/>
              <a:buChar char="•"/>
            </a:pPr>
            <a:r>
              <a:rPr lang="en-US" sz="1600" dirty="0">
                <a:solidFill>
                  <a:prstClr val="black"/>
                </a:solidFill>
              </a:rPr>
              <a:t>using ethical interview </a:t>
            </a:r>
            <a:r>
              <a:rPr lang="en-US" sz="1600" dirty="0" smtClean="0">
                <a:solidFill>
                  <a:prstClr val="black"/>
                </a:solidFill>
              </a:rPr>
              <a:t>practices </a:t>
            </a:r>
            <a:endParaRPr lang="en-US" sz="1600" dirty="0">
              <a:solidFill>
                <a:prstClr val="black"/>
              </a:solidFill>
            </a:endParaRPr>
          </a:p>
          <a:p>
            <a:pPr marL="342900" lvl="0" indent="-342900">
              <a:buFont typeface="Arial" panose="020B0604020202020204" pitchFamily="34" charset="0"/>
              <a:buChar char="•"/>
            </a:pPr>
            <a:r>
              <a:rPr lang="en-US" sz="1600" dirty="0">
                <a:solidFill>
                  <a:prstClr val="black"/>
                </a:solidFill>
              </a:rPr>
              <a:t>sharing the role of the </a:t>
            </a:r>
            <a:r>
              <a:rPr lang="en-US" sz="1600" dirty="0" smtClean="0">
                <a:solidFill>
                  <a:prstClr val="black"/>
                </a:solidFill>
              </a:rPr>
              <a:t>researcher</a:t>
            </a:r>
            <a:endParaRPr lang="en-US" sz="1600" dirty="0">
              <a:solidFill>
                <a:prstClr val="black"/>
              </a:solidFill>
            </a:endParaRPr>
          </a:p>
          <a:p>
            <a:pPr marL="342900" lvl="0" indent="-342900">
              <a:buFont typeface="Arial" panose="020B0604020202020204" pitchFamily="34" charset="0"/>
              <a:buChar char="•"/>
            </a:pPr>
            <a:r>
              <a:rPr lang="en-US" sz="1600" dirty="0">
                <a:solidFill>
                  <a:prstClr val="black"/>
                </a:solidFill>
              </a:rPr>
              <a:t>respecting the research site (Creswell, 2012). </a:t>
            </a:r>
          </a:p>
          <a:p>
            <a:pPr lvl="0"/>
            <a:r>
              <a:rPr lang="en-US" sz="1600" dirty="0">
                <a:solidFill>
                  <a:prstClr val="black"/>
                </a:solidFill>
              </a:rPr>
              <a:t>According to </a:t>
            </a:r>
            <a:r>
              <a:rPr lang="en-US" sz="1600" dirty="0" err="1">
                <a:solidFill>
                  <a:prstClr val="black"/>
                </a:solidFill>
              </a:rPr>
              <a:t>Leedy</a:t>
            </a:r>
            <a:r>
              <a:rPr lang="en-US" sz="1600" dirty="0">
                <a:solidFill>
                  <a:prstClr val="black"/>
                </a:solidFill>
              </a:rPr>
              <a:t> and </a:t>
            </a:r>
            <a:r>
              <a:rPr lang="en-US" sz="1600" dirty="0" err="1">
                <a:solidFill>
                  <a:prstClr val="black"/>
                </a:solidFill>
              </a:rPr>
              <a:t>Ormrod</a:t>
            </a:r>
            <a:r>
              <a:rPr lang="en-US" sz="1600" dirty="0">
                <a:solidFill>
                  <a:prstClr val="black"/>
                </a:solidFill>
              </a:rPr>
              <a:t> (2001), bias is any influence, condition, or set of conditions that independently or together distort the data.</a:t>
            </a:r>
          </a:p>
          <a:p>
            <a:pPr lvl="0"/>
            <a:r>
              <a:rPr lang="en-US" sz="1600" b="1" dirty="0">
                <a:solidFill>
                  <a:srgbClr val="009900"/>
                </a:solidFill>
              </a:rPr>
              <a:t>Trustworthiness</a:t>
            </a:r>
            <a:endParaRPr lang="en-US" sz="1600" dirty="0">
              <a:solidFill>
                <a:srgbClr val="009900"/>
              </a:solidFill>
            </a:endParaRPr>
          </a:p>
          <a:p>
            <a:pPr lvl="0"/>
            <a:r>
              <a:rPr lang="en-US" sz="1600" dirty="0">
                <a:solidFill>
                  <a:prstClr val="black"/>
                </a:solidFill>
              </a:rPr>
              <a:t>The researcher trusted the data due to member checking, a strategy used to validate the </a:t>
            </a:r>
            <a:r>
              <a:rPr lang="en-US" sz="1600" dirty="0" smtClean="0">
                <a:solidFill>
                  <a:prstClr val="black"/>
                </a:solidFill>
              </a:rPr>
              <a:t>findings.</a:t>
            </a:r>
            <a:endParaRPr lang="en-US" sz="1600" dirty="0">
              <a:solidFill>
                <a:prstClr val="black"/>
              </a:solidFill>
            </a:endParaRPr>
          </a:p>
          <a:p>
            <a:pPr lvl="0"/>
            <a:r>
              <a:rPr lang="en-US" sz="1600" b="1" dirty="0">
                <a:solidFill>
                  <a:srgbClr val="009900"/>
                </a:solidFill>
              </a:rPr>
              <a:t>Potential Research Bias</a:t>
            </a:r>
            <a:endParaRPr lang="en-US" sz="1600" dirty="0">
              <a:solidFill>
                <a:srgbClr val="009900"/>
              </a:solidFill>
            </a:endParaRPr>
          </a:p>
          <a:p>
            <a:pPr lvl="0"/>
            <a:r>
              <a:rPr lang="en-US" sz="1600" dirty="0">
                <a:solidFill>
                  <a:prstClr val="black"/>
                </a:solidFill>
              </a:rPr>
              <a:t>I am a doctoral student and a professor in the EAP department at the college where the study was conducted. I have been an EAP instructor for 9 years and encountered EAP students of various cultural backgrounds with unique academic and social college experiences of the study.</a:t>
            </a:r>
          </a:p>
        </p:txBody>
      </p:sp>
      <p:sp>
        <p:nvSpPr>
          <p:cNvPr id="57" name="Text Box 478"/>
          <p:cNvSpPr txBox="1">
            <a:spLocks noChangeArrowheads="1"/>
          </p:cNvSpPr>
          <p:nvPr/>
        </p:nvSpPr>
        <p:spPr bwMode="auto">
          <a:xfrm>
            <a:off x="33085576" y="10417493"/>
            <a:ext cx="9982200" cy="615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53" tIns="45614" rIns="91253" bIns="4561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400" b="1" dirty="0" smtClean="0">
                <a:solidFill>
                  <a:srgbClr val="0070C0"/>
                </a:solidFill>
              </a:rPr>
              <a:t>Chapter 4: Findings</a:t>
            </a:r>
            <a:endParaRPr lang="en-US" sz="3400" b="1" dirty="0">
              <a:solidFill>
                <a:srgbClr val="0070C0"/>
              </a:solidFill>
            </a:endParaRPr>
          </a:p>
        </p:txBody>
      </p:sp>
      <p:sp>
        <p:nvSpPr>
          <p:cNvPr id="2" name="Rectangle 1"/>
          <p:cNvSpPr/>
          <p:nvPr/>
        </p:nvSpPr>
        <p:spPr>
          <a:xfrm>
            <a:off x="499783" y="32308800"/>
            <a:ext cx="3382907" cy="485775"/>
          </a:xfrm>
          <a:prstGeom prst="rect">
            <a:avLst/>
          </a:prstGeom>
          <a:solidFill>
            <a:srgbClr val="F5E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1458" y="495945"/>
            <a:ext cx="3609975" cy="3629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2000"/>
                                        <p:tgtEl>
                                          <p:spTgt spid="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000"/>
                                        <p:tgtEl>
                                          <p:spTgt spid="52"/>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2000"/>
                                        <p:tgtEl>
                                          <p:spTgt spid="53"/>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2000"/>
                                        <p:tgtEl>
                                          <p:spTgt spid="55"/>
                                        </p:tgtEl>
                                      </p:cBhvr>
                                    </p:animEffect>
                                  </p:childTnLst>
                                </p:cTn>
                              </p:par>
                            </p:childTnLst>
                          </p:cTn>
                        </p:par>
                        <p:par>
                          <p:cTn id="26" fill="hold" nodeType="afterGroup">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2000"/>
                                        <p:tgtEl>
                                          <p:spTgt spid="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2000"/>
                                        <p:tgtEl>
                                          <p:spTgt spid="6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2000"/>
                                        <p:tgtEl>
                                          <p:spTgt spid="7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2000"/>
                                        <p:tgtEl>
                                          <p:spTgt spid="79"/>
                                        </p:tgtEl>
                                      </p:cBhvr>
                                    </p:animEffect>
                                  </p:childTnLst>
                                </p:cTn>
                              </p:par>
                            </p:childTnLst>
                          </p:cTn>
                        </p:par>
                        <p:par>
                          <p:cTn id="45" fill="hold" nodeType="afterGroup">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2000"/>
                                        <p:tgtEl>
                                          <p:spTgt spid="8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2000"/>
                                        <p:tgtEl>
                                          <p:spTgt spid="8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20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000"/>
                                        <p:tgtEl>
                                          <p:spTgt spid="7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fade">
                                      <p:cBhvr>
                                        <p:cTn id="68" dur="2000"/>
                                        <p:tgtEl>
                                          <p:spTgt spid="8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2000"/>
                                        <p:tgtEl>
                                          <p:spTgt spid="9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fade">
                                      <p:cBhvr>
                                        <p:cTn id="78" dur="2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5" grpId="0" animBg="1"/>
      <p:bldP spid="56" grpId="0" animBg="1"/>
      <p:bldP spid="62" grpId="0" animBg="1"/>
      <p:bldP spid="72" grpId="0" animBg="1"/>
      <p:bldP spid="79" grpId="0" animBg="1"/>
      <p:bldP spid="80" grpId="0" animBg="1"/>
      <p:bldP spid="81" grpId="0" animBg="1"/>
      <p:bldP spid="54" grpId="0" animBg="1"/>
      <p:bldP spid="76" grpId="0" animBg="1"/>
      <p:bldP spid="85" grpId="0" animBg="1"/>
      <p:bldP spid="96" grpId="0" animBg="1"/>
      <p:bldP spid="106" grpId="0" animBg="1"/>
    </p:bld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12474</TotalTime>
  <Words>3130</Words>
  <Application>Microsoft Office PowerPoint</Application>
  <PresentationFormat>Custom</PresentationFormat>
  <Paragraphs>851</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Custom Design</vt:lpstr>
      <vt:lpstr>1_Custom Design</vt:lpstr>
      <vt:lpstr>2_Custom Design</vt:lpstr>
      <vt:lpstr>Office Theme</vt:lpstr>
      <vt:lpstr>PowerPoint Presentation</vt:lpstr>
    </vt:vector>
  </TitlesOfParts>
  <Company>www.PosterPresentations.com</Company>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David Ross</cp:lastModifiedBy>
  <cp:revision>333</cp:revision>
  <dcterms:created xsi:type="dcterms:W3CDTF">2005-05-18T01:24:28Z</dcterms:created>
  <dcterms:modified xsi:type="dcterms:W3CDTF">2015-09-23T14:10:10Z</dcterms:modified>
  <cp:category>Powerpoint poster templates</cp:category>
</cp:coreProperties>
</file>