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21" autoAdjust="0"/>
  </p:normalViewPr>
  <p:slideViewPr>
    <p:cSldViewPr>
      <p:cViewPr>
        <p:scale>
          <a:sx n="50" d="100"/>
          <a:sy n="50" d="100"/>
        </p:scale>
        <p:origin x="11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40192103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
        <p:cNvGrpSpPr/>
        <p:nvPr/>
      </p:nvGrpSpPr>
      <p:grpSpPr>
        <a:xfrm>
          <a:off x="0" y="0"/>
          <a:ext cx="0" cy="0"/>
          <a:chOff x="0" y="0"/>
          <a:chExt cx="0" cy="0"/>
        </a:xfrm>
      </p:grpSpPr>
      <p:sp>
        <p:nvSpPr>
          <p:cNvPr id="43" name="Shape 4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4" name="Shape 4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7517125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Make statements about good cops- this is a select view of individuals who engage in bad cops. In general the idea that most cops are doing good work and have the public safety in mind and the highest priority</a:t>
            </a:r>
          </a:p>
        </p:txBody>
      </p:sp>
    </p:spTree>
    <p:extLst>
      <p:ext uri="{BB962C8B-B14F-4D97-AF65-F5344CB8AC3E}">
        <p14:creationId xmlns:p14="http://schemas.microsoft.com/office/powerpoint/2010/main" val="3092207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dirty="0"/>
              <a:t>One important factor to understand when exploring the concept of “bad” cops are factors that lead police officers to engage misconduct and factors that influence proper police behavior. Research has examined police misconduct in a myriad of capacities (career ending misconduct, first offense, and trajectory of misconduct in officers). Specifically, when examining career ending misconduct, White and Kane identified the following risk factors both prior to enrollment in the academy and during their service. Prior: limited education, prior history of criminal activities, and negative recommendations from their previous jobs. While on the force, those who accrue a large number of complaints, working in a busy patrol area, no movement through the department indicated a high risk for career ending misconduct</a:t>
            </a:r>
            <a:r>
              <a:rPr lang="en" dirty="0" smtClean="0"/>
              <a:t>. </a:t>
            </a:r>
            <a:r>
              <a:rPr lang="en-US" b="1" dirty="0" smtClean="0">
                <a:solidFill>
                  <a:srgbClr val="FF0000"/>
                </a:solidFill>
              </a:rPr>
              <a:t>C</a:t>
            </a:r>
            <a:r>
              <a:rPr lang="en" b="1" dirty="0" smtClean="0">
                <a:solidFill>
                  <a:srgbClr val="FF0000"/>
                </a:solidFill>
              </a:rPr>
              <a:t>areer</a:t>
            </a:r>
            <a:r>
              <a:rPr lang="en" b="1" baseline="0" dirty="0" smtClean="0">
                <a:solidFill>
                  <a:srgbClr val="FF0000"/>
                </a:solidFill>
              </a:rPr>
              <a:t> crushers are bad too</a:t>
            </a:r>
            <a:endParaRPr lang="en" b="1" dirty="0">
              <a:solidFill>
                <a:srgbClr val="FF0000"/>
              </a:solidFill>
            </a:endParaRPr>
          </a:p>
          <a:p>
            <a:pPr lvl="0" rtl="0">
              <a:spcBef>
                <a:spcPts val="0"/>
              </a:spcBef>
              <a:buNone/>
            </a:pPr>
            <a:r>
              <a:rPr lang="en" dirty="0"/>
              <a:t> </a:t>
            </a:r>
          </a:p>
          <a:p>
            <a:pPr lvl="0" rtl="0">
              <a:spcBef>
                <a:spcPts val="0"/>
              </a:spcBef>
              <a:buNone/>
            </a:pPr>
            <a:r>
              <a:rPr lang="en" dirty="0"/>
              <a:t>Conversely, research has indicated protective factors against police misconduct as well. Officers with college educations, those who joined the force at an older age, excelling in the academy, married while on the job, and </a:t>
            </a:r>
            <a:r>
              <a:rPr lang="en" b="1" dirty="0"/>
              <a:t>rose through the departmental ranks </a:t>
            </a:r>
            <a:r>
              <a:rPr lang="en" dirty="0"/>
              <a:t>often avoided early termination from misconduct. Interestingly, empirical data showed that military experience was related to career ending misconduct with individuals 10 years on the force or more. However, the explanation for this finding is unclear and garners the interest for further research in this area. Additional research regarding the role of prior military service will be needed to further disseminate this rationale of this risk factor as it is common for military members to join the police force after their time in the service.</a:t>
            </a:r>
          </a:p>
          <a:p>
            <a:pPr lvl="0" rtl="0">
              <a:spcBef>
                <a:spcPts val="0"/>
              </a:spcBef>
              <a:buNone/>
            </a:pPr>
            <a:r>
              <a:rPr lang="en" dirty="0"/>
              <a:t> </a:t>
            </a:r>
          </a:p>
          <a:p>
            <a:pPr lvl="0" rtl="0">
              <a:spcBef>
                <a:spcPts val="0"/>
              </a:spcBef>
              <a:buNone/>
            </a:pPr>
            <a:r>
              <a:rPr lang="en" dirty="0"/>
              <a:t>Harris in 2010, identified that most forms of mild misconduct occurs in the early stages of their career. Misconduct that occurs throughout can leader to more egregious acts. Studying the lifetime trajectory of police misconduct is an area of burgeoning research that can delineate specific causes and pathways to potentially career ending misconduct and to help avoid these pitfalls or risk factors in the training process.</a:t>
            </a:r>
          </a:p>
          <a:p>
            <a:pPr lvl="0" rtl="0">
              <a:spcBef>
                <a:spcPts val="0"/>
              </a:spcBef>
              <a:buClr>
                <a:schemeClr val="dk1"/>
              </a:buClr>
              <a:buFont typeface="Arial"/>
              <a:buNone/>
            </a:pPr>
            <a:endParaRPr dirty="0"/>
          </a:p>
          <a:p>
            <a:pPr>
              <a:spcBef>
                <a:spcPts val="0"/>
              </a:spcBef>
              <a:buNone/>
            </a:pPr>
            <a:endParaRPr dirty="0"/>
          </a:p>
        </p:txBody>
      </p:sp>
    </p:spTree>
    <p:extLst>
      <p:ext uri="{BB962C8B-B14F-4D97-AF65-F5344CB8AC3E}">
        <p14:creationId xmlns:p14="http://schemas.microsoft.com/office/powerpoint/2010/main" val="5887239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dirty="0">
              <a:solidFill>
                <a:schemeClr val="dk1"/>
              </a:solidFill>
              <a:latin typeface="Times New Roman"/>
              <a:ea typeface="Times New Roman"/>
              <a:cs typeface="Times New Roman"/>
              <a:sym typeface="Times New Roman"/>
            </a:endParaRPr>
          </a:p>
          <a:p>
            <a:pPr lvl="0" rtl="0">
              <a:spcBef>
                <a:spcPts val="0"/>
              </a:spcBef>
              <a:buNone/>
            </a:pPr>
            <a:r>
              <a:rPr lang="en" sz="1200" dirty="0">
                <a:solidFill>
                  <a:schemeClr val="dk1"/>
                </a:solidFill>
              </a:rPr>
              <a:t>While looking at risk factors and protective factors is an important component, exploring the theoretical frameworks to help explain this behavior can be critical for a deeper understanding of police misconduct. Chappelle and Piquero offer Aker’s social learning theory to conceptualize the emergence of “bad” cops. By exploring negative behaviors such as accepting public gifts, opportunity theft (stealing from crime scenes), and using excessive force, researchers applied tenets of social learning can help explain these behaviors. Engaging in a shared belief system can often result in rationalizing delinquent or deviant behavior. Thus, police officers who don’t see accepting gifts as a big deal, can often influence newcomers in the field. Additionally, behaviors by other members of the police subculture can continually be reinforced, thus if the behavior officers are being modeled is corrupt, they too can engage in this behavior.</a:t>
            </a:r>
          </a:p>
          <a:p>
            <a:pPr lvl="0" rtl="0">
              <a:spcBef>
                <a:spcPts val="0"/>
              </a:spcBef>
              <a:buNone/>
            </a:pPr>
            <a:r>
              <a:rPr lang="en" sz="1200" dirty="0">
                <a:solidFill>
                  <a:schemeClr val="dk1"/>
                </a:solidFill>
              </a:rPr>
              <a:t> </a:t>
            </a:r>
          </a:p>
          <a:p>
            <a:pPr lvl="0" rtl="0">
              <a:spcBef>
                <a:spcPts val="0"/>
              </a:spcBef>
              <a:buNone/>
            </a:pPr>
            <a:r>
              <a:rPr lang="en" sz="1200" dirty="0">
                <a:solidFill>
                  <a:schemeClr val="dk1"/>
                </a:solidFill>
              </a:rPr>
              <a:t>Karp and Stenmark, suggested that new officers feel immense pressure to become part of the team and adopt the beliefs of their fellow officers. The power of the police culture proves to be an extremely potent in the field. The shared beliefs of this subculture often influence and change the beliefs of individual’s opinions of those on force. Research indicated that new officers will take the opinion of their training officers more highly than information gleaned during time in the academy. Garcia, pointed out that often times officers value crime fighting over public order or the needs of the community. Shifting the more traditional and conservative values of the police force to better match community needs can be an important next step, but proves challenging due to the culture that exists in this group.</a:t>
            </a:r>
          </a:p>
          <a:p>
            <a:pPr lvl="0" rtl="0">
              <a:spcBef>
                <a:spcPts val="0"/>
              </a:spcBef>
              <a:buNone/>
            </a:pPr>
            <a:endParaRPr sz="1200" dirty="0">
              <a:solidFill>
                <a:schemeClr val="dk1"/>
              </a:solidFill>
            </a:endParaRPr>
          </a:p>
          <a:p>
            <a:pPr lvl="0" rtl="0">
              <a:spcBef>
                <a:spcPts val="0"/>
              </a:spcBef>
              <a:buNone/>
            </a:pPr>
            <a:r>
              <a:rPr lang="en" sz="1200" dirty="0">
                <a:solidFill>
                  <a:schemeClr val="dk1"/>
                </a:solidFill>
              </a:rPr>
              <a:t>Another theoretical framework to explore in order to help improve upon difficulties between citizens and the subculture of police is the relational bureaucracy theory. This theory suggests that improving the racial parity in the police force and the community they service can help align the interests of the two groups. Thus by increasing diversity on the police force, slowly attitudes and value systems can be shifted to a common middle ground, focusing on community needs. Preliminary data exploring the push for a more diverse police force for the LAPD occurring in the early 90’s and again in the mid 2000’s and the tenets of RBT prove fruitful.</a:t>
            </a:r>
          </a:p>
          <a:p>
            <a:pPr lvl="0" rtl="0">
              <a:spcBef>
                <a:spcPts val="0"/>
              </a:spcBef>
              <a:buNone/>
            </a:pPr>
            <a:endParaRPr dirty="0"/>
          </a:p>
          <a:p>
            <a:pPr lvl="0" rtl="0">
              <a:spcBef>
                <a:spcPts val="0"/>
              </a:spcBef>
              <a:buNone/>
            </a:pPr>
            <a:endParaRPr dirty="0"/>
          </a:p>
          <a:p>
            <a:pPr lvl="0" rtl="0">
              <a:spcBef>
                <a:spcPts val="0"/>
              </a:spcBef>
              <a:buNone/>
            </a:pPr>
            <a:endParaRPr dirty="0"/>
          </a:p>
          <a:p>
            <a:pPr lvl="0" rtl="0">
              <a:spcBef>
                <a:spcPts val="0"/>
              </a:spcBef>
              <a:buNone/>
            </a:pPr>
            <a:endParaRPr dirty="0"/>
          </a:p>
          <a:p>
            <a:pPr lvl="0" rtl="0">
              <a:spcBef>
                <a:spcPts val="0"/>
              </a:spcBef>
              <a:buNone/>
            </a:pPr>
            <a:endParaRPr dirty="0"/>
          </a:p>
          <a:p>
            <a:pPr lvl="0" rtl="0">
              <a:spcBef>
                <a:spcPts val="0"/>
              </a:spcBef>
              <a:buNone/>
            </a:pPr>
            <a:endParaRPr dirty="0"/>
          </a:p>
          <a:p>
            <a:pPr>
              <a:spcBef>
                <a:spcPts val="0"/>
              </a:spcBef>
              <a:buNone/>
            </a:pPr>
            <a:endParaRPr dirty="0"/>
          </a:p>
        </p:txBody>
      </p:sp>
    </p:spTree>
    <p:extLst>
      <p:ext uri="{BB962C8B-B14F-4D97-AF65-F5344CB8AC3E}">
        <p14:creationId xmlns:p14="http://schemas.microsoft.com/office/powerpoint/2010/main" val="3860633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200" b="1" u="sng">
                <a:solidFill>
                  <a:schemeClr val="dk1"/>
                </a:solidFill>
              </a:rPr>
              <a:t> </a:t>
            </a:r>
          </a:p>
          <a:p>
            <a:pPr lvl="0" rtl="0">
              <a:spcBef>
                <a:spcPts val="0"/>
              </a:spcBef>
              <a:buNone/>
            </a:pPr>
            <a:r>
              <a:rPr lang="en" sz="1200">
                <a:solidFill>
                  <a:schemeClr val="dk1"/>
                </a:solidFill>
              </a:rPr>
              <a:t>There has been a multitude of research exploring ideas of racial profiling, instances of biased and prejudice behavior by the police over the course of the years. Many of this research supports both sides of this (i.e., the idea that racial profiling is in fact a issue in our society, disparate arrest practices etc by police officers with minorities, and identifying additional contextual factors in traffic stops, decisions to search) What the research does agree on and what can be even more important to the community at large is the perception of police officers in society. Weitzer and Tuch note that black and Latino citizens often harbor distrust of police. In general black citizens tend to have a higher level of distrust than Latino citizens. Additionally, minority males tend to experience the greatest dissatisfaction with police officers than white or minority females.</a:t>
            </a:r>
          </a:p>
          <a:p>
            <a:pPr lvl="0" rtl="0">
              <a:spcBef>
                <a:spcPts val="0"/>
              </a:spcBef>
              <a:buNone/>
            </a:pPr>
            <a:r>
              <a:rPr lang="en" sz="1200">
                <a:solidFill>
                  <a:schemeClr val="dk1"/>
                </a:solidFill>
              </a:rPr>
              <a:t> </a:t>
            </a:r>
          </a:p>
          <a:p>
            <a:pPr lvl="0" rtl="0">
              <a:spcBef>
                <a:spcPts val="0"/>
              </a:spcBef>
              <a:buNone/>
            </a:pPr>
            <a:r>
              <a:rPr lang="en" sz="1200">
                <a:solidFill>
                  <a:schemeClr val="dk1"/>
                </a:solidFill>
              </a:rPr>
              <a:t>What is important to examine are factors that influence citizens perception of police officers.</a:t>
            </a:r>
          </a:p>
          <a:p>
            <a:pPr lvl="0" rtl="0">
              <a:spcBef>
                <a:spcPts val="0"/>
              </a:spcBef>
              <a:buNone/>
            </a:pPr>
            <a:r>
              <a:rPr lang="en" sz="1200">
                <a:solidFill>
                  <a:schemeClr val="dk1"/>
                </a:solidFill>
              </a:rPr>
              <a:t> </a:t>
            </a:r>
          </a:p>
          <a:p>
            <a:pPr lvl="0" rtl="0">
              <a:spcBef>
                <a:spcPts val="0"/>
              </a:spcBef>
              <a:buNone/>
            </a:pPr>
            <a:r>
              <a:rPr lang="en" sz="1200">
                <a:solidFill>
                  <a:schemeClr val="dk1"/>
                </a:solidFill>
              </a:rPr>
              <a:t>Vicarious and direct experiences with police officers, as well as media portrayals can impact perceptions. Citizens who hear about friends or family’s experiences with police officers can shape their view. Additionally, frequency of these direct and vicarious experiences can influence perceptions of police officers. Media plays an important role. Research indicates that exposure to mass media reports on the police can influence perceptions,  and can often be one of the strongest predictors of perceptions of police misconduct. People who frequently read about or watch reports of misconducted are inclined to believe that it is a common occurrence in their area. Media influences will be explored further later on.</a:t>
            </a:r>
          </a:p>
          <a:p>
            <a:pPr lvl="0" rtl="0">
              <a:spcBef>
                <a:spcPts val="0"/>
              </a:spcBef>
              <a:buNone/>
            </a:pPr>
            <a:r>
              <a:rPr lang="en" sz="1200">
                <a:solidFill>
                  <a:schemeClr val="dk1"/>
                </a:solidFill>
              </a:rPr>
              <a:t> </a:t>
            </a:r>
          </a:p>
          <a:p>
            <a:pPr lvl="0" rtl="0">
              <a:spcBef>
                <a:spcPts val="0"/>
              </a:spcBef>
              <a:buNone/>
            </a:pPr>
            <a:r>
              <a:rPr lang="en" sz="1200">
                <a:solidFill>
                  <a:schemeClr val="dk1"/>
                </a:solidFill>
              </a:rPr>
              <a:t>In a study by Huggins, the race of the officer as well as the race of the citizen often plays a role in how citizen perceive encounters of traffic stops with police. The most salient being black citizens being the less likely to to report proper police behaviors with white officers during traffic stops. Recognizing this perception of the public is paramount for police to be aware of during their work in the field.</a:t>
            </a:r>
          </a:p>
          <a:p>
            <a:pPr lvl="0" rtl="0">
              <a:spcBef>
                <a:spcPts val="0"/>
              </a:spcBef>
              <a:buNone/>
            </a:pPr>
            <a:endParaRPr/>
          </a:p>
          <a:p>
            <a:pPr lvl="0" rtl="0">
              <a:spcBef>
                <a:spcPts val="0"/>
              </a:spcBef>
              <a:buNone/>
            </a:pPr>
            <a:endParaRPr/>
          </a:p>
          <a:p>
            <a:pPr lvl="0" rtl="0">
              <a:spcBef>
                <a:spcPts val="0"/>
              </a:spcBef>
              <a:buClr>
                <a:schemeClr val="dk1"/>
              </a:buClr>
              <a:buFont typeface="Arial"/>
              <a:buNone/>
            </a:pPr>
            <a:endParaRPr/>
          </a:p>
          <a:p>
            <a:pPr>
              <a:spcBef>
                <a:spcPts val="0"/>
              </a:spcBef>
              <a:buNone/>
            </a:pPr>
            <a:endParaRPr/>
          </a:p>
        </p:txBody>
      </p:sp>
    </p:spTree>
    <p:extLst>
      <p:ext uri="{BB962C8B-B14F-4D97-AF65-F5344CB8AC3E}">
        <p14:creationId xmlns:p14="http://schemas.microsoft.com/office/powerpoint/2010/main" val="1189211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solidFill>
                  <a:schemeClr val="dk1"/>
                </a:solidFill>
                <a:latin typeface="Times New Roman"/>
                <a:ea typeface="Times New Roman"/>
                <a:cs typeface="Times New Roman"/>
                <a:sym typeface="Times New Roman"/>
              </a:rPr>
              <a:t>The best way to avoid instances of police misconduct is to screen out individuals who have the likelihood of engaging in it. This can be done through the use of personality assessments, background investigations and clinical interviews. The International Association of Chiefs of Police Guidelines, IACP, requires a battery of psychological assessments, “A written test battery, including objective, job-related psychological assessment instruments, should be administered to every candidate. More can be done to help by the department for candidates that make it through the screening process. If early red flags or risk factors are identified further investigation of the individuals and the complaints against them, as well as increased supervision if it is early on in their career. Identifying the problem sooner</a:t>
            </a:r>
          </a:p>
          <a:p>
            <a:pPr lvl="0" rtl="0">
              <a:spcBef>
                <a:spcPts val="0"/>
              </a:spcBef>
              <a:buNone/>
            </a:pPr>
            <a:r>
              <a:rPr lang="en">
                <a:solidFill>
                  <a:schemeClr val="dk1"/>
                </a:solidFill>
                <a:latin typeface="Times New Roman"/>
                <a:ea typeface="Times New Roman"/>
                <a:cs typeface="Times New Roman"/>
                <a:sym typeface="Times New Roman"/>
              </a:rPr>
              <a:t> </a:t>
            </a:r>
          </a:p>
          <a:p>
            <a:pPr lvl="0" rtl="0">
              <a:spcBef>
                <a:spcPts val="0"/>
              </a:spcBef>
              <a:buNone/>
            </a:pPr>
            <a:r>
              <a:rPr lang="en">
                <a:solidFill>
                  <a:schemeClr val="dk1"/>
                </a:solidFill>
                <a:latin typeface="Times New Roman"/>
                <a:ea typeface="Times New Roman"/>
                <a:cs typeface="Times New Roman"/>
                <a:sym typeface="Times New Roman"/>
              </a:rPr>
              <a:t>As mentioned earlier their can be differences between academy training and field officer training during probationary periods. Closing the gap between the operational world and the classroom is an area that needs to be further developed in police training.</a:t>
            </a:r>
          </a:p>
          <a:p>
            <a:pPr lvl="0" rtl="0">
              <a:spcBef>
                <a:spcPts val="0"/>
              </a:spcBef>
              <a:buNone/>
            </a:pPr>
            <a:r>
              <a:rPr lang="en">
                <a:solidFill>
                  <a:schemeClr val="dk1"/>
                </a:solidFill>
                <a:latin typeface="Times New Roman"/>
                <a:ea typeface="Times New Roman"/>
                <a:cs typeface="Times New Roman"/>
                <a:sym typeface="Times New Roman"/>
              </a:rPr>
              <a:t> </a:t>
            </a:r>
          </a:p>
          <a:p>
            <a:pPr lvl="0" rtl="0">
              <a:lnSpc>
                <a:spcPct val="115000"/>
              </a:lnSpc>
              <a:spcBef>
                <a:spcPts val="0"/>
              </a:spcBef>
              <a:buNone/>
            </a:pPr>
            <a:r>
              <a:rPr lang="en" sz="1200">
                <a:solidFill>
                  <a:schemeClr val="dk1"/>
                </a:solidFill>
                <a:latin typeface="Times New Roman"/>
                <a:ea typeface="Times New Roman"/>
                <a:cs typeface="Times New Roman"/>
                <a:sym typeface="Times New Roman"/>
              </a:rPr>
              <a:t>1.</a:t>
            </a:r>
            <a:r>
              <a:rPr lang="en" sz="700">
                <a:solidFill>
                  <a:schemeClr val="dk1"/>
                </a:solidFill>
                <a:latin typeface="Times New Roman"/>
                <a:ea typeface="Times New Roman"/>
                <a:cs typeface="Times New Roman"/>
                <a:sym typeface="Times New Roman"/>
              </a:rPr>
              <a:t>     </a:t>
            </a:r>
            <a:r>
              <a:rPr lang="en">
                <a:solidFill>
                  <a:schemeClr val="dk1"/>
                </a:solidFill>
                <a:latin typeface="Times New Roman"/>
                <a:ea typeface="Times New Roman"/>
                <a:cs typeface="Times New Roman"/>
                <a:sym typeface="Times New Roman"/>
              </a:rPr>
              <a:t> </a:t>
            </a:r>
            <a:r>
              <a:rPr lang="en" sz="1200">
                <a:solidFill>
                  <a:schemeClr val="dk1"/>
                </a:solidFill>
                <a:latin typeface="Times New Roman"/>
                <a:ea typeface="Times New Roman"/>
                <a:cs typeface="Times New Roman"/>
                <a:sym typeface="Times New Roman"/>
              </a:rPr>
              <a:t>experts suggest bringing the training closer to actual police work by incorporating past experiences, adopting needs of the trainees, and advocating for critical thinking and creativity</a:t>
            </a:r>
          </a:p>
          <a:p>
            <a:pPr marL="457200" lvl="0" indent="-298450" rtl="0">
              <a:lnSpc>
                <a:spcPct val="115000"/>
              </a:lnSpc>
              <a:spcBef>
                <a:spcPts val="0"/>
              </a:spcBef>
              <a:buClr>
                <a:schemeClr val="dk1"/>
              </a:buClr>
              <a:buSzPct val="100000"/>
              <a:buFont typeface="Arial"/>
              <a:buAutoNum type="arabicPeriod"/>
            </a:pPr>
            <a:r>
              <a:rPr lang="en">
                <a:solidFill>
                  <a:schemeClr val="dk1"/>
                </a:solidFill>
                <a:latin typeface="Times New Roman"/>
                <a:ea typeface="Times New Roman"/>
                <a:cs typeface="Times New Roman"/>
                <a:sym typeface="Times New Roman"/>
              </a:rPr>
              <a:t>increasing the amount of community and problem oriented police work (i.e., acknowledging problems exist and making police offers more aware of community needs</a:t>
            </a:r>
          </a:p>
          <a:p>
            <a:pPr marL="457200" lvl="0" indent="-298450" rtl="0">
              <a:lnSpc>
                <a:spcPct val="115000"/>
              </a:lnSpc>
              <a:spcBef>
                <a:spcPts val="0"/>
              </a:spcBef>
              <a:buClr>
                <a:schemeClr val="dk1"/>
              </a:buClr>
              <a:buSzPct val="100000"/>
              <a:buFont typeface="Arial"/>
              <a:buAutoNum type="arabicPeriod"/>
            </a:pPr>
            <a:r>
              <a:rPr lang="en">
                <a:solidFill>
                  <a:schemeClr val="dk1"/>
                </a:solidFill>
                <a:latin typeface="Times New Roman"/>
                <a:ea typeface="Times New Roman"/>
                <a:cs typeface="Times New Roman"/>
                <a:sym typeface="Times New Roman"/>
              </a:rPr>
              <a:t>increasing levels of multicultural and diversity training is vital to improving police training. Shifting diversity training towards a “exploring the pervasive influence of culture, race and ethnicity on daily encounters between police officers and civilian employees” (White &amp; Escobar, 2008, p. 127).  The Multicultural Close Contact Training developed by Haberfeld incorporates contemporary teaching methods focusing on nine topics such as, race, ethnicity, crime, cultural awareness, hate and bias crime, and cross cultural communication (White &amp; Escobar, 2008).  </a:t>
            </a:r>
          </a:p>
          <a:p>
            <a:pPr marL="457200" lvl="0" indent="-298450" rtl="0">
              <a:lnSpc>
                <a:spcPct val="115000"/>
              </a:lnSpc>
              <a:spcBef>
                <a:spcPts val="0"/>
              </a:spcBef>
              <a:buClr>
                <a:schemeClr val="dk1"/>
              </a:buClr>
              <a:buSzPct val="100000"/>
              <a:buFont typeface="Arial"/>
              <a:buAutoNum type="arabicPeriod"/>
            </a:pPr>
            <a:r>
              <a:rPr lang="en">
                <a:solidFill>
                  <a:schemeClr val="dk1"/>
                </a:solidFill>
                <a:latin typeface="Times New Roman"/>
                <a:ea typeface="Times New Roman"/>
                <a:cs typeface="Times New Roman"/>
                <a:sym typeface="Times New Roman"/>
              </a:rPr>
              <a:t>Finally, a focus on improving technology, improve training for the use of technological advances so officers are able to use these innovations properly. (White &amp; Escobar, 2008).</a:t>
            </a:r>
          </a:p>
          <a:p>
            <a:pPr lvl="0">
              <a:spcBef>
                <a:spcPts val="0"/>
              </a:spcBef>
              <a:buClr>
                <a:schemeClr val="dk1"/>
              </a:buClr>
              <a:buFont typeface="Arial"/>
              <a:buNone/>
            </a:pPr>
            <a:endParaRPr>
              <a:solidFill>
                <a:schemeClr val="dk1"/>
              </a:solidFill>
            </a:endParaRPr>
          </a:p>
        </p:txBody>
      </p:sp>
    </p:spTree>
    <p:extLst>
      <p:ext uri="{BB962C8B-B14F-4D97-AF65-F5344CB8AC3E}">
        <p14:creationId xmlns:p14="http://schemas.microsoft.com/office/powerpoint/2010/main" val="9980626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r>
              <a:rPr lang="en"/>
              <a:t>Incorporating the idea of criminals looters using instances with cops (i.e., furgeson) to come and loot, how having “bad” cops and suicide by cop seekers can create that “perfect storm” for negative instances to occur and the role that media plays in this.</a:t>
            </a:r>
          </a:p>
        </p:txBody>
      </p:sp>
    </p:spTree>
    <p:extLst>
      <p:ext uri="{BB962C8B-B14F-4D97-AF65-F5344CB8AC3E}">
        <p14:creationId xmlns:p14="http://schemas.microsoft.com/office/powerpoint/2010/main" val="19821832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t>-By crime being such a heavy component within the news and its blurred line amongst entertainment, the media is then an important factor as to how acts of criminal looting, riots, and other criminal activities are perceived by the public (Dowler, Fleming &amp; Muzzatti, 2006). Due to the media’s profound influence, their ability to shape the public’s perception on crime is evident (Dowler, Fleming &amp; Muzzatti, 2006 and Guastaferro, 2013). Studies suggest that media contributes in perpetuating specific violent crimes in a disproportionate manner, with a great emphasis on property and societal issues (Eschholz, 2002). Therefore, criminal looters, situations arising from suicide by police and “bad” cops are prime targets in news coverage</a:t>
            </a:r>
          </a:p>
          <a:p>
            <a:pPr rtl="0">
              <a:spcBef>
                <a:spcPts val="0"/>
              </a:spcBef>
              <a:buNone/>
            </a:pPr>
            <a:endParaRPr/>
          </a:p>
          <a:p>
            <a:pPr lvl="0" rtl="0">
              <a:spcBef>
                <a:spcPts val="0"/>
              </a:spcBef>
              <a:buClr>
                <a:schemeClr val="dk1"/>
              </a:buClr>
              <a:buSzPct val="100000"/>
              <a:buFont typeface="Arial"/>
              <a:buNone/>
            </a:pPr>
            <a:r>
              <a:rPr lang="en"/>
              <a:t>-Not only are these types of crimes being highlighted but with a pressing aim for the media to “entertain” the factual information can be “distorted or misrepresented” (Dowler, Fleming &amp; Muzzatti, 2006). Aside from distortion and misrepresentation, police and protesters fluctuate as the social problem depending on the media’s bias and their tendency “decontextualize” information from the overarching problems. The media frames certain information and highly dictates accountability (Schulenberg &amp; Chenier, 2014). Consequently it is imperative to discuss how these situations can be approached before hand in order to prevent past situations from continuously occurring. Literature and several studies suggest multiple ways such situations can be approached from the media’s, public’s, and law enforcement’s perspective. </a:t>
            </a:r>
          </a:p>
          <a:p>
            <a:pPr lvl="0" rtl="0">
              <a:spcBef>
                <a:spcPts val="0"/>
              </a:spcBef>
              <a:buNone/>
            </a:pPr>
            <a:endParaRPr/>
          </a:p>
          <a:p>
            <a:pPr lvl="0" rtl="0">
              <a:spcBef>
                <a:spcPts val="0"/>
              </a:spcBef>
              <a:buClr>
                <a:schemeClr val="dk1"/>
              </a:buClr>
              <a:buSzPct val="100000"/>
              <a:buFont typeface="Arial"/>
              <a:buNone/>
            </a:pPr>
            <a:r>
              <a:rPr lang="en"/>
              <a:t>-A common technique used by the media is “selection bias” which determines what stories or issues to cover and which ones not to cover. Another form of bias used by the media is “description bias,” meaning how the media describes a certain story or issues using particular words and adjectives. The media, depending on their perspective will decide to cover only a particular set of events, usually the ones with the greatest violent and then carefully use particular, mainly negative adjectives, to attribute responsibility to one of the parties (Davenport, Soule, &amp; Armstrong, 2011 and Schulenberg &amp; Chenier, 2014). In order to disseminate such bias, the media can present its content with equal stress on both sides on the issue, such as the need for the desired outcome (the protester’s goals) and the need for protection and safety (law enforcement’s goals) then such chaotic consequences can be avoided (Mullen, &amp; Skitka, 2006). This preventative suggestion may be difficult for the media to achieve as there are several other factors that must be taken into consideration and can be further researched. Therefore, the preventative measures from the public perspective is also essential to examine.</a:t>
            </a:r>
          </a:p>
          <a:p>
            <a:pPr rtl="0">
              <a:spcBef>
                <a:spcPts val="0"/>
              </a:spcBef>
              <a:buNone/>
            </a:pPr>
            <a:endParaRPr/>
          </a:p>
          <a:p>
            <a:pPr>
              <a:spcBef>
                <a:spcPts val="0"/>
              </a:spcBef>
              <a:buNone/>
            </a:pPr>
            <a:endParaRPr/>
          </a:p>
        </p:txBody>
      </p:sp>
    </p:spTree>
    <p:extLst>
      <p:ext uri="{BB962C8B-B14F-4D97-AF65-F5344CB8AC3E}">
        <p14:creationId xmlns:p14="http://schemas.microsoft.com/office/powerpoint/2010/main" val="16566547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-When conflating criminal looters, suicide by police, and “bad” cops it is inevitable for a “perfect storm” to arise. However, even alone, these situations are dangerous with a multitude of repercussions, therefore it is pertinent to discuss the ways in which to help correct these situations before they occur.  Unfortunately, these preventative measures are not always taken and therefore it is equally important to consider ways in which to approach these situations once they have already occurred. Enmeshing itself amongst these situations, the media then is a contributing factor and therefore an entity to be examined with respect to responsibility. The following section presents a discussion providing suggestions regarding ways to approach these situations with consideration of the media’s responsibility. </a:t>
            </a:r>
          </a:p>
          <a:p>
            <a:pPr lvl="0" rtl="0">
              <a:spcBef>
                <a:spcPts val="0"/>
              </a:spcBef>
              <a:buNone/>
            </a:pPr>
            <a:endParaRPr/>
          </a:p>
          <a:p>
            <a:pPr lvl="0" rtl="0">
              <a:spcBef>
                <a:spcPts val="0"/>
              </a:spcBef>
              <a:buNone/>
            </a:pPr>
            <a:endParaRPr/>
          </a:p>
          <a:p>
            <a:pPr lvl="0" rtl="0">
              <a:spcBef>
                <a:spcPts val="0"/>
              </a:spcBef>
              <a:buClr>
                <a:schemeClr val="dk1"/>
              </a:buClr>
              <a:buSzPct val="100000"/>
              <a:buFont typeface="Arial"/>
              <a:buNone/>
            </a:pPr>
            <a:r>
              <a:rPr lang="en"/>
              <a:t>-It is important to note that is is difficult to assess a specific party in relation to the responsibility when these situations arise. Although it may easy to blame a particular entity for such a “perfect storm” it effective to focus on the preventative measures from all perspectives.</a:t>
            </a:r>
          </a:p>
          <a:p>
            <a:pPr>
              <a:spcBef>
                <a:spcPts val="0"/>
              </a:spcBef>
              <a:buNone/>
            </a:pPr>
            <a:endParaRPr/>
          </a:p>
        </p:txBody>
      </p:sp>
    </p:spTree>
    <p:extLst>
      <p:ext uri="{BB962C8B-B14F-4D97-AF65-F5344CB8AC3E}">
        <p14:creationId xmlns:p14="http://schemas.microsoft.com/office/powerpoint/2010/main" val="30241729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Shape 1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0" name="Shape 1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t>-From a public’s view, it can be helpful to be knowledgeable about ways to approach such situations. The most relevant suggestion to propose is being aware of the different types of protest activities with the most non-violent options in mind. A study, by Ratliff and Hall (2014), found the most common protest activities in the U.S. from 2006 to 2009 to be “literal symbolic, and aesthetic and sensory.” Examples of these include: chanting, street theater, petitions and flyers. These types of protest activities seem to be the most common and therefore should be continued to be practiced while avoiding activities such as collective violent and threats (physical violence, throwing or objects, damaging property, etc) that can be lead to positions of chaos (Ratliff &amp; Hall, 2014). </a:t>
            </a:r>
          </a:p>
          <a:p>
            <a:pPr>
              <a:spcBef>
                <a:spcPts val="0"/>
              </a:spcBef>
              <a:buNone/>
            </a:pPr>
            <a:endParaRPr/>
          </a:p>
        </p:txBody>
      </p:sp>
    </p:spTree>
    <p:extLst>
      <p:ext uri="{BB962C8B-B14F-4D97-AF65-F5344CB8AC3E}">
        <p14:creationId xmlns:p14="http://schemas.microsoft.com/office/powerpoint/2010/main" val="2383148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7" name="Shape 1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100000"/>
              <a:buFont typeface="Arial"/>
              <a:buNone/>
            </a:pPr>
            <a:r>
              <a:rPr lang="en"/>
              <a:t>-From a law enforcement’s direction, several approaches can be considered. First, it is crucial to examine the relationship law enforcement has with the media. Due to their proximate encounter with the media, the police have an advantage, that if utilized accordingly can help disseminate misconstrued information (Graziano, Schuck &amp; Martin, 2009). Mullen and  Skitka (2006) suggest that government officials should emphasize the main goal the  “justice system to both ensure that the right outcome is obtained and to protect the rights of defendants to receive due process.” Yet, this may not always be attained as police will still most likely run into chaotic situations.</a:t>
            </a:r>
          </a:p>
          <a:p>
            <a:pPr lvl="0" rtl="0">
              <a:spcBef>
                <a:spcPts val="0"/>
              </a:spcBef>
              <a:buNone/>
            </a:pPr>
            <a:endParaRPr/>
          </a:p>
          <a:p>
            <a:pPr lvl="0" rtl="0">
              <a:spcBef>
                <a:spcPts val="0"/>
              </a:spcBef>
              <a:buNone/>
            </a:pPr>
            <a:r>
              <a:rPr lang="en"/>
              <a:t>-Therefore, what can the police due in relation to public outcry turned to violence? One suggestion is using problem-oriented policing approach that helps manage violence in crowds. Suggested by Madensen and Knutsson (2011), which has been described to be effective in police units that have implemented such technique. Such approach begins by identifying the issues that keep occurring and in this stance criminal looters and situations that ensue suicide by police scenarios its harmful consequences. An analysis is then constructed regarding the causes and a detailed response plan in presented, followed by an evaluation regarding its effectiveness. Crowd management may help reduce the chances of violence and criminal looters yet it many not provide suggestions as to when facing suicide by police situations</a:t>
            </a:r>
          </a:p>
          <a:p>
            <a:pPr lvl="0" rtl="0">
              <a:spcBef>
                <a:spcPts val="0"/>
              </a:spcBef>
              <a:buClr>
                <a:schemeClr val="dk1"/>
              </a:buClr>
              <a:buSzPct val="100000"/>
              <a:buFont typeface="Arial"/>
              <a:buNone/>
            </a:pPr>
            <a:r>
              <a:rPr lang="en"/>
              <a:t>.</a:t>
            </a:r>
          </a:p>
          <a:p>
            <a:pPr lvl="0" rtl="0">
              <a:spcBef>
                <a:spcPts val="0"/>
              </a:spcBef>
              <a:buClr>
                <a:schemeClr val="dk1"/>
              </a:buClr>
              <a:buSzPct val="100000"/>
              <a:buFont typeface="Arial"/>
              <a:buNone/>
            </a:pPr>
            <a:r>
              <a:rPr lang="en"/>
              <a:t>-Suicide intervention strategies and skills are then important for all police officers to understand and implement. Although it may be unclear at times whether a police officer is facing a suicide by police situation, assessing the scenario can help make that determination and further interventions. Kingshott (2009) and Lord (2012) provide specific cues that can help identify a suicide by police situation, cues such as “the subject is barricaded” or the subject has committed or stated a crime, such as just killing someone or “the subject says the he has a life-threatening illness.” Such cues provided are only a few of several indicators, nonetheless it is important to note each situation varies and therefore difficult to assess. However, police officers with sufficient training will be provided with the resources needed when faced in such predicaments. Suicide by police is a difficult situation for all parties involved and therefore is is suggested that all officers involved in such incidents be attentively observed and helped through their “psychological recovery” (Kingshott, 2009). Screenings after such incidents can help distinguish officers who may be unfit to continue with their duties but screenings can also be ways to approach other situations, such as “bad” cops.</a:t>
            </a:r>
          </a:p>
          <a:p>
            <a:pPr lvl="0" rtl="0">
              <a:spcBef>
                <a:spcPts val="0"/>
              </a:spcBef>
              <a:buNone/>
            </a:pPr>
            <a:endParaRPr/>
          </a:p>
          <a:p>
            <a:pPr lvl="0" rtl="0">
              <a:spcBef>
                <a:spcPts val="0"/>
              </a:spcBef>
              <a:buClr>
                <a:schemeClr val="dk1"/>
              </a:buClr>
              <a:buSzPct val="100000"/>
              <a:buFont typeface="Arial"/>
              <a:buNone/>
            </a:pPr>
            <a:r>
              <a:rPr lang="en"/>
              <a:t>-Regarding police misconduct, one of the most common suggestions is screening officers for any red flags that can indicate whether such individuals may involve themselves in police misconduct activities leading to labels such as “bad”cops. Police departments should then be responsible for adequately managing their departments and their fellow officers to help prevent the initiation or perpetuation of such incidents that make up a “perfect storm.” Chappell and Piquero (2004) suggest keeping track of officer’s behaviors and Arrigo and Claussen (2003) suggest specific pre-employment screening. The MMPI has been commonly used in the pre-employment screening phase of law enforcement however has been noted that other psychological tests such as the Inward Personality Inventory (IPI) and the Revised-Neo Personality Inventory (NEO-PI-R) to be more effective tools. By completing psychological evaluations, departments are able to “screen out” individuals who present any indicators of psychological or behavioral disorders and patterns of misconduct that can interfere in their ability to fulfill their duties (Johnson, 2013). These preventative measures can help avoid situations where police officers mistake an incidence as suicide by police or display clear signs of police brutality.</a:t>
            </a:r>
          </a:p>
          <a:p>
            <a:pPr>
              <a:spcBef>
                <a:spcPts val="0"/>
              </a:spcBef>
              <a:buNone/>
            </a:pPr>
            <a:endParaRPr/>
          </a:p>
        </p:txBody>
      </p:sp>
    </p:spTree>
    <p:extLst>
      <p:ext uri="{BB962C8B-B14F-4D97-AF65-F5344CB8AC3E}">
        <p14:creationId xmlns:p14="http://schemas.microsoft.com/office/powerpoint/2010/main" val="5715151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
        <p:cNvGrpSpPr/>
        <p:nvPr/>
      </p:nvGrpSpPr>
      <p:grpSpPr>
        <a:xfrm>
          <a:off x="0" y="0"/>
          <a:ext cx="0" cy="0"/>
          <a:chOff x="0" y="0"/>
          <a:chExt cx="0" cy="0"/>
        </a:xfrm>
      </p:grpSpPr>
      <p:sp>
        <p:nvSpPr>
          <p:cNvPr id="49" name="Shape 4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0" name="Shape 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40101298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29358588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3" name="Shape 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dirty="0"/>
          </a:p>
        </p:txBody>
      </p:sp>
    </p:spTree>
    <p:extLst>
      <p:ext uri="{BB962C8B-B14F-4D97-AF65-F5344CB8AC3E}">
        <p14:creationId xmlns:p14="http://schemas.microsoft.com/office/powerpoint/2010/main" val="27410099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Shape 6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69" name="Shape 6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353303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Make statements about good cops- this is a select view of individuals who engage in bad cops. In general the idea that most cops are doing good work and have the public safety in mind and the highest priority</a:t>
            </a:r>
          </a:p>
        </p:txBody>
      </p:sp>
    </p:spTree>
    <p:extLst>
      <p:ext uri="{BB962C8B-B14F-4D97-AF65-F5344CB8AC3E}">
        <p14:creationId xmlns:p14="http://schemas.microsoft.com/office/powerpoint/2010/main" val="42712225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1" name="Shape 8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a:p>
        </p:txBody>
      </p:sp>
    </p:spTree>
    <p:extLst>
      <p:ext uri="{BB962C8B-B14F-4D97-AF65-F5344CB8AC3E}">
        <p14:creationId xmlns:p14="http://schemas.microsoft.com/office/powerpoint/2010/main" val="1805618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87" name="Shape 8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lvl="0" indent="-317500" rtl="0">
              <a:spcBef>
                <a:spcPts val="0"/>
              </a:spcBef>
              <a:buClr>
                <a:srgbClr val="000000"/>
              </a:buClr>
              <a:buSzPct val="127272"/>
              <a:buFont typeface="Arial"/>
              <a:buChar char="●"/>
            </a:pPr>
            <a:r>
              <a:rPr lang="en"/>
              <a:t>Profile</a:t>
            </a:r>
          </a:p>
          <a:p>
            <a:pPr marL="914400" lvl="1" indent="-317500" rtl="0">
              <a:spcBef>
                <a:spcPts val="0"/>
              </a:spcBef>
              <a:buClr>
                <a:srgbClr val="000000"/>
              </a:buClr>
              <a:buSzPct val="127272"/>
              <a:buFont typeface="Courier New"/>
              <a:buChar char="o"/>
            </a:pPr>
            <a:r>
              <a:rPr lang="en"/>
              <a:t>96% are male</a:t>
            </a:r>
          </a:p>
        </p:txBody>
      </p:sp>
    </p:spTree>
    <p:extLst>
      <p:ext uri="{BB962C8B-B14F-4D97-AF65-F5344CB8AC3E}">
        <p14:creationId xmlns:p14="http://schemas.microsoft.com/office/powerpoint/2010/main" val="2879097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a:p>
        </p:txBody>
      </p:sp>
    </p:spTree>
    <p:extLst>
      <p:ext uri="{BB962C8B-B14F-4D97-AF65-F5344CB8AC3E}">
        <p14:creationId xmlns:p14="http://schemas.microsoft.com/office/powerpoint/2010/main" val="2932893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p:nvPr/>
        </p:nvSpPr>
        <p:spPr>
          <a:xfrm>
            <a:off x="0" y="0"/>
            <a:ext cx="9144000" cy="4691399"/>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10" name="Shape 10"/>
          <p:cNvCxnSpPr/>
          <p:nvPr/>
        </p:nvCxnSpPr>
        <p:spPr>
          <a:xfrm>
            <a:off x="0" y="4662139"/>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11" name="Shape 11"/>
          <p:cNvSpPr txBox="1">
            <a:spLocks noGrp="1"/>
          </p:cNvSpPr>
          <p:nvPr>
            <p:ph type="ctrTitle"/>
          </p:nvPr>
        </p:nvSpPr>
        <p:spPr>
          <a:xfrm>
            <a:off x="685800" y="2490375"/>
            <a:ext cx="7772400" cy="2198400"/>
          </a:xfrm>
          <a:prstGeom prst="rect">
            <a:avLst/>
          </a:prstGeom>
        </p:spPr>
        <p:txBody>
          <a:bodyPr lIns="91425" tIns="91425" rIns="91425" bIns="91425" anchor="b" anchorCtr="0"/>
          <a:lstStyle>
            <a:lvl1pPr>
              <a:spcBef>
                <a:spcPts val="0"/>
              </a:spcBef>
              <a:buSzPct val="100000"/>
              <a:defRPr sz="7200"/>
            </a:lvl1pPr>
            <a:lvl2pPr>
              <a:spcBef>
                <a:spcPts val="0"/>
              </a:spcBef>
              <a:buSzPct val="100000"/>
              <a:defRPr sz="7200"/>
            </a:lvl2pPr>
            <a:lvl3pPr>
              <a:spcBef>
                <a:spcPts val="0"/>
              </a:spcBef>
              <a:buSzPct val="100000"/>
              <a:defRPr sz="7200"/>
            </a:lvl3pPr>
            <a:lvl4pPr>
              <a:spcBef>
                <a:spcPts val="0"/>
              </a:spcBef>
              <a:buSzPct val="100000"/>
              <a:defRPr sz="7200"/>
            </a:lvl4pPr>
            <a:lvl5pPr>
              <a:spcBef>
                <a:spcPts val="0"/>
              </a:spcBef>
              <a:buSzPct val="100000"/>
              <a:defRPr sz="7200"/>
            </a:lvl5pPr>
            <a:lvl6pPr>
              <a:spcBef>
                <a:spcPts val="0"/>
              </a:spcBef>
              <a:buSzPct val="100000"/>
              <a:defRPr sz="7200"/>
            </a:lvl6pPr>
            <a:lvl7pPr>
              <a:spcBef>
                <a:spcPts val="0"/>
              </a:spcBef>
              <a:buSzPct val="100000"/>
              <a:defRPr sz="7200"/>
            </a:lvl7pPr>
            <a:lvl8pPr>
              <a:spcBef>
                <a:spcPts val="0"/>
              </a:spcBef>
              <a:buSzPct val="100000"/>
              <a:defRPr sz="7200"/>
            </a:lvl8pPr>
            <a:lvl9pPr>
              <a:spcBef>
                <a:spcPts val="0"/>
              </a:spcBef>
              <a:buSzPct val="100000"/>
              <a:defRPr sz="7200"/>
            </a:lvl9pPr>
          </a:lstStyle>
          <a:p>
            <a:endParaRPr/>
          </a:p>
        </p:txBody>
      </p:sp>
      <p:sp>
        <p:nvSpPr>
          <p:cNvPr id="12" name="Shape 12"/>
          <p:cNvSpPr txBox="1">
            <a:spLocks noGrp="1"/>
          </p:cNvSpPr>
          <p:nvPr>
            <p:ph type="subTitle" idx="1"/>
          </p:nvPr>
        </p:nvSpPr>
        <p:spPr>
          <a:xfrm>
            <a:off x="685800" y="4836035"/>
            <a:ext cx="7772400" cy="1032599"/>
          </a:xfrm>
          <a:prstGeom prst="rect">
            <a:avLst/>
          </a:prstGeom>
        </p:spPr>
        <p:txBody>
          <a:bodyPr lIns="91425" tIns="91425" rIns="91425" bIns="91425" anchor="t" anchorCtr="0"/>
          <a:lstStyle>
            <a:lvl1pPr>
              <a:spcBef>
                <a:spcPts val="0"/>
              </a:spcBef>
              <a:buClr>
                <a:schemeClr val="dk2"/>
              </a:buClr>
              <a:buNone/>
              <a:defRPr>
                <a:solidFill>
                  <a:schemeClr val="dk2"/>
                </a:solidFill>
              </a:defRPr>
            </a:lvl1pPr>
            <a:lvl2pPr>
              <a:spcBef>
                <a:spcPts val="0"/>
              </a:spcBef>
              <a:buClr>
                <a:schemeClr val="dk2"/>
              </a:buClr>
              <a:buSzPct val="100000"/>
              <a:buNone/>
              <a:defRPr sz="3000">
                <a:solidFill>
                  <a:schemeClr val="dk2"/>
                </a:solidFill>
              </a:defRPr>
            </a:lvl2pPr>
            <a:lvl3pPr>
              <a:spcBef>
                <a:spcPts val="0"/>
              </a:spcBef>
              <a:buClr>
                <a:schemeClr val="dk2"/>
              </a:buClr>
              <a:buSzPct val="100000"/>
              <a:buNone/>
              <a:defRPr sz="3000">
                <a:solidFill>
                  <a:schemeClr val="dk2"/>
                </a:solidFill>
              </a:defRPr>
            </a:lvl3pPr>
            <a:lvl4pPr>
              <a:spcBef>
                <a:spcPts val="0"/>
              </a:spcBef>
              <a:buClr>
                <a:schemeClr val="dk2"/>
              </a:buClr>
              <a:buSzPct val="100000"/>
              <a:buNone/>
              <a:defRPr sz="3000">
                <a:solidFill>
                  <a:schemeClr val="dk2"/>
                </a:solidFill>
              </a:defRPr>
            </a:lvl4pPr>
            <a:lvl5pPr>
              <a:spcBef>
                <a:spcPts val="0"/>
              </a:spcBef>
              <a:buClr>
                <a:schemeClr val="dk2"/>
              </a:buClr>
              <a:buSzPct val="100000"/>
              <a:buNone/>
              <a:defRPr sz="3000">
                <a:solidFill>
                  <a:schemeClr val="dk2"/>
                </a:solidFill>
              </a:defRPr>
            </a:lvl5pPr>
            <a:lvl6pPr>
              <a:spcBef>
                <a:spcPts val="0"/>
              </a:spcBef>
              <a:buClr>
                <a:schemeClr val="dk2"/>
              </a:buClr>
              <a:buSzPct val="100000"/>
              <a:buNone/>
              <a:defRPr sz="3000">
                <a:solidFill>
                  <a:schemeClr val="dk2"/>
                </a:solidFill>
              </a:defRPr>
            </a:lvl6pPr>
            <a:lvl7pPr>
              <a:spcBef>
                <a:spcPts val="0"/>
              </a:spcBef>
              <a:buClr>
                <a:schemeClr val="dk2"/>
              </a:buClr>
              <a:buSzPct val="100000"/>
              <a:buNone/>
              <a:defRPr sz="3000">
                <a:solidFill>
                  <a:schemeClr val="dk2"/>
                </a:solidFill>
              </a:defRPr>
            </a:lvl7pPr>
            <a:lvl8pPr>
              <a:spcBef>
                <a:spcPts val="0"/>
              </a:spcBef>
              <a:buClr>
                <a:schemeClr val="dk2"/>
              </a:buClr>
              <a:buSzPct val="100000"/>
              <a:buNone/>
              <a:defRPr sz="3000">
                <a:solidFill>
                  <a:schemeClr val="dk2"/>
                </a:solidFill>
              </a:defRPr>
            </a:lvl8pPr>
            <a:lvl9pPr>
              <a:spcBef>
                <a:spcPts val="0"/>
              </a:spcBef>
              <a:buClr>
                <a:schemeClr val="dk2"/>
              </a:buClr>
              <a:buSzPct val="100000"/>
              <a:buNone/>
              <a:defRPr sz="3000">
                <a:solidFill>
                  <a:schemeClr val="dk2"/>
                </a:solidFill>
              </a:defRPr>
            </a:lvl9pPr>
          </a:lstStyle>
          <a:p>
            <a:endParaRPr/>
          </a:p>
        </p:txBody>
      </p:sp>
      <p:sp>
        <p:nvSpPr>
          <p:cNvPr id="13" name="Shape 13"/>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4"/>
        <p:cNvGrpSpPr/>
        <p:nvPr/>
      </p:nvGrpSpPr>
      <p:grpSpPr>
        <a:xfrm>
          <a:off x="0" y="0"/>
          <a:ext cx="0" cy="0"/>
          <a:chOff x="0" y="0"/>
          <a:chExt cx="0" cy="0"/>
        </a:xfrm>
      </p:grpSpPr>
      <p:sp>
        <p:nvSpPr>
          <p:cNvPr id="15" name="Shape 15"/>
          <p:cNvSpPr/>
          <p:nvPr/>
        </p:nvSpPr>
        <p:spPr>
          <a:xfrm>
            <a:off x="0" y="0"/>
            <a:ext cx="9144000" cy="1532999"/>
          </a:xfrm>
          <a:prstGeom prst="rect">
            <a:avLst/>
          </a:prstGeom>
          <a:solidFill>
            <a:srgbClr val="2388DB"/>
          </a:solidFill>
          <a:ln>
            <a:noFill/>
          </a:ln>
        </p:spPr>
        <p:txBody>
          <a:bodyPr lIns="91425" tIns="45700" rIns="91425" bIns="45700" anchor="ctr" anchorCtr="0">
            <a:noAutofit/>
          </a:bodyPr>
          <a:lstStyle/>
          <a:p>
            <a:pPr>
              <a:spcBef>
                <a:spcPts val="0"/>
              </a:spcBef>
              <a:buNone/>
            </a:pPr>
            <a:endParaRPr/>
          </a:p>
        </p:txBody>
      </p:sp>
      <p:cxnSp>
        <p:nvCxnSpPr>
          <p:cNvPr id="16" name="Shape 16"/>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17" name="Shape 17"/>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457200" y="1600200"/>
            <a:ext cx="82296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p:nvPr/>
        </p:nvSpPr>
        <p:spPr>
          <a:xfrm>
            <a:off x="0" y="0"/>
            <a:ext cx="9144000" cy="1532999"/>
          </a:xfrm>
          <a:prstGeom prst="rect">
            <a:avLst/>
          </a:prstGeom>
          <a:solidFill>
            <a:schemeClr val="dk2"/>
          </a:solidFill>
          <a:ln>
            <a:noFill/>
          </a:ln>
        </p:spPr>
        <p:txBody>
          <a:bodyPr lIns="91425" tIns="45700" rIns="91425" bIns="45700" anchor="ctr" anchorCtr="0">
            <a:noAutofit/>
          </a:bodyPr>
          <a:lstStyle/>
          <a:p>
            <a:pPr>
              <a:spcBef>
                <a:spcPts val="0"/>
              </a:spcBef>
              <a:buNone/>
            </a:pPr>
            <a:endParaRPr/>
          </a:p>
        </p:txBody>
      </p:sp>
      <p:cxnSp>
        <p:nvCxnSpPr>
          <p:cNvPr id="22" name="Shape 22"/>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23" name="Shape 23"/>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4" name="Shape 24"/>
          <p:cNvSpPr txBox="1">
            <a:spLocks noGrp="1"/>
          </p:cNvSpPr>
          <p:nvPr>
            <p:ph type="body" idx="1"/>
          </p:nvPr>
        </p:nvSpPr>
        <p:spPr>
          <a:xfrm>
            <a:off x="457200"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5" name="Shape 25"/>
          <p:cNvSpPr txBox="1">
            <a:spLocks noGrp="1"/>
          </p:cNvSpPr>
          <p:nvPr>
            <p:ph type="body" idx="2"/>
          </p:nvPr>
        </p:nvSpPr>
        <p:spPr>
          <a:xfrm>
            <a:off x="4692273" y="1600200"/>
            <a:ext cx="3994500" cy="49677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p:nvPr/>
        </p:nvSpPr>
        <p:spPr>
          <a:xfrm>
            <a:off x="0" y="0"/>
            <a:ext cx="9144000" cy="1532999"/>
          </a:xfrm>
          <a:prstGeom prst="rect">
            <a:avLst/>
          </a:prstGeom>
          <a:solidFill>
            <a:srgbClr val="2388DB"/>
          </a:solidFill>
          <a:ln>
            <a:noFill/>
          </a:ln>
        </p:spPr>
        <p:txBody>
          <a:bodyPr lIns="91425" tIns="45700" rIns="91425" bIns="45700" anchor="ctr" anchorCtr="0">
            <a:noAutofit/>
          </a:bodyPr>
          <a:lstStyle/>
          <a:p>
            <a:pPr>
              <a:spcBef>
                <a:spcPts val="0"/>
              </a:spcBef>
              <a:buNone/>
            </a:pPr>
            <a:endParaRPr/>
          </a:p>
        </p:txBody>
      </p:sp>
      <p:cxnSp>
        <p:nvCxnSpPr>
          <p:cNvPr id="29" name="Shape 29"/>
          <p:cNvCxnSpPr/>
          <p:nvPr/>
        </p:nvCxnSpPr>
        <p:spPr>
          <a:xfrm>
            <a:off x="0" y="1503833"/>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30" name="Shape 30"/>
          <p:cNvSpPr txBox="1">
            <a:spLocks noGrp="1"/>
          </p:cNvSpPr>
          <p:nvPr>
            <p:ph type="title"/>
          </p:nvPr>
        </p:nvSpPr>
        <p:spPr>
          <a:xfrm>
            <a:off x="457200" y="274637"/>
            <a:ext cx="8229600" cy="11430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1" name="Shape 31"/>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2"/>
        <p:cNvGrpSpPr/>
        <p:nvPr/>
      </p:nvGrpSpPr>
      <p:grpSpPr>
        <a:xfrm>
          <a:off x="0" y="0"/>
          <a:ext cx="0" cy="0"/>
          <a:chOff x="0" y="0"/>
          <a:chExt cx="0" cy="0"/>
        </a:xfrm>
      </p:grpSpPr>
      <p:sp>
        <p:nvSpPr>
          <p:cNvPr id="33" name="Shape 33"/>
          <p:cNvSpPr txBox="1">
            <a:spLocks noGrp="1"/>
          </p:cNvSpPr>
          <p:nvPr>
            <p:ph type="body" idx="1"/>
          </p:nvPr>
        </p:nvSpPr>
        <p:spPr>
          <a:xfrm>
            <a:off x="457200" y="5875078"/>
            <a:ext cx="8229600" cy="692700"/>
          </a:xfrm>
          <a:prstGeom prst="rect">
            <a:avLst/>
          </a:prstGeom>
        </p:spPr>
        <p:txBody>
          <a:bodyPr lIns="91425" tIns="91425" rIns="91425" bIns="91425" anchor="t" anchorCtr="0"/>
          <a:lstStyle>
            <a:lvl1pPr>
              <a:spcBef>
                <a:spcPts val="0"/>
              </a:spcBef>
              <a:buClr>
                <a:schemeClr val="dk2"/>
              </a:buClr>
              <a:buSzPct val="100000"/>
              <a:buNone/>
              <a:defRPr sz="1800">
                <a:solidFill>
                  <a:schemeClr val="dk2"/>
                </a:solidFill>
              </a:defRPr>
            </a:lvl1pPr>
          </a:lstStyle>
          <a:p>
            <a:endParaRPr/>
          </a:p>
        </p:txBody>
      </p:sp>
      <p:sp>
        <p:nvSpPr>
          <p:cNvPr id="34" name="Shape 34"/>
          <p:cNvSpPr/>
          <p:nvPr/>
        </p:nvSpPr>
        <p:spPr>
          <a:xfrm>
            <a:off x="4274" y="0"/>
            <a:ext cx="9144000" cy="5875200"/>
          </a:xfrm>
          <a:prstGeom prst="rect">
            <a:avLst/>
          </a:prstGeom>
          <a:solidFill>
            <a:srgbClr val="2388DB"/>
          </a:solidFill>
          <a:ln>
            <a:noFill/>
          </a:ln>
        </p:spPr>
        <p:txBody>
          <a:bodyPr lIns="91425" tIns="45700" rIns="91425" bIns="45700" anchor="ctr" anchorCtr="0">
            <a:noAutofit/>
          </a:bodyPr>
          <a:lstStyle/>
          <a:p>
            <a:pPr>
              <a:spcBef>
                <a:spcPts val="0"/>
              </a:spcBef>
              <a:buNone/>
            </a:pPr>
            <a:endParaRPr/>
          </a:p>
        </p:txBody>
      </p:sp>
      <p:cxnSp>
        <p:nvCxnSpPr>
          <p:cNvPr id="35" name="Shape 35"/>
          <p:cNvCxnSpPr/>
          <p:nvPr/>
        </p:nvCxnSpPr>
        <p:spPr>
          <a:xfrm>
            <a:off x="0" y="5845828"/>
            <a:ext cx="9144000" cy="0"/>
          </a:xfrm>
          <a:prstGeom prst="straightConnector1">
            <a:avLst/>
          </a:prstGeom>
          <a:noFill/>
          <a:ln w="57150" cap="flat">
            <a:solidFill>
              <a:srgbClr val="000000">
                <a:alpha val="14901"/>
              </a:srgbClr>
            </a:solidFill>
            <a:prstDash val="solid"/>
            <a:round/>
            <a:headEnd type="none" w="med" len="med"/>
            <a:tailEnd type="none" w="med" len="med"/>
          </a:ln>
        </p:spPr>
      </p:cxnSp>
      <p:sp>
        <p:nvSpPr>
          <p:cNvPr id="36" name="Shape 36"/>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bg>
      <p:bgPr>
        <a:solidFill>
          <a:schemeClr val="dk2"/>
        </a:solidFill>
        <a:effectLst/>
      </p:bgPr>
    </p:bg>
    <p:spTree>
      <p:nvGrpSpPr>
        <p:cNvPr id="1" name="Shape 37"/>
        <p:cNvGrpSpPr/>
        <p:nvPr/>
      </p:nvGrpSpPr>
      <p:grpSpPr>
        <a:xfrm>
          <a:off x="0" y="0"/>
          <a:ext cx="0" cy="0"/>
          <a:chOff x="0" y="0"/>
          <a:chExt cx="0" cy="0"/>
        </a:xfrm>
      </p:grpSpPr>
      <p:sp>
        <p:nvSpPr>
          <p:cNvPr id="38" name="Shape 38"/>
          <p:cNvSpPr txBox="1">
            <a:spLocks noGrp="1"/>
          </p:cNvSpPr>
          <p:nvPr>
            <p:ph type="sldNum" idx="12"/>
          </p:nvPr>
        </p:nvSpPr>
        <p:spPr>
          <a:xfrm>
            <a:off x="8556791" y="6333134"/>
            <a:ext cx="548699" cy="524699"/>
          </a:xfrm>
          <a:prstGeom prst="rect">
            <a:avLst/>
          </a:prstGeom>
        </p:spPr>
        <p:txBody>
          <a:bodyPr lIns="91425" tIns="91425" rIns="91425" bIns="91425" anchor="ctr" anchorCtr="0">
            <a:noAutofit/>
          </a:bodyPr>
          <a:lstStyle>
            <a:lvl1pPr>
              <a:spcBef>
                <a:spcPts val="0"/>
              </a:spcBef>
              <a:buNone/>
              <a:defRPr>
                <a:solidFill>
                  <a:schemeClr val="lt1"/>
                </a:solidFill>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8229600" cy="1143000"/>
          </a:xfrm>
          <a:prstGeom prst="rect">
            <a:avLst/>
          </a:prstGeom>
          <a:noFill/>
          <a:ln>
            <a:noFill/>
          </a:ln>
        </p:spPr>
        <p:txBody>
          <a:bodyPr lIns="91425" tIns="91425" rIns="91425" bIns="91425" anchor="b" anchorCtr="0"/>
          <a:lstStyle>
            <a:lvl1pPr>
              <a:spcBef>
                <a:spcPts val="0"/>
              </a:spcBef>
              <a:buClr>
                <a:schemeClr val="lt1"/>
              </a:buClr>
              <a:buSzPct val="100000"/>
              <a:buNone/>
              <a:defRPr sz="3600" b="1">
                <a:solidFill>
                  <a:schemeClr val="lt1"/>
                </a:solidFill>
              </a:defRPr>
            </a:lvl1pPr>
            <a:lvl2pPr>
              <a:spcBef>
                <a:spcPts val="0"/>
              </a:spcBef>
              <a:buClr>
                <a:schemeClr val="lt1"/>
              </a:buClr>
              <a:buSzPct val="100000"/>
              <a:buNone/>
              <a:defRPr sz="3600" b="1">
                <a:solidFill>
                  <a:schemeClr val="lt1"/>
                </a:solidFill>
              </a:defRPr>
            </a:lvl2pPr>
            <a:lvl3pPr>
              <a:spcBef>
                <a:spcPts val="0"/>
              </a:spcBef>
              <a:buClr>
                <a:schemeClr val="lt1"/>
              </a:buClr>
              <a:buSzPct val="100000"/>
              <a:buNone/>
              <a:defRPr sz="3600" b="1">
                <a:solidFill>
                  <a:schemeClr val="lt1"/>
                </a:solidFill>
              </a:defRPr>
            </a:lvl3pPr>
            <a:lvl4pPr>
              <a:spcBef>
                <a:spcPts val="0"/>
              </a:spcBef>
              <a:buClr>
                <a:schemeClr val="lt1"/>
              </a:buClr>
              <a:buSzPct val="100000"/>
              <a:buNone/>
              <a:defRPr sz="3600" b="1">
                <a:solidFill>
                  <a:schemeClr val="lt1"/>
                </a:solidFill>
              </a:defRPr>
            </a:lvl4pPr>
            <a:lvl5pPr>
              <a:spcBef>
                <a:spcPts val="0"/>
              </a:spcBef>
              <a:buClr>
                <a:schemeClr val="lt1"/>
              </a:buClr>
              <a:buSzPct val="100000"/>
              <a:buNone/>
              <a:defRPr sz="3600" b="1">
                <a:solidFill>
                  <a:schemeClr val="lt1"/>
                </a:solidFill>
              </a:defRPr>
            </a:lvl5pPr>
            <a:lvl6pPr>
              <a:spcBef>
                <a:spcPts val="0"/>
              </a:spcBef>
              <a:buClr>
                <a:schemeClr val="lt1"/>
              </a:buClr>
              <a:buSzPct val="100000"/>
              <a:buNone/>
              <a:defRPr sz="3600" b="1">
                <a:solidFill>
                  <a:schemeClr val="lt1"/>
                </a:solidFill>
              </a:defRPr>
            </a:lvl6pPr>
            <a:lvl7pPr>
              <a:spcBef>
                <a:spcPts val="0"/>
              </a:spcBef>
              <a:buClr>
                <a:schemeClr val="lt1"/>
              </a:buClr>
              <a:buSzPct val="100000"/>
              <a:buNone/>
              <a:defRPr sz="3600" b="1">
                <a:solidFill>
                  <a:schemeClr val="lt1"/>
                </a:solidFill>
              </a:defRPr>
            </a:lvl7pPr>
            <a:lvl8pPr>
              <a:spcBef>
                <a:spcPts val="0"/>
              </a:spcBef>
              <a:buClr>
                <a:schemeClr val="lt1"/>
              </a:buClr>
              <a:buSzPct val="100000"/>
              <a:buNone/>
              <a:defRPr sz="3600" b="1">
                <a:solidFill>
                  <a:schemeClr val="lt1"/>
                </a:solidFill>
              </a:defRPr>
            </a:lvl8pPr>
            <a:lvl9pPr>
              <a:spcBef>
                <a:spcPts val="0"/>
              </a:spcBef>
              <a:buClr>
                <a:schemeClr val="lt1"/>
              </a:buClr>
              <a:buSzPct val="100000"/>
              <a:buNone/>
              <a:defRPr sz="3600" b="1">
                <a:solidFill>
                  <a:schemeClr val="lt1"/>
                </a:solidFill>
              </a:defRPr>
            </a:lvl9pPr>
          </a:lstStyle>
          <a:p>
            <a:endParaRPr/>
          </a:p>
        </p:txBody>
      </p:sp>
      <p:sp>
        <p:nvSpPr>
          <p:cNvPr id="6" name="Shape 6"/>
          <p:cNvSpPr txBox="1">
            <a:spLocks noGrp="1"/>
          </p:cNvSpPr>
          <p:nvPr>
            <p:ph type="body" idx="1"/>
          </p:nvPr>
        </p:nvSpPr>
        <p:spPr>
          <a:xfrm>
            <a:off x="457200" y="1600200"/>
            <a:ext cx="8229600" cy="4967700"/>
          </a:xfrm>
          <a:prstGeom prst="rect">
            <a:avLst/>
          </a:prstGeom>
          <a:noFill/>
          <a:ln>
            <a:noFill/>
          </a:ln>
        </p:spPr>
        <p:txBody>
          <a:bodyPr lIns="91425" tIns="91425" rIns="91425" bIns="91425" anchor="t" anchorCtr="0"/>
          <a:lstStyle>
            <a:lvl1pPr>
              <a:spcBef>
                <a:spcPts val="600"/>
              </a:spcBef>
              <a:buClr>
                <a:schemeClr val="dk1"/>
              </a:buClr>
              <a:buSzPct val="100000"/>
              <a:defRPr sz="3000">
                <a:solidFill>
                  <a:schemeClr val="dk1"/>
                </a:solidFill>
              </a:defRPr>
            </a:lvl1pPr>
            <a:lvl2pPr>
              <a:spcBef>
                <a:spcPts val="480"/>
              </a:spcBef>
              <a:buClr>
                <a:schemeClr val="dk1"/>
              </a:buClr>
              <a:buSzPct val="100000"/>
              <a:defRPr sz="2400">
                <a:solidFill>
                  <a:schemeClr val="dk1"/>
                </a:solidFill>
              </a:defRPr>
            </a:lvl2pPr>
            <a:lvl3pPr>
              <a:spcBef>
                <a:spcPts val="480"/>
              </a:spcBef>
              <a:buClr>
                <a:schemeClr val="dk1"/>
              </a:buClr>
              <a:buSzPct val="100000"/>
              <a:defRPr sz="2400">
                <a:solidFill>
                  <a:schemeClr val="dk1"/>
                </a:solidFill>
              </a:defRPr>
            </a:lvl3pPr>
            <a:lvl4pPr>
              <a:spcBef>
                <a:spcPts val="360"/>
              </a:spcBef>
              <a:buClr>
                <a:schemeClr val="dk1"/>
              </a:buClr>
              <a:buSzPct val="100000"/>
              <a:defRPr sz="1800">
                <a:solidFill>
                  <a:schemeClr val="dk1"/>
                </a:solidFill>
              </a:defRPr>
            </a:lvl4pPr>
            <a:lvl5pPr>
              <a:spcBef>
                <a:spcPts val="360"/>
              </a:spcBef>
              <a:buClr>
                <a:schemeClr val="dk1"/>
              </a:buClr>
              <a:buSzPct val="100000"/>
              <a:defRPr sz="1800">
                <a:solidFill>
                  <a:schemeClr val="dk1"/>
                </a:solidFill>
              </a:defRPr>
            </a:lvl5pPr>
            <a:lvl6pPr>
              <a:spcBef>
                <a:spcPts val="360"/>
              </a:spcBef>
              <a:buClr>
                <a:schemeClr val="dk1"/>
              </a:buClr>
              <a:buSzPct val="100000"/>
              <a:defRPr sz="1800">
                <a:solidFill>
                  <a:schemeClr val="dk1"/>
                </a:solidFill>
              </a:defRPr>
            </a:lvl6pPr>
            <a:lvl7pPr>
              <a:spcBef>
                <a:spcPts val="360"/>
              </a:spcBef>
              <a:buClr>
                <a:schemeClr val="dk1"/>
              </a:buClr>
              <a:buSzPct val="100000"/>
              <a:defRPr sz="1800">
                <a:solidFill>
                  <a:schemeClr val="dk1"/>
                </a:solidFill>
              </a:defRPr>
            </a:lvl7pPr>
            <a:lvl8pPr>
              <a:spcBef>
                <a:spcPts val="360"/>
              </a:spcBef>
              <a:buClr>
                <a:schemeClr val="dk1"/>
              </a:buClr>
              <a:buSzPct val="100000"/>
              <a:defRPr sz="1800">
                <a:solidFill>
                  <a:schemeClr val="dk1"/>
                </a:solidFill>
              </a:defRPr>
            </a:lvl8pPr>
            <a:lvl9pPr>
              <a:spcBef>
                <a:spcPts val="360"/>
              </a:spcBef>
              <a:buClr>
                <a:schemeClr val="dk1"/>
              </a:buClr>
              <a:buSzPct val="100000"/>
              <a:defRPr sz="1800">
                <a:solidFill>
                  <a:schemeClr val="dk1"/>
                </a:solidFill>
              </a:defRPr>
            </a:lvl9pPr>
          </a:lstStyle>
          <a:p>
            <a:endParaRPr/>
          </a:p>
        </p:txBody>
      </p:sp>
      <p:sp>
        <p:nvSpPr>
          <p:cNvPr id="7" name="Shape 7"/>
          <p:cNvSpPr txBox="1">
            <a:spLocks noGrp="1"/>
          </p:cNvSpPr>
          <p:nvPr>
            <p:ph type="sldNum" idx="12"/>
          </p:nvPr>
        </p:nvSpPr>
        <p:spPr>
          <a:xfrm>
            <a:off x="8556791" y="6333134"/>
            <a:ext cx="548699" cy="524699"/>
          </a:xfrm>
          <a:prstGeom prst="rect">
            <a:avLst/>
          </a:prstGeom>
          <a:noFill/>
          <a:ln>
            <a:noFill/>
          </a:ln>
        </p:spPr>
        <p:txBody>
          <a:bodyPr lIns="91425" tIns="91425" rIns="91425" bIns="91425" anchor="ctr" anchorCtr="0">
            <a:noAutofit/>
          </a:bodyPr>
          <a:lstStyle>
            <a:lvl1pPr algn="r">
              <a:spcBef>
                <a:spcPts val="0"/>
              </a:spcBef>
              <a:buNone/>
              <a:defRPr sz="1300">
                <a:solidFill>
                  <a:schemeClr val="dk2"/>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9"/>
        <p:cNvGrpSpPr/>
        <p:nvPr/>
      </p:nvGrpSpPr>
      <p:grpSpPr>
        <a:xfrm>
          <a:off x="0" y="0"/>
          <a:ext cx="0" cy="0"/>
          <a:chOff x="0" y="0"/>
          <a:chExt cx="0" cy="0"/>
        </a:xfrm>
      </p:grpSpPr>
      <p:sp>
        <p:nvSpPr>
          <p:cNvPr id="40" name="Shape 40"/>
          <p:cNvSpPr txBox="1">
            <a:spLocks noGrp="1"/>
          </p:cNvSpPr>
          <p:nvPr>
            <p:ph type="ctrTitle"/>
          </p:nvPr>
        </p:nvSpPr>
        <p:spPr>
          <a:xfrm>
            <a:off x="685800" y="506825"/>
            <a:ext cx="7772400" cy="3713099"/>
          </a:xfrm>
          <a:prstGeom prst="rect">
            <a:avLst/>
          </a:prstGeom>
        </p:spPr>
        <p:txBody>
          <a:bodyPr lIns="91425" tIns="91425" rIns="91425" bIns="91425" anchor="b" anchorCtr="0">
            <a:noAutofit/>
          </a:bodyPr>
          <a:lstStyle/>
          <a:p>
            <a:pPr algn="ctr" rtl="0">
              <a:spcBef>
                <a:spcPts val="0"/>
              </a:spcBef>
              <a:buNone/>
            </a:pPr>
            <a:r>
              <a:rPr lang="en" sz="4000"/>
              <a:t>A Forensic Psychological Perspective on Criminal Looters, Suicide by Police Seekers, and Bad Cops: </a:t>
            </a:r>
          </a:p>
          <a:p>
            <a:pPr algn="ctr">
              <a:spcBef>
                <a:spcPts val="0"/>
              </a:spcBef>
              <a:buNone/>
            </a:pPr>
            <a:r>
              <a:rPr lang="en" sz="3600" i="1"/>
              <a:t>An Imperfect Cross Cultural Storm</a:t>
            </a:r>
          </a:p>
        </p:txBody>
      </p:sp>
      <p:sp>
        <p:nvSpPr>
          <p:cNvPr id="41" name="Shape 41"/>
          <p:cNvSpPr txBox="1">
            <a:spLocks noGrp="1"/>
          </p:cNvSpPr>
          <p:nvPr>
            <p:ph type="subTitle" idx="1"/>
          </p:nvPr>
        </p:nvSpPr>
        <p:spPr>
          <a:xfrm>
            <a:off x="685800" y="4836014"/>
            <a:ext cx="7772400" cy="2022000"/>
          </a:xfrm>
          <a:prstGeom prst="rect">
            <a:avLst/>
          </a:prstGeom>
        </p:spPr>
        <p:txBody>
          <a:bodyPr lIns="91425" tIns="91425" rIns="91425" bIns="91425" anchor="t" anchorCtr="0">
            <a:noAutofit/>
          </a:bodyPr>
          <a:lstStyle/>
          <a:p>
            <a:pPr algn="ctr" rtl="0">
              <a:spcBef>
                <a:spcPts val="0"/>
              </a:spcBef>
              <a:buNone/>
            </a:pPr>
            <a:r>
              <a:rPr lang="en" sz="1200">
                <a:latin typeface="Times New Roman"/>
                <a:ea typeface="Times New Roman"/>
                <a:cs typeface="Times New Roman"/>
                <a:sym typeface="Times New Roman"/>
              </a:rPr>
              <a:t>Ronn Johnson, Ph.D., ABPP</a:t>
            </a:r>
          </a:p>
          <a:p>
            <a:pPr algn="ctr" rtl="0">
              <a:spcBef>
                <a:spcPts val="0"/>
              </a:spcBef>
              <a:buNone/>
            </a:pPr>
            <a:r>
              <a:rPr lang="en" sz="1200">
                <a:latin typeface="Times New Roman"/>
                <a:ea typeface="Times New Roman"/>
                <a:cs typeface="Times New Roman"/>
                <a:sym typeface="Times New Roman"/>
              </a:rPr>
              <a:t>Eric Jacobs, M.A. Candidate</a:t>
            </a:r>
          </a:p>
          <a:p>
            <a:pPr lvl="0" algn="ctr" rtl="0">
              <a:lnSpc>
                <a:spcPct val="115000"/>
              </a:lnSpc>
              <a:spcBef>
                <a:spcPts val="0"/>
              </a:spcBef>
              <a:buClr>
                <a:schemeClr val="dk1"/>
              </a:buClr>
              <a:buSzPct val="91666"/>
              <a:buFont typeface="Arial"/>
              <a:buNone/>
            </a:pPr>
            <a:r>
              <a:rPr lang="en" sz="1200">
                <a:latin typeface="Times New Roman"/>
                <a:ea typeface="Times New Roman"/>
                <a:cs typeface="Times New Roman"/>
                <a:sym typeface="Times New Roman"/>
              </a:rPr>
              <a:t>David B. Ross, Ed.D</a:t>
            </a:r>
          </a:p>
          <a:p>
            <a:pPr lvl="0" algn="ctr" rtl="0">
              <a:lnSpc>
                <a:spcPct val="115000"/>
              </a:lnSpc>
              <a:spcBef>
                <a:spcPts val="0"/>
              </a:spcBef>
              <a:buNone/>
            </a:pPr>
            <a:r>
              <a:rPr lang="en" sz="1200">
                <a:latin typeface="Times New Roman"/>
                <a:ea typeface="Times New Roman"/>
                <a:cs typeface="Times New Roman"/>
                <a:sym typeface="Times New Roman"/>
              </a:rPr>
              <a:t>Rande Matteson, Ph.D</a:t>
            </a:r>
          </a:p>
          <a:p>
            <a:pPr algn="ctr" rtl="0">
              <a:spcBef>
                <a:spcPts val="0"/>
              </a:spcBef>
              <a:buNone/>
            </a:pPr>
            <a:r>
              <a:rPr lang="en" sz="1200">
                <a:latin typeface="Times New Roman"/>
                <a:ea typeface="Times New Roman"/>
                <a:cs typeface="Times New Roman"/>
                <a:sym typeface="Times New Roman"/>
              </a:rPr>
              <a:t>Adriana Del Vecchio, M.A. Candidate</a:t>
            </a:r>
          </a:p>
          <a:p>
            <a:pPr algn="ctr" rtl="0">
              <a:spcBef>
                <a:spcPts val="0"/>
              </a:spcBef>
              <a:buNone/>
            </a:pPr>
            <a:r>
              <a:rPr lang="en" sz="1200">
                <a:latin typeface="Times New Roman"/>
                <a:ea typeface="Times New Roman"/>
                <a:cs typeface="Times New Roman"/>
                <a:sym typeface="Times New Roman"/>
              </a:rPr>
              <a:t>Stephanie Cunningham, M.A. Candidate</a:t>
            </a:r>
          </a:p>
          <a:p>
            <a:pPr algn="ctr" rtl="0">
              <a:spcBef>
                <a:spcPts val="0"/>
              </a:spcBef>
              <a:buNone/>
            </a:pPr>
            <a:r>
              <a:rPr lang="en" sz="1200">
                <a:latin typeface="Times New Roman"/>
                <a:ea typeface="Times New Roman"/>
                <a:cs typeface="Times New Roman"/>
                <a:sym typeface="Times New Roman"/>
              </a:rPr>
              <a:t>Tonalli Juarez, M.A. Candidate</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ctrTitle"/>
          </p:nvPr>
        </p:nvSpPr>
        <p:spPr>
          <a:xfrm>
            <a:off x="685800" y="1267950"/>
            <a:ext cx="7772400" cy="2198400"/>
          </a:xfrm>
          <a:prstGeom prst="rect">
            <a:avLst/>
          </a:prstGeom>
        </p:spPr>
        <p:txBody>
          <a:bodyPr lIns="91425" tIns="91425" rIns="91425" bIns="91425" anchor="b" anchorCtr="0">
            <a:noAutofit/>
          </a:bodyPr>
          <a:lstStyle/>
          <a:p>
            <a:pPr algn="ctr" rtl="0">
              <a:spcBef>
                <a:spcPts val="0"/>
              </a:spcBef>
              <a:buNone/>
            </a:pPr>
            <a:r>
              <a:rPr lang="en" i="1"/>
              <a:t>Exploring </a:t>
            </a:r>
          </a:p>
          <a:p>
            <a:pPr algn="ctr">
              <a:spcBef>
                <a:spcPts val="0"/>
              </a:spcBef>
              <a:buNone/>
            </a:pPr>
            <a:r>
              <a:rPr lang="en" sz="6000" i="1"/>
              <a:t>“Bad” Cops</a:t>
            </a:r>
          </a:p>
        </p:txBody>
      </p:sp>
      <p:sp>
        <p:nvSpPr>
          <p:cNvPr id="96" name="Shape 96"/>
          <p:cNvSpPr txBox="1">
            <a:spLocks noGrp="1"/>
          </p:cNvSpPr>
          <p:nvPr>
            <p:ph type="subTitle" idx="1"/>
          </p:nvPr>
        </p:nvSpPr>
        <p:spPr>
          <a:xfrm>
            <a:off x="685800" y="4836035"/>
            <a:ext cx="7772400" cy="1032599"/>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Risk &amp; Protective Factors for Police Misconduct</a:t>
            </a:r>
          </a:p>
        </p:txBody>
      </p:sp>
      <p:sp>
        <p:nvSpPr>
          <p:cNvPr id="102" name="Shape 102"/>
          <p:cNvSpPr txBox="1">
            <a:spLocks noGrp="1"/>
          </p:cNvSpPr>
          <p:nvPr>
            <p:ph type="body" idx="1"/>
          </p:nvPr>
        </p:nvSpPr>
        <p:spPr>
          <a:xfrm>
            <a:off x="184025" y="1600200"/>
            <a:ext cx="4158000" cy="4967700"/>
          </a:xfrm>
          <a:prstGeom prst="rect">
            <a:avLst/>
          </a:prstGeom>
        </p:spPr>
        <p:txBody>
          <a:bodyPr lIns="91425" tIns="91425" rIns="91425" bIns="91425" anchor="t" anchorCtr="0">
            <a:noAutofit/>
          </a:bodyPr>
          <a:lstStyle/>
          <a:p>
            <a:pPr lvl="0" rtl="0">
              <a:spcBef>
                <a:spcPts val="0"/>
              </a:spcBef>
              <a:buNone/>
            </a:pPr>
            <a:r>
              <a:rPr lang="en" sz="2400" dirty="0"/>
              <a:t>Risk Factors:</a:t>
            </a:r>
          </a:p>
          <a:p>
            <a:pPr marL="914400" lvl="1" indent="-355600" rtl="0">
              <a:spcBef>
                <a:spcPts val="0"/>
              </a:spcBef>
              <a:buClr>
                <a:schemeClr val="dk1"/>
              </a:buClr>
              <a:buSzPct val="100000"/>
              <a:buFont typeface="Courier New"/>
              <a:buChar char="o"/>
            </a:pPr>
            <a:r>
              <a:rPr lang="en" sz="2000" dirty="0"/>
              <a:t>No postsecondary educations</a:t>
            </a:r>
          </a:p>
          <a:p>
            <a:pPr marL="914400" lvl="1" indent="-355600" rtl="0">
              <a:spcBef>
                <a:spcPts val="0"/>
              </a:spcBef>
              <a:buClr>
                <a:schemeClr val="dk1"/>
              </a:buClr>
              <a:buSzPct val="100000"/>
              <a:buFont typeface="Courier New"/>
              <a:buChar char="o"/>
            </a:pPr>
            <a:r>
              <a:rPr lang="en" sz="2000" dirty="0"/>
              <a:t>Records of prior criminality</a:t>
            </a:r>
          </a:p>
          <a:p>
            <a:pPr marL="914400" lvl="1" indent="-355600" rtl="0">
              <a:spcBef>
                <a:spcPts val="0"/>
              </a:spcBef>
              <a:buClr>
                <a:schemeClr val="dk1"/>
              </a:buClr>
              <a:buSzPct val="100000"/>
              <a:buFont typeface="Courier New"/>
              <a:buChar char="o"/>
            </a:pPr>
            <a:r>
              <a:rPr lang="en" sz="2000" dirty="0"/>
              <a:t>Poor prior work history</a:t>
            </a:r>
          </a:p>
          <a:p>
            <a:pPr marL="914400" lvl="1" indent="-355600" rtl="0">
              <a:spcBef>
                <a:spcPts val="0"/>
              </a:spcBef>
              <a:buClr>
                <a:schemeClr val="dk1"/>
              </a:buClr>
              <a:buSzPct val="100000"/>
              <a:buFont typeface="Courier New"/>
              <a:buChar char="o"/>
            </a:pPr>
            <a:r>
              <a:rPr lang="en" sz="2000" dirty="0"/>
              <a:t>Work in busy patrol assignments</a:t>
            </a:r>
          </a:p>
          <a:p>
            <a:pPr marL="914400" lvl="1" indent="-355600" rtl="0">
              <a:spcBef>
                <a:spcPts val="0"/>
              </a:spcBef>
              <a:buClr>
                <a:schemeClr val="dk1"/>
              </a:buClr>
              <a:buSzPct val="100000"/>
              <a:buFont typeface="Courier New"/>
              <a:buChar char="o"/>
            </a:pPr>
            <a:r>
              <a:rPr lang="en" sz="2000" dirty="0"/>
              <a:t>No movement through the departmental ranks</a:t>
            </a:r>
          </a:p>
          <a:p>
            <a:pPr marL="914400" lvl="1" indent="-355600" rtl="0">
              <a:spcBef>
                <a:spcPts val="0"/>
              </a:spcBef>
              <a:buClr>
                <a:schemeClr val="dk1"/>
              </a:buClr>
              <a:buSzPct val="100000"/>
              <a:buFont typeface="Courier New"/>
              <a:buChar char="o"/>
            </a:pPr>
            <a:r>
              <a:rPr lang="en" sz="2000" dirty="0"/>
              <a:t>Accumulated a history of complaints</a:t>
            </a:r>
          </a:p>
          <a:p>
            <a:pPr marL="914400" lvl="1" indent="-355600" rtl="0">
              <a:spcBef>
                <a:spcPts val="0"/>
              </a:spcBef>
              <a:buClr>
                <a:schemeClr val="dk1"/>
              </a:buClr>
              <a:buSzPct val="100000"/>
              <a:buFont typeface="Courier New"/>
              <a:buChar char="o"/>
            </a:pPr>
            <a:r>
              <a:rPr lang="en" sz="2000" dirty="0"/>
              <a:t>Military History</a:t>
            </a:r>
          </a:p>
          <a:p>
            <a:pPr marL="457200" lvl="0" indent="0" rtl="0">
              <a:spcBef>
                <a:spcPts val="0"/>
              </a:spcBef>
              <a:buNone/>
            </a:pPr>
            <a:endParaRPr sz="1200" dirty="0"/>
          </a:p>
          <a:p>
            <a:pPr marR="0" lvl="0" algn="l" rtl="0">
              <a:lnSpc>
                <a:spcPct val="100000"/>
              </a:lnSpc>
              <a:spcBef>
                <a:spcPts val="600"/>
              </a:spcBef>
              <a:spcAft>
                <a:spcPts val="0"/>
              </a:spcAft>
              <a:buNone/>
            </a:pPr>
            <a:endParaRPr sz="2000" dirty="0"/>
          </a:p>
          <a:p>
            <a:pPr marL="0" lvl="0" indent="0" algn="l" rtl="0">
              <a:spcBef>
                <a:spcPts val="0"/>
              </a:spcBef>
              <a:buNone/>
            </a:pPr>
            <a:endParaRPr sz="1200" dirty="0"/>
          </a:p>
          <a:p>
            <a:pPr lvl="0">
              <a:spcBef>
                <a:spcPts val="0"/>
              </a:spcBef>
              <a:buNone/>
            </a:pPr>
            <a:endParaRPr dirty="0"/>
          </a:p>
        </p:txBody>
      </p:sp>
      <p:sp>
        <p:nvSpPr>
          <p:cNvPr id="103" name="Shape 103"/>
          <p:cNvSpPr txBox="1">
            <a:spLocks noGrp="1"/>
          </p:cNvSpPr>
          <p:nvPr>
            <p:ph type="body" idx="2"/>
          </p:nvPr>
        </p:nvSpPr>
        <p:spPr>
          <a:xfrm>
            <a:off x="4864798" y="1600200"/>
            <a:ext cx="3994500" cy="4967700"/>
          </a:xfrm>
          <a:prstGeom prst="rect">
            <a:avLst/>
          </a:prstGeom>
        </p:spPr>
        <p:txBody>
          <a:bodyPr lIns="91425" tIns="91425" rIns="91425" bIns="91425" anchor="t" anchorCtr="0">
            <a:noAutofit/>
          </a:bodyPr>
          <a:lstStyle/>
          <a:p>
            <a:pPr lvl="0" rtl="0">
              <a:spcBef>
                <a:spcPts val="0"/>
              </a:spcBef>
              <a:buNone/>
            </a:pPr>
            <a:r>
              <a:rPr lang="en" sz="2400" dirty="0"/>
              <a:t>Protective Factors:</a:t>
            </a:r>
          </a:p>
          <a:p>
            <a:pPr marL="914400" lvl="1" indent="-355600" rtl="0">
              <a:spcBef>
                <a:spcPts val="0"/>
              </a:spcBef>
              <a:buClr>
                <a:schemeClr val="dk1"/>
              </a:buClr>
              <a:buSzPct val="100000"/>
              <a:buFont typeface="Courier New"/>
              <a:buChar char="o"/>
            </a:pPr>
            <a:r>
              <a:rPr lang="en" sz="2000" dirty="0"/>
              <a:t>College education</a:t>
            </a:r>
          </a:p>
          <a:p>
            <a:pPr marL="914400" lvl="1" indent="-355600" rtl="0">
              <a:spcBef>
                <a:spcPts val="0"/>
              </a:spcBef>
              <a:buClr>
                <a:schemeClr val="dk1"/>
              </a:buClr>
              <a:buSzPct val="100000"/>
              <a:buFont typeface="Courier New"/>
              <a:buChar char="o"/>
            </a:pPr>
            <a:r>
              <a:rPr lang="en" sz="2000" dirty="0"/>
              <a:t>Excelling in the police academy</a:t>
            </a:r>
          </a:p>
          <a:p>
            <a:pPr marL="914400" lvl="1" indent="-355600" rtl="0">
              <a:spcBef>
                <a:spcPts val="0"/>
              </a:spcBef>
              <a:buClr>
                <a:schemeClr val="dk1"/>
              </a:buClr>
              <a:buSzPct val="100000"/>
              <a:buFont typeface="Courier New"/>
              <a:buChar char="o"/>
            </a:pPr>
            <a:r>
              <a:rPr lang="en" sz="2000" dirty="0"/>
              <a:t>Advancing through the departmental ranks</a:t>
            </a:r>
          </a:p>
          <a:p>
            <a:pPr marL="914400" lvl="1" indent="-355600" rtl="0">
              <a:spcBef>
                <a:spcPts val="0"/>
              </a:spcBef>
              <a:buClr>
                <a:schemeClr val="dk1"/>
              </a:buClr>
              <a:buSzPct val="100000"/>
              <a:buFont typeface="Courier New"/>
              <a:buChar char="o"/>
            </a:pPr>
            <a:r>
              <a:rPr lang="en" sz="2000" dirty="0"/>
              <a:t>No prior criminality</a:t>
            </a:r>
          </a:p>
          <a:p>
            <a:pPr marL="914400" lvl="1" indent="-355600" rtl="0">
              <a:spcBef>
                <a:spcPts val="0"/>
              </a:spcBef>
              <a:buClr>
                <a:schemeClr val="dk1"/>
              </a:buClr>
              <a:buSzPct val="100000"/>
              <a:buFont typeface="Courier New"/>
              <a:buChar char="o"/>
            </a:pPr>
            <a:r>
              <a:rPr lang="en" sz="2000" dirty="0"/>
              <a:t>Getting married on the job</a:t>
            </a:r>
          </a:p>
          <a:p>
            <a:pPr marL="457200" indent="0" rtl="0">
              <a:spcBef>
                <a:spcPts val="0"/>
              </a:spcBef>
              <a:buNone/>
            </a:pPr>
            <a:endParaRPr sz="2000" dirty="0"/>
          </a:p>
          <a:p>
            <a:pPr marL="457200" indent="0" rtl="0">
              <a:spcBef>
                <a:spcPts val="0"/>
              </a:spcBef>
              <a:buNone/>
            </a:pPr>
            <a:endParaRPr sz="2000" dirty="0"/>
          </a:p>
          <a:p>
            <a:pPr marL="457200" indent="0" rtl="0">
              <a:spcBef>
                <a:spcPts val="0"/>
              </a:spcBef>
              <a:buNone/>
            </a:pPr>
            <a:endParaRPr sz="2000" dirty="0"/>
          </a:p>
          <a:p>
            <a:pPr marL="457200" lvl="0" algn="r"/>
            <a:r>
              <a:rPr lang="en" sz="1200" dirty="0" smtClean="0"/>
              <a:t>(Harris 2010; </a:t>
            </a:r>
            <a:r>
              <a:rPr lang="en" sz="1200" dirty="0"/>
              <a:t>Kane </a:t>
            </a:r>
            <a:r>
              <a:rPr lang="en" sz="1200" dirty="0"/>
              <a:t>&amp; White, 2009; </a:t>
            </a:r>
            <a:endParaRPr lang="en" sz="1200" dirty="0" smtClean="0"/>
          </a:p>
          <a:p>
            <a:pPr marL="457200" lvl="0" algn="r"/>
            <a:r>
              <a:rPr lang="en" sz="1200" dirty="0" smtClean="0"/>
              <a:t>White </a:t>
            </a:r>
            <a:r>
              <a:rPr lang="en" sz="1200" dirty="0"/>
              <a:t>&amp; Kane </a:t>
            </a:r>
            <a:r>
              <a:rPr lang="en" sz="1200" dirty="0" smtClean="0"/>
              <a:t>2013)</a:t>
            </a:r>
            <a:endParaRPr lang="en" sz="1200" dirty="0"/>
          </a:p>
        </p:txBody>
      </p:sp>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Theoretical Explanations</a:t>
            </a:r>
          </a:p>
        </p:txBody>
      </p:sp>
      <p:sp>
        <p:nvSpPr>
          <p:cNvPr id="109" name="Shape 109"/>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en" dirty="0"/>
              <a:t>Social learning theory</a:t>
            </a:r>
          </a:p>
          <a:p>
            <a:pPr marL="914400" lvl="1" indent="-381000" rtl="0">
              <a:spcBef>
                <a:spcPts val="0"/>
              </a:spcBef>
              <a:buClr>
                <a:schemeClr val="dk1"/>
              </a:buClr>
              <a:buSzPct val="80000"/>
              <a:buFont typeface="Courier New"/>
              <a:buChar char="o"/>
            </a:pPr>
            <a:r>
              <a:rPr lang="en" dirty="0"/>
              <a:t>Shared value or belief system rationalize behaviors</a:t>
            </a:r>
          </a:p>
          <a:p>
            <a:pPr marL="914400" lvl="1" indent="-381000" rtl="0">
              <a:spcBef>
                <a:spcPts val="0"/>
              </a:spcBef>
              <a:buClr>
                <a:schemeClr val="dk1"/>
              </a:buClr>
              <a:buSzPct val="80000"/>
              <a:buFont typeface="Courier New"/>
              <a:buChar char="o"/>
            </a:pPr>
            <a:r>
              <a:rPr lang="en" dirty="0"/>
              <a:t>Increased time spent with peers</a:t>
            </a:r>
          </a:p>
          <a:p>
            <a:pPr marL="914400" lvl="1" indent="-381000" rtl="0">
              <a:spcBef>
                <a:spcPts val="0"/>
              </a:spcBef>
              <a:buClr>
                <a:schemeClr val="dk1"/>
              </a:buClr>
              <a:buSzPct val="80000"/>
              <a:buFont typeface="Courier New"/>
              <a:buChar char="o"/>
            </a:pPr>
            <a:r>
              <a:rPr lang="en" dirty="0"/>
              <a:t>Behaviors reinforced through subcultural group</a:t>
            </a:r>
          </a:p>
          <a:p>
            <a:pPr marL="0" lvl="0" indent="0" rtl="0">
              <a:spcBef>
                <a:spcPts val="0"/>
              </a:spcBef>
              <a:buNone/>
            </a:pPr>
            <a:endParaRPr sz="1200" dirty="0"/>
          </a:p>
          <a:p>
            <a:pPr marL="457200" lvl="0" indent="-419100" rtl="0">
              <a:spcBef>
                <a:spcPts val="0"/>
              </a:spcBef>
              <a:buClr>
                <a:schemeClr val="dk1"/>
              </a:buClr>
              <a:buSzPct val="100000"/>
              <a:buFont typeface="Arial"/>
              <a:buChar char="●"/>
            </a:pPr>
            <a:r>
              <a:rPr lang="en" dirty="0"/>
              <a:t>Power of the police culture</a:t>
            </a:r>
          </a:p>
          <a:p>
            <a:pPr marL="914400" lvl="1" indent="-381000" rtl="0">
              <a:spcBef>
                <a:spcPts val="0"/>
              </a:spcBef>
              <a:buClr>
                <a:schemeClr val="dk1"/>
              </a:buClr>
              <a:buSzPct val="80000"/>
              <a:buFont typeface="Courier New"/>
              <a:buChar char="o"/>
            </a:pPr>
            <a:r>
              <a:rPr lang="en" dirty="0"/>
              <a:t>Recruits may follow superior officers over training</a:t>
            </a:r>
          </a:p>
          <a:p>
            <a:pPr marL="457200" lvl="0" indent="0" rtl="0">
              <a:spcBef>
                <a:spcPts val="0"/>
              </a:spcBef>
              <a:buNone/>
            </a:pPr>
            <a:endParaRPr sz="1200" dirty="0"/>
          </a:p>
          <a:p>
            <a:pPr marL="457200" lvl="0" indent="-419100" rtl="0">
              <a:spcBef>
                <a:spcPts val="0"/>
              </a:spcBef>
              <a:buClr>
                <a:schemeClr val="dk1"/>
              </a:buClr>
              <a:buSzPct val="100000"/>
              <a:buFont typeface="Arial"/>
              <a:buChar char="●"/>
            </a:pPr>
            <a:r>
              <a:rPr lang="en" dirty="0"/>
              <a:t>Representative Bureaucracy Theory</a:t>
            </a:r>
          </a:p>
          <a:p>
            <a:pPr marL="914400" lvl="1" indent="-381000" rtl="0">
              <a:spcBef>
                <a:spcPts val="0"/>
              </a:spcBef>
              <a:buClr>
                <a:schemeClr val="dk1"/>
              </a:buClr>
              <a:buSzPct val="80000"/>
              <a:buFont typeface="Courier New"/>
              <a:buChar char="o"/>
            </a:pPr>
            <a:r>
              <a:rPr lang="en" dirty="0"/>
              <a:t>Improving racial parity between police force and the community it serves</a:t>
            </a:r>
          </a:p>
          <a:p>
            <a:pPr lvl="0" algn="r"/>
            <a:r>
              <a:rPr lang="en" sz="1200" dirty="0"/>
              <a:t>(Chappell &amp; Piquero, </a:t>
            </a:r>
            <a:r>
              <a:rPr lang="en" sz="1200" dirty="0" smtClean="0"/>
              <a:t>2004; </a:t>
            </a:r>
            <a:r>
              <a:rPr lang="en" sz="1200" dirty="0"/>
              <a:t>Garcia</a:t>
            </a:r>
            <a:r>
              <a:rPr lang="en" sz="1200" dirty="0"/>
              <a:t>, 2005; </a:t>
            </a:r>
            <a:r>
              <a:rPr lang="en" sz="1200" dirty="0"/>
              <a:t>Harris, </a:t>
            </a:r>
            <a:r>
              <a:rPr lang="en" sz="1200" dirty="0" smtClean="0"/>
              <a:t>2010; </a:t>
            </a:r>
            <a:r>
              <a:rPr lang="en" sz="1200" dirty="0"/>
              <a:t>Karp </a:t>
            </a:r>
            <a:r>
              <a:rPr lang="en" sz="1200" dirty="0"/>
              <a:t>&amp; Stenmark, </a:t>
            </a:r>
            <a:r>
              <a:rPr lang="en" sz="1200" dirty="0" smtClean="0"/>
              <a:t>2011; </a:t>
            </a:r>
            <a:r>
              <a:rPr lang="en" sz="1200" dirty="0"/>
              <a:t>Lasley </a:t>
            </a:r>
            <a:r>
              <a:rPr lang="en" sz="1200" dirty="0" smtClean="0"/>
              <a:t>et.al</a:t>
            </a:r>
            <a:r>
              <a:rPr lang="en" sz="1200" dirty="0"/>
              <a:t>., 2011)</a:t>
            </a:r>
          </a:p>
        </p:txBody>
      </p:sp>
    </p:spTree>
  </p:cSld>
  <p:clrMapOvr>
    <a:masterClrMapping/>
  </p:clrMapOvr>
  <p:transition spd="slow">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Issues Surrounding Race</a:t>
            </a:r>
          </a:p>
        </p:txBody>
      </p:sp>
      <p:sp>
        <p:nvSpPr>
          <p:cNvPr id="115" name="Shape 115"/>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en" dirty="0"/>
              <a:t>Public perceptions of police officers</a:t>
            </a:r>
          </a:p>
          <a:p>
            <a:pPr marL="914400" lvl="1" indent="-381000" rtl="0">
              <a:spcBef>
                <a:spcPts val="0"/>
              </a:spcBef>
              <a:buClr>
                <a:schemeClr val="dk1"/>
              </a:buClr>
              <a:buSzPct val="80000"/>
              <a:buFont typeface="Courier New"/>
              <a:buChar char="o"/>
            </a:pPr>
            <a:r>
              <a:rPr lang="en" dirty="0"/>
              <a:t>Black and Latino citizens lower levels of trust in police officers</a:t>
            </a:r>
          </a:p>
          <a:p>
            <a:pPr marL="914400" lvl="1" indent="-381000" rtl="0">
              <a:spcBef>
                <a:spcPts val="0"/>
              </a:spcBef>
              <a:buClr>
                <a:schemeClr val="dk1"/>
              </a:buClr>
              <a:buSzPct val="80000"/>
              <a:buFont typeface="Courier New"/>
              <a:buChar char="o"/>
            </a:pPr>
            <a:r>
              <a:rPr lang="en" dirty="0"/>
              <a:t>Perceive police officers as racially biased or unjust</a:t>
            </a:r>
          </a:p>
          <a:p>
            <a:pPr marL="457200" indent="0" rtl="0">
              <a:spcBef>
                <a:spcPts val="0"/>
              </a:spcBef>
              <a:buNone/>
            </a:pPr>
            <a:endParaRPr sz="1200" dirty="0"/>
          </a:p>
          <a:p>
            <a:pPr marL="457200" lvl="0" indent="0" rtl="0">
              <a:spcBef>
                <a:spcPts val="0"/>
              </a:spcBef>
              <a:buNone/>
            </a:pPr>
            <a:endParaRPr sz="1200" dirty="0"/>
          </a:p>
          <a:p>
            <a:pPr marL="457200" lvl="0" indent="-419100" rtl="0">
              <a:spcBef>
                <a:spcPts val="0"/>
              </a:spcBef>
              <a:buClr>
                <a:schemeClr val="dk1"/>
              </a:buClr>
              <a:buSzPct val="100000"/>
              <a:buFont typeface="Arial"/>
              <a:buChar char="●"/>
            </a:pPr>
            <a:r>
              <a:rPr lang="en" dirty="0"/>
              <a:t>Factors that influence perceptions</a:t>
            </a:r>
          </a:p>
          <a:p>
            <a:pPr marL="914400" lvl="1" indent="-381000" rtl="0">
              <a:spcBef>
                <a:spcPts val="0"/>
              </a:spcBef>
              <a:buClr>
                <a:schemeClr val="dk1"/>
              </a:buClr>
              <a:buSzPct val="80000"/>
              <a:buFont typeface="Arial"/>
              <a:buChar char="○"/>
            </a:pPr>
            <a:r>
              <a:rPr lang="en" dirty="0"/>
              <a:t>Vicarious or direct experience with police </a:t>
            </a:r>
          </a:p>
          <a:p>
            <a:pPr marL="914400" lvl="1" indent="-381000" rtl="0">
              <a:spcBef>
                <a:spcPts val="0"/>
              </a:spcBef>
              <a:buClr>
                <a:schemeClr val="dk1"/>
              </a:buClr>
              <a:buSzPct val="80000"/>
              <a:buFont typeface="Arial"/>
              <a:buChar char="○"/>
            </a:pPr>
            <a:r>
              <a:rPr lang="en" dirty="0"/>
              <a:t>Media influences</a:t>
            </a:r>
          </a:p>
          <a:p>
            <a:pPr marL="914400" lvl="1" indent="-381000" rtl="0">
              <a:spcBef>
                <a:spcPts val="0"/>
              </a:spcBef>
              <a:buClr>
                <a:schemeClr val="dk1"/>
              </a:buClr>
              <a:buSzPct val="80000"/>
              <a:buFont typeface="Arial"/>
              <a:buChar char="○"/>
            </a:pPr>
            <a:r>
              <a:rPr lang="en" dirty="0"/>
              <a:t>Race of officer</a:t>
            </a:r>
          </a:p>
          <a:p>
            <a:pPr algn="r" rtl="0">
              <a:spcBef>
                <a:spcPts val="0"/>
              </a:spcBef>
              <a:buNone/>
            </a:pPr>
            <a:endParaRPr sz="1200" dirty="0"/>
          </a:p>
          <a:p>
            <a:pPr algn="r" rtl="0">
              <a:spcBef>
                <a:spcPts val="0"/>
              </a:spcBef>
              <a:buNone/>
            </a:pPr>
            <a:endParaRPr sz="1200" dirty="0"/>
          </a:p>
          <a:p>
            <a:pPr lvl="0" algn="r"/>
            <a:r>
              <a:rPr lang="en" sz="1200" dirty="0" smtClean="0"/>
              <a:t>(</a:t>
            </a:r>
            <a:r>
              <a:rPr lang="en" sz="1200" dirty="0"/>
              <a:t>Cochran &amp; Warren, </a:t>
            </a:r>
            <a:r>
              <a:rPr lang="en" sz="1200" dirty="0" smtClean="0"/>
              <a:t>2012; Falik </a:t>
            </a:r>
            <a:r>
              <a:rPr lang="en" sz="1200" dirty="0"/>
              <a:t>&amp; Novak, </a:t>
            </a:r>
            <a:r>
              <a:rPr lang="en" sz="1200" dirty="0" smtClean="0"/>
              <a:t>2012; Huggins</a:t>
            </a:r>
            <a:r>
              <a:rPr lang="en" sz="1200" dirty="0"/>
              <a:t>, 2012; Weitzer &amp; Tuch, </a:t>
            </a:r>
            <a:r>
              <a:rPr lang="en" sz="1200" dirty="0" smtClean="0"/>
              <a:t>2006)</a:t>
            </a:r>
            <a:r>
              <a:rPr lang="en" dirty="0" smtClean="0"/>
              <a:t> </a:t>
            </a:r>
            <a:endParaRPr lang="en" dirty="0"/>
          </a:p>
          <a:p>
            <a:pPr marL="0" lvl="0" indent="0" rtl="0">
              <a:spcBef>
                <a:spcPts val="0"/>
              </a:spcBef>
              <a:buNone/>
            </a:pPr>
            <a:r>
              <a:rPr lang="en" dirty="0">
                <a:solidFill>
                  <a:srgbClr val="FF0000"/>
                </a:solidFill>
              </a:rPr>
              <a:t> </a:t>
            </a:r>
          </a:p>
          <a:p>
            <a:pPr lvl="0">
              <a:spcBef>
                <a:spcPts val="0"/>
              </a:spcBef>
              <a:buNone/>
            </a:pPr>
            <a:endParaRPr dirty="0"/>
          </a:p>
        </p:txBody>
      </p:sp>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Screening and Training</a:t>
            </a:r>
          </a:p>
        </p:txBody>
      </p:sp>
      <p:sp>
        <p:nvSpPr>
          <p:cNvPr id="121" name="Shape 121"/>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381000" rtl="0">
              <a:spcBef>
                <a:spcPts val="0"/>
              </a:spcBef>
              <a:buClr>
                <a:schemeClr val="dk1"/>
              </a:buClr>
              <a:buSzPct val="100000"/>
              <a:buFont typeface="Arial"/>
              <a:buChar char="●"/>
            </a:pPr>
            <a:r>
              <a:rPr lang="en" sz="2400" dirty="0"/>
              <a:t>Psychological Testing and Screening</a:t>
            </a:r>
          </a:p>
          <a:p>
            <a:pPr marL="914400" lvl="1" indent="-368300" rtl="0">
              <a:spcBef>
                <a:spcPts val="0"/>
              </a:spcBef>
              <a:buClr>
                <a:schemeClr val="dk1"/>
              </a:buClr>
              <a:buSzPct val="100000"/>
              <a:buFont typeface="Courier New"/>
              <a:buChar char="o"/>
            </a:pPr>
            <a:r>
              <a:rPr lang="en" sz="2200" dirty="0"/>
              <a:t>Use of personality inventories (MMPI-2, 16PF, PAI)</a:t>
            </a:r>
          </a:p>
          <a:p>
            <a:pPr marL="914400" lvl="1" indent="-368300" rtl="0">
              <a:spcBef>
                <a:spcPts val="0"/>
              </a:spcBef>
              <a:buClr>
                <a:schemeClr val="dk1"/>
              </a:buClr>
              <a:buSzPct val="100000"/>
              <a:buFont typeface="Courier New"/>
              <a:buChar char="o"/>
            </a:pPr>
            <a:r>
              <a:rPr lang="en" sz="2200" dirty="0"/>
              <a:t>Background checks </a:t>
            </a:r>
          </a:p>
          <a:p>
            <a:pPr marL="914400" lvl="1" indent="-368300" rtl="0">
              <a:spcBef>
                <a:spcPts val="0"/>
              </a:spcBef>
              <a:buClr>
                <a:schemeClr val="dk1"/>
              </a:buClr>
              <a:buSzPct val="100000"/>
              <a:buFont typeface="Courier New"/>
              <a:buChar char="o"/>
            </a:pPr>
            <a:r>
              <a:rPr lang="en" sz="2200" dirty="0"/>
              <a:t>Clinical interview and psychological evaluation</a:t>
            </a:r>
          </a:p>
          <a:p>
            <a:pPr marL="0" lvl="0" indent="0" rtl="0">
              <a:spcBef>
                <a:spcPts val="0"/>
              </a:spcBef>
              <a:buNone/>
            </a:pPr>
            <a:endParaRPr sz="1200" dirty="0"/>
          </a:p>
          <a:p>
            <a:pPr marL="457200" lvl="0" indent="-381000" rtl="0">
              <a:spcBef>
                <a:spcPts val="0"/>
              </a:spcBef>
              <a:buClr>
                <a:schemeClr val="dk1"/>
              </a:buClr>
              <a:buSzPct val="100000"/>
              <a:buFont typeface="Arial"/>
              <a:buChar char="●"/>
            </a:pPr>
            <a:r>
              <a:rPr lang="en" sz="2400" dirty="0"/>
              <a:t>Training</a:t>
            </a:r>
          </a:p>
          <a:p>
            <a:pPr marL="914400" lvl="1" indent="-381000" rtl="0">
              <a:spcBef>
                <a:spcPts val="0"/>
              </a:spcBef>
              <a:buClr>
                <a:schemeClr val="dk1"/>
              </a:buClr>
              <a:buSzPct val="80000"/>
              <a:buFont typeface="Courier New"/>
              <a:buChar char="o"/>
            </a:pPr>
            <a:r>
              <a:rPr lang="en" dirty="0"/>
              <a:t>Field training vs. academy training</a:t>
            </a:r>
          </a:p>
          <a:p>
            <a:pPr marL="0" lvl="0" indent="0" rtl="0">
              <a:spcBef>
                <a:spcPts val="0"/>
              </a:spcBef>
              <a:buNone/>
            </a:pPr>
            <a:endParaRPr sz="1200" dirty="0"/>
          </a:p>
          <a:p>
            <a:pPr marL="457200" lvl="0" indent="-381000" rtl="0">
              <a:spcBef>
                <a:spcPts val="0"/>
              </a:spcBef>
              <a:buClr>
                <a:schemeClr val="dk1"/>
              </a:buClr>
              <a:buSzPct val="100000"/>
              <a:buFont typeface="Arial"/>
              <a:buChar char="●"/>
            </a:pPr>
            <a:r>
              <a:rPr lang="en" sz="2400" dirty="0"/>
              <a:t>Improvements</a:t>
            </a:r>
          </a:p>
          <a:p>
            <a:pPr marL="914400" lvl="1" indent="-368300" rtl="0">
              <a:spcBef>
                <a:spcPts val="0"/>
              </a:spcBef>
              <a:buClr>
                <a:schemeClr val="dk1"/>
              </a:buClr>
              <a:buSzPct val="100000"/>
              <a:buFont typeface="Courier New"/>
              <a:buChar char="o"/>
            </a:pPr>
            <a:r>
              <a:rPr lang="en" sz="2200" dirty="0"/>
              <a:t>Changing pedagogy, increase diversity &amp; multicultural training, increase community oriented police work</a:t>
            </a:r>
          </a:p>
          <a:p>
            <a:pPr rtl="0">
              <a:spcBef>
                <a:spcPts val="0"/>
              </a:spcBef>
              <a:buNone/>
            </a:pPr>
            <a:endParaRPr dirty="0"/>
          </a:p>
          <a:p>
            <a:pPr lvl="0" algn="r"/>
            <a:r>
              <a:rPr lang="en" sz="1200" dirty="0"/>
              <a:t>(Karp &amp; Stenmark, </a:t>
            </a:r>
            <a:r>
              <a:rPr lang="en" sz="1200" dirty="0" smtClean="0"/>
              <a:t>2011; </a:t>
            </a:r>
            <a:r>
              <a:rPr lang="en" sz="1200" dirty="0"/>
              <a:t>Koepfler et. al., </a:t>
            </a:r>
            <a:r>
              <a:rPr lang="en" sz="1200" dirty="0" smtClean="0"/>
              <a:t>2012; </a:t>
            </a:r>
            <a:r>
              <a:rPr lang="en" sz="1200" dirty="0"/>
              <a:t>Lasley </a:t>
            </a:r>
            <a:r>
              <a:rPr lang="en" sz="1200" dirty="0" smtClean="0"/>
              <a:t>et </a:t>
            </a:r>
            <a:r>
              <a:rPr lang="en" sz="1200" dirty="0"/>
              <a:t>al., </a:t>
            </a:r>
            <a:r>
              <a:rPr lang="en" sz="1200" dirty="0" smtClean="0"/>
              <a:t>2011; Schlosser</a:t>
            </a:r>
            <a:r>
              <a:rPr lang="en" sz="1200" dirty="0"/>
              <a:t>, 2013; White &amp; Escobar, </a:t>
            </a:r>
            <a:r>
              <a:rPr lang="en" sz="1200" dirty="0" smtClean="0"/>
              <a:t>2008)</a:t>
            </a:r>
            <a:endParaRPr lang="en" sz="1200" dirty="0"/>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ctrTitle"/>
          </p:nvPr>
        </p:nvSpPr>
        <p:spPr>
          <a:xfrm>
            <a:off x="685800" y="2490375"/>
            <a:ext cx="7772400" cy="2198400"/>
          </a:xfrm>
          <a:prstGeom prst="rect">
            <a:avLst/>
          </a:prstGeom>
        </p:spPr>
        <p:txBody>
          <a:bodyPr lIns="91425" tIns="91425" rIns="91425" bIns="91425" anchor="b" anchorCtr="0">
            <a:noAutofit/>
          </a:bodyPr>
          <a:lstStyle/>
          <a:p>
            <a:pPr>
              <a:spcBef>
                <a:spcPts val="0"/>
              </a:spcBef>
              <a:buNone/>
            </a:pPr>
            <a:r>
              <a:rPr lang="en" i="1"/>
              <a:t>How These Topics Come Together</a:t>
            </a:r>
          </a:p>
        </p:txBody>
      </p:sp>
      <p:sp>
        <p:nvSpPr>
          <p:cNvPr id="127" name="Shape 127"/>
          <p:cNvSpPr txBox="1">
            <a:spLocks noGrp="1"/>
          </p:cNvSpPr>
          <p:nvPr>
            <p:ph type="subTitle" idx="1"/>
          </p:nvPr>
        </p:nvSpPr>
        <p:spPr>
          <a:xfrm>
            <a:off x="685800" y="4836035"/>
            <a:ext cx="7772400" cy="1032599"/>
          </a:xfrm>
          <a:prstGeom prst="rect">
            <a:avLst/>
          </a:prstGeom>
        </p:spPr>
        <p:txBody>
          <a:bodyPr lIns="91425" tIns="91425" rIns="91425" bIns="91425" anchor="t" anchorCtr="0">
            <a:noAutofit/>
          </a:bodyPr>
          <a:lstStyle/>
          <a:p>
            <a:pPr lvl="0">
              <a:spcBef>
                <a:spcPts val="0"/>
              </a:spcBef>
              <a:buNone/>
            </a:pPr>
            <a:endParaRPr>
              <a:solidFill>
                <a:srgbClr val="000000"/>
              </a:solidFill>
            </a:endParaRP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Preventative Measures from the Media’s Perspective </a:t>
            </a:r>
          </a:p>
        </p:txBody>
      </p:sp>
      <p:sp>
        <p:nvSpPr>
          <p:cNvPr id="133" name="Shape 133"/>
          <p:cNvSpPr txBox="1">
            <a:spLocks noGrp="1"/>
          </p:cNvSpPr>
          <p:nvPr>
            <p:ph type="body" idx="1"/>
          </p:nvPr>
        </p:nvSpPr>
        <p:spPr>
          <a:xfrm>
            <a:off x="457200" y="1600200"/>
            <a:ext cx="8229600" cy="4743600"/>
          </a:xfrm>
          <a:prstGeom prst="rect">
            <a:avLst/>
          </a:prstGeom>
        </p:spPr>
        <p:txBody>
          <a:bodyPr lIns="91425" tIns="91425" rIns="91425" bIns="91425" anchor="t" anchorCtr="0">
            <a:noAutofit/>
          </a:bodyPr>
          <a:lstStyle/>
          <a:p>
            <a:pPr marL="457200" lvl="0" indent="-368300" rtl="0">
              <a:spcBef>
                <a:spcPts val="0"/>
              </a:spcBef>
              <a:buClr>
                <a:schemeClr val="dk1"/>
              </a:buClr>
              <a:buSzPct val="100000"/>
              <a:buFont typeface="Arial"/>
              <a:buChar char="●"/>
            </a:pPr>
            <a:r>
              <a:rPr lang="en" sz="2200"/>
              <a:t>Media influencing perception of social problems</a:t>
            </a:r>
          </a:p>
          <a:p>
            <a:pPr lvl="0" rtl="0">
              <a:spcBef>
                <a:spcPts val="0"/>
              </a:spcBef>
              <a:buNone/>
            </a:pPr>
            <a:endParaRPr sz="2200"/>
          </a:p>
          <a:p>
            <a:pPr marL="457200" lvl="0" indent="-368300" rtl="0">
              <a:spcBef>
                <a:spcPts val="0"/>
              </a:spcBef>
              <a:buClr>
                <a:schemeClr val="dk1"/>
              </a:buClr>
              <a:buSzPct val="100000"/>
              <a:buFont typeface="Arial"/>
              <a:buChar char="●"/>
            </a:pPr>
            <a:r>
              <a:rPr lang="en" sz="2200"/>
              <a:t>Media coverage can alter perception of police officers  </a:t>
            </a:r>
          </a:p>
          <a:p>
            <a:pPr marL="457200" lvl="0" indent="-368300" rtl="0">
              <a:spcBef>
                <a:spcPts val="0"/>
              </a:spcBef>
              <a:buClr>
                <a:schemeClr val="dk1"/>
              </a:buClr>
              <a:buSzPct val="100000"/>
              <a:buFont typeface="Arial"/>
              <a:buChar char="●"/>
            </a:pPr>
            <a:r>
              <a:rPr lang="en" sz="2200"/>
              <a:t>Issue of “infotainment”</a:t>
            </a:r>
          </a:p>
          <a:p>
            <a:pPr marL="914400" lvl="1" indent="-368300" rtl="0">
              <a:spcBef>
                <a:spcPts val="0"/>
              </a:spcBef>
              <a:buClr>
                <a:schemeClr val="dk1"/>
              </a:buClr>
              <a:buSzPct val="100000"/>
              <a:buFont typeface="Courier New"/>
              <a:buChar char="o"/>
            </a:pPr>
            <a:r>
              <a:rPr lang="en" sz="2200"/>
              <a:t>Distortion</a:t>
            </a:r>
          </a:p>
          <a:p>
            <a:pPr marL="914400" lvl="1" indent="-368300" rtl="0">
              <a:spcBef>
                <a:spcPts val="0"/>
              </a:spcBef>
              <a:buClr>
                <a:schemeClr val="dk1"/>
              </a:buClr>
              <a:buSzPct val="100000"/>
              <a:buFont typeface="Courier New"/>
              <a:buChar char="o"/>
            </a:pPr>
            <a:r>
              <a:rPr lang="en" sz="2200"/>
              <a:t>Misrepresentation</a:t>
            </a:r>
          </a:p>
          <a:p>
            <a:pPr marL="914400" lvl="1" indent="-368300" rtl="0">
              <a:spcBef>
                <a:spcPts val="0"/>
              </a:spcBef>
              <a:buClr>
                <a:schemeClr val="dk1"/>
              </a:buClr>
              <a:buSzPct val="100000"/>
              <a:buFont typeface="Courier New"/>
              <a:buChar char="o"/>
            </a:pPr>
            <a:r>
              <a:rPr lang="en" sz="2200"/>
              <a:t>Decontextualization  </a:t>
            </a:r>
          </a:p>
          <a:p>
            <a:pPr lvl="0" rtl="0">
              <a:spcBef>
                <a:spcPts val="0"/>
              </a:spcBef>
              <a:buNone/>
            </a:pPr>
            <a:endParaRPr sz="2200"/>
          </a:p>
          <a:p>
            <a:pPr marL="457200" lvl="0" indent="-368300" rtl="0">
              <a:spcBef>
                <a:spcPts val="0"/>
              </a:spcBef>
              <a:buClr>
                <a:schemeClr val="dk1"/>
              </a:buClr>
              <a:buSzPct val="100000"/>
              <a:buFont typeface="Arial"/>
              <a:buChar char="●"/>
            </a:pPr>
            <a:r>
              <a:rPr lang="en" sz="2200"/>
              <a:t>Selection bias and description bias</a:t>
            </a:r>
          </a:p>
          <a:p>
            <a:pPr lvl="0" rtl="0">
              <a:spcBef>
                <a:spcPts val="0"/>
              </a:spcBef>
              <a:buNone/>
            </a:pPr>
            <a:endParaRPr sz="2200"/>
          </a:p>
          <a:p>
            <a:pPr marL="457200" lvl="0" indent="-368300" rtl="0">
              <a:spcBef>
                <a:spcPts val="0"/>
              </a:spcBef>
              <a:buClr>
                <a:schemeClr val="dk1"/>
              </a:buClr>
              <a:buSzPct val="100000"/>
              <a:buFont typeface="Arial"/>
              <a:buChar char="●"/>
            </a:pPr>
            <a:r>
              <a:rPr lang="en" sz="2200"/>
              <a:t>Equal presentation of content as a suggestion</a:t>
            </a:r>
          </a:p>
          <a:p>
            <a:pPr>
              <a:spcBef>
                <a:spcPts val="0"/>
              </a:spcBef>
              <a:buNone/>
            </a:pPr>
            <a:endParaRPr sz="2200"/>
          </a:p>
        </p:txBody>
      </p:sp>
      <p:sp>
        <p:nvSpPr>
          <p:cNvPr id="134" name="Shape 134"/>
          <p:cNvSpPr txBox="1"/>
          <p:nvPr/>
        </p:nvSpPr>
        <p:spPr>
          <a:xfrm>
            <a:off x="685800" y="6267600"/>
            <a:ext cx="8229450" cy="514199"/>
          </a:xfrm>
          <a:prstGeom prst="rect">
            <a:avLst/>
          </a:prstGeom>
          <a:noFill/>
          <a:ln>
            <a:noFill/>
          </a:ln>
        </p:spPr>
        <p:txBody>
          <a:bodyPr lIns="91425" tIns="91425" rIns="91425" bIns="91425" anchor="t" anchorCtr="0">
            <a:noAutofit/>
          </a:bodyPr>
          <a:lstStyle/>
          <a:p>
            <a:pPr algn="r"/>
            <a:r>
              <a:rPr lang="en" sz="1100" dirty="0">
                <a:solidFill>
                  <a:schemeClr val="dk1"/>
                </a:solidFill>
              </a:rPr>
              <a:t>(Davenport, Soule, &amp; Armstrong, </a:t>
            </a:r>
            <a:r>
              <a:rPr lang="en" sz="1100" dirty="0" smtClean="0">
                <a:solidFill>
                  <a:schemeClr val="dk1"/>
                </a:solidFill>
              </a:rPr>
              <a:t>2011; </a:t>
            </a:r>
            <a:r>
              <a:rPr lang="en" sz="1100" dirty="0">
                <a:solidFill>
                  <a:schemeClr val="dk1"/>
                </a:solidFill>
              </a:rPr>
              <a:t>Dowler</a:t>
            </a:r>
            <a:r>
              <a:rPr lang="en" sz="1100" dirty="0">
                <a:solidFill>
                  <a:schemeClr val="dk1"/>
                </a:solidFill>
              </a:rPr>
              <a:t>, </a:t>
            </a:r>
            <a:r>
              <a:rPr lang="en" sz="1100" dirty="0" smtClean="0">
                <a:solidFill>
                  <a:schemeClr val="dk1"/>
                </a:solidFill>
              </a:rPr>
              <a:t>Fleming, </a:t>
            </a:r>
            <a:r>
              <a:rPr lang="en" sz="1100" dirty="0">
                <a:solidFill>
                  <a:schemeClr val="dk1"/>
                </a:solidFill>
              </a:rPr>
              <a:t>&amp; Muzzatti, 2006</a:t>
            </a:r>
            <a:r>
              <a:rPr lang="en" sz="1100" dirty="0" smtClean="0">
                <a:solidFill>
                  <a:schemeClr val="dk1"/>
                </a:solidFill>
              </a:rPr>
              <a:t>; </a:t>
            </a:r>
            <a:r>
              <a:rPr lang="en" sz="1100" dirty="0">
                <a:solidFill>
                  <a:schemeClr val="dk1"/>
                </a:solidFill>
              </a:rPr>
              <a:t>Mullen &amp; Skitka, </a:t>
            </a:r>
            <a:r>
              <a:rPr lang="en" sz="1100" dirty="0">
                <a:solidFill>
                  <a:schemeClr val="dk1"/>
                </a:solidFill>
              </a:rPr>
              <a:t>2006; Schulenberg &amp; Chenier, 2014)</a:t>
            </a:r>
            <a:endParaRPr lang="en" sz="1100" dirty="0">
              <a:solidFill>
                <a:schemeClr val="dk1"/>
              </a:solidFill>
            </a:endParaRP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ctrTitle"/>
          </p:nvPr>
        </p:nvSpPr>
        <p:spPr>
          <a:xfrm>
            <a:off x="685800" y="2490375"/>
            <a:ext cx="7772400" cy="2198400"/>
          </a:xfrm>
          <a:prstGeom prst="rect">
            <a:avLst/>
          </a:prstGeom>
        </p:spPr>
        <p:txBody>
          <a:bodyPr lIns="91425" tIns="91425" rIns="91425" bIns="91425" anchor="b" anchorCtr="0">
            <a:noAutofit/>
          </a:bodyPr>
          <a:lstStyle/>
          <a:p>
            <a:pPr>
              <a:spcBef>
                <a:spcPts val="0"/>
              </a:spcBef>
              <a:buNone/>
            </a:pPr>
            <a:r>
              <a:rPr lang="en" i="1" dirty="0"/>
              <a:t>Approaching </a:t>
            </a:r>
            <a:r>
              <a:rPr lang="en" i="1" dirty="0" smtClean="0"/>
              <a:t>These </a:t>
            </a:r>
            <a:r>
              <a:rPr lang="en" i="1" dirty="0"/>
              <a:t>Situations</a:t>
            </a:r>
          </a:p>
        </p:txBody>
      </p:sp>
      <p:sp>
        <p:nvSpPr>
          <p:cNvPr id="140" name="Shape 140"/>
          <p:cNvSpPr txBox="1">
            <a:spLocks noGrp="1"/>
          </p:cNvSpPr>
          <p:nvPr>
            <p:ph type="subTitle" idx="1"/>
          </p:nvPr>
        </p:nvSpPr>
        <p:spPr>
          <a:xfrm>
            <a:off x="685800" y="4836035"/>
            <a:ext cx="7772400" cy="1032599"/>
          </a:xfrm>
          <a:prstGeom prst="rect">
            <a:avLst/>
          </a:prstGeom>
        </p:spPr>
        <p:txBody>
          <a:bodyPr lIns="91425" tIns="91425" rIns="91425" bIns="91425" anchor="t" anchorCtr="0">
            <a:noAutofit/>
          </a:bodyPr>
          <a:lstStyle/>
          <a:p>
            <a:pPr>
              <a:spcBef>
                <a:spcPts val="0"/>
              </a:spcBef>
              <a:buNone/>
            </a:pPr>
            <a:r>
              <a:rPr lang="en"/>
              <a:t>Assessing Responsibility</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Preventative Measures from the Public’s Perspective</a:t>
            </a:r>
          </a:p>
        </p:txBody>
      </p:sp>
      <p:sp>
        <p:nvSpPr>
          <p:cNvPr id="146" name="Shape 146"/>
          <p:cNvSpPr txBox="1">
            <a:spLocks noGrp="1"/>
          </p:cNvSpPr>
          <p:nvPr>
            <p:ph type="body" idx="1"/>
          </p:nvPr>
        </p:nvSpPr>
        <p:spPr>
          <a:xfrm>
            <a:off x="457200" y="1600200"/>
            <a:ext cx="8229600" cy="4596599"/>
          </a:xfrm>
          <a:prstGeom prst="rect">
            <a:avLst/>
          </a:prstGeom>
        </p:spPr>
        <p:txBody>
          <a:bodyPr lIns="91425" tIns="91425" rIns="91425" bIns="91425" anchor="t" anchorCtr="0">
            <a:noAutofit/>
          </a:bodyPr>
          <a:lstStyle/>
          <a:p>
            <a:pPr lvl="0" rtl="0">
              <a:spcBef>
                <a:spcPts val="0"/>
              </a:spcBef>
              <a:buNone/>
            </a:pPr>
            <a:endParaRPr/>
          </a:p>
          <a:p>
            <a:pPr marL="457200" lvl="0" indent="-419100" rtl="0">
              <a:spcBef>
                <a:spcPts val="0"/>
              </a:spcBef>
              <a:buClr>
                <a:schemeClr val="dk1"/>
              </a:buClr>
              <a:buSzPct val="100000"/>
              <a:buFont typeface="Arial"/>
              <a:buChar char="●"/>
            </a:pPr>
            <a:r>
              <a:rPr lang="en"/>
              <a:t>Being aware of the different types of protest activities</a:t>
            </a:r>
          </a:p>
          <a:p>
            <a:pPr marL="914400" lvl="1" indent="-381000" rtl="0">
              <a:spcBef>
                <a:spcPts val="0"/>
              </a:spcBef>
              <a:buClr>
                <a:schemeClr val="dk1"/>
              </a:buClr>
              <a:buSzPct val="80000"/>
              <a:buFont typeface="Courier New"/>
              <a:buChar char="o"/>
            </a:pPr>
            <a:r>
              <a:rPr lang="en"/>
              <a:t>Literal symbolic, aesthetic and sensory</a:t>
            </a:r>
          </a:p>
          <a:p>
            <a:pPr marL="914400" lvl="1" indent="-381000" rtl="0">
              <a:spcBef>
                <a:spcPts val="0"/>
              </a:spcBef>
              <a:buClr>
                <a:schemeClr val="dk1"/>
              </a:buClr>
              <a:buSzPct val="80000"/>
              <a:buFont typeface="Courier New"/>
              <a:buChar char="o"/>
            </a:pPr>
            <a:r>
              <a:rPr lang="en"/>
              <a:t>Collective violence and threats</a:t>
            </a:r>
          </a:p>
        </p:txBody>
      </p:sp>
      <p:sp>
        <p:nvSpPr>
          <p:cNvPr id="147" name="Shape 147"/>
          <p:cNvSpPr txBox="1"/>
          <p:nvPr/>
        </p:nvSpPr>
        <p:spPr>
          <a:xfrm>
            <a:off x="2571750" y="6294675"/>
            <a:ext cx="6114900" cy="318300"/>
          </a:xfrm>
          <a:prstGeom prst="rect">
            <a:avLst/>
          </a:prstGeom>
          <a:noFill/>
          <a:ln>
            <a:noFill/>
          </a:ln>
        </p:spPr>
        <p:txBody>
          <a:bodyPr lIns="91425" tIns="91425" rIns="91425" bIns="91425" anchor="t" anchorCtr="0">
            <a:noAutofit/>
          </a:bodyPr>
          <a:lstStyle/>
          <a:p>
            <a:pPr algn="r">
              <a:spcBef>
                <a:spcPts val="0"/>
              </a:spcBef>
              <a:buNone/>
            </a:pPr>
            <a:r>
              <a:rPr lang="en">
                <a:solidFill>
                  <a:schemeClr val="dk1"/>
                </a:solidFill>
              </a:rPr>
              <a:t>(Ratliff &amp; Hall, 2014)</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Shape 15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sz="3000"/>
              <a:t>Preventative Measures and Interventions from the Law Enforcement’s Perspective</a:t>
            </a:r>
          </a:p>
        </p:txBody>
      </p:sp>
      <p:sp>
        <p:nvSpPr>
          <p:cNvPr id="153" name="Shape 153"/>
          <p:cNvSpPr txBox="1">
            <a:spLocks noGrp="1"/>
          </p:cNvSpPr>
          <p:nvPr>
            <p:ph type="body" idx="1"/>
          </p:nvPr>
        </p:nvSpPr>
        <p:spPr>
          <a:xfrm>
            <a:off x="457200" y="1417650"/>
            <a:ext cx="8229600" cy="4782600"/>
          </a:xfrm>
          <a:prstGeom prst="rect">
            <a:avLst/>
          </a:prstGeom>
        </p:spPr>
        <p:txBody>
          <a:bodyPr lIns="91425" tIns="91425" rIns="91425" bIns="91425" anchor="t" anchorCtr="0">
            <a:noAutofit/>
          </a:bodyPr>
          <a:lstStyle/>
          <a:p>
            <a:pPr marL="457200" lvl="0" indent="-355600" rtl="0">
              <a:spcBef>
                <a:spcPts val="0"/>
              </a:spcBef>
              <a:buClr>
                <a:schemeClr val="dk1"/>
              </a:buClr>
              <a:buSzPct val="100000"/>
              <a:buFont typeface="Arial"/>
              <a:buChar char="●"/>
            </a:pPr>
            <a:r>
              <a:rPr lang="en" sz="2000"/>
              <a:t>Relationship to the media</a:t>
            </a:r>
          </a:p>
          <a:p>
            <a:pPr marL="914400" lvl="1" indent="-355600" rtl="0">
              <a:spcBef>
                <a:spcPts val="0"/>
              </a:spcBef>
              <a:buClr>
                <a:schemeClr val="dk1"/>
              </a:buClr>
              <a:buSzPct val="100000"/>
              <a:buFont typeface="Courier New"/>
              <a:buChar char="o"/>
            </a:pPr>
            <a:r>
              <a:rPr lang="en" sz="2000"/>
              <a:t>Advantage</a:t>
            </a:r>
          </a:p>
          <a:p>
            <a:pPr marL="457200" lvl="0" indent="0" rtl="0">
              <a:spcBef>
                <a:spcPts val="0"/>
              </a:spcBef>
              <a:buNone/>
            </a:pPr>
            <a:endParaRPr sz="2000"/>
          </a:p>
          <a:p>
            <a:pPr marL="457200" lvl="0" indent="-355600" rtl="0">
              <a:spcBef>
                <a:spcPts val="0"/>
              </a:spcBef>
              <a:buClr>
                <a:schemeClr val="dk1"/>
              </a:buClr>
              <a:buSzPct val="100000"/>
              <a:buFont typeface="Arial"/>
              <a:buChar char="●"/>
            </a:pPr>
            <a:r>
              <a:rPr lang="en" sz="2000"/>
              <a:t>Crowd management </a:t>
            </a:r>
          </a:p>
          <a:p>
            <a:pPr marL="914400" lvl="1" indent="-355600" rtl="0">
              <a:spcBef>
                <a:spcPts val="0"/>
              </a:spcBef>
              <a:buClr>
                <a:schemeClr val="dk1"/>
              </a:buClr>
              <a:buSzPct val="100000"/>
              <a:buFont typeface="Courier New"/>
              <a:buChar char="o"/>
            </a:pPr>
            <a:r>
              <a:rPr lang="en" sz="2000"/>
              <a:t>Criminal looters</a:t>
            </a:r>
          </a:p>
          <a:p>
            <a:pPr marL="457200" lvl="0" indent="0" rtl="0">
              <a:spcBef>
                <a:spcPts val="0"/>
              </a:spcBef>
              <a:buNone/>
            </a:pPr>
            <a:endParaRPr sz="2000"/>
          </a:p>
          <a:p>
            <a:pPr marL="457200" lvl="0" indent="-355600" rtl="0">
              <a:spcBef>
                <a:spcPts val="0"/>
              </a:spcBef>
              <a:buClr>
                <a:schemeClr val="dk1"/>
              </a:buClr>
              <a:buSzPct val="100000"/>
              <a:buFont typeface="Arial"/>
              <a:buChar char="●"/>
            </a:pPr>
            <a:r>
              <a:rPr lang="en" sz="2000"/>
              <a:t>Suicide by police scenarios</a:t>
            </a:r>
          </a:p>
          <a:p>
            <a:pPr marL="914400" lvl="1" indent="-355600" rtl="0">
              <a:spcBef>
                <a:spcPts val="0"/>
              </a:spcBef>
              <a:buClr>
                <a:schemeClr val="dk1"/>
              </a:buClr>
              <a:buSzPct val="100000"/>
              <a:buFont typeface="Courier New"/>
              <a:buChar char="o"/>
            </a:pPr>
            <a:r>
              <a:rPr lang="en" sz="2000"/>
              <a:t>Intervention strategies </a:t>
            </a:r>
          </a:p>
          <a:p>
            <a:pPr marL="914400" lvl="1" indent="-355600" rtl="0">
              <a:spcBef>
                <a:spcPts val="0"/>
              </a:spcBef>
              <a:buClr>
                <a:schemeClr val="dk1"/>
              </a:buClr>
              <a:buSzPct val="100000"/>
              <a:buFont typeface="Courier New"/>
              <a:buChar char="o"/>
            </a:pPr>
            <a:r>
              <a:rPr lang="en" sz="2000"/>
              <a:t>Screenings</a:t>
            </a:r>
          </a:p>
          <a:p>
            <a:pPr marL="457200" lvl="0" indent="0" rtl="0">
              <a:spcBef>
                <a:spcPts val="0"/>
              </a:spcBef>
              <a:buNone/>
            </a:pPr>
            <a:endParaRPr sz="2000"/>
          </a:p>
          <a:p>
            <a:pPr marL="457200" lvl="0" indent="-355600" rtl="0">
              <a:spcBef>
                <a:spcPts val="0"/>
              </a:spcBef>
              <a:buClr>
                <a:schemeClr val="dk1"/>
              </a:buClr>
              <a:buSzPct val="100000"/>
              <a:buFont typeface="Arial"/>
              <a:buChar char="●"/>
            </a:pPr>
            <a:r>
              <a:rPr lang="en" sz="2000"/>
              <a:t>“Bad” cops</a:t>
            </a:r>
          </a:p>
          <a:p>
            <a:pPr marL="914400" lvl="1" indent="-355600" rtl="0">
              <a:spcBef>
                <a:spcPts val="0"/>
              </a:spcBef>
              <a:buClr>
                <a:schemeClr val="dk1"/>
              </a:buClr>
              <a:buSzPct val="100000"/>
              <a:buFont typeface="Courier New"/>
              <a:buChar char="o"/>
            </a:pPr>
            <a:r>
              <a:rPr lang="en" sz="2000"/>
              <a:t>Tracking behavior</a:t>
            </a:r>
          </a:p>
          <a:p>
            <a:pPr marL="914400" lvl="1" indent="-355600" rtl="0">
              <a:spcBef>
                <a:spcPts val="0"/>
              </a:spcBef>
              <a:buClr>
                <a:schemeClr val="dk1"/>
              </a:buClr>
              <a:buSzPct val="100000"/>
              <a:buFont typeface="Courier New"/>
              <a:buChar char="o"/>
            </a:pPr>
            <a:r>
              <a:rPr lang="en" sz="2000"/>
              <a:t>Pre-employment screenings</a:t>
            </a:r>
          </a:p>
          <a:p>
            <a:pPr marL="0" lvl="0" indent="0">
              <a:spcBef>
                <a:spcPts val="0"/>
              </a:spcBef>
              <a:buNone/>
            </a:pPr>
            <a:endParaRPr sz="2000"/>
          </a:p>
        </p:txBody>
      </p:sp>
      <p:sp>
        <p:nvSpPr>
          <p:cNvPr id="154" name="Shape 154"/>
          <p:cNvSpPr txBox="1"/>
          <p:nvPr/>
        </p:nvSpPr>
        <p:spPr>
          <a:xfrm>
            <a:off x="1096725" y="6391475"/>
            <a:ext cx="7894799" cy="542699"/>
          </a:xfrm>
          <a:prstGeom prst="rect">
            <a:avLst/>
          </a:prstGeom>
          <a:noFill/>
          <a:ln>
            <a:noFill/>
          </a:ln>
        </p:spPr>
        <p:txBody>
          <a:bodyPr lIns="91425" tIns="91425" rIns="91425" bIns="91425" anchor="t" anchorCtr="0">
            <a:noAutofit/>
          </a:bodyPr>
          <a:lstStyle/>
          <a:p>
            <a:pPr algn="r"/>
            <a:r>
              <a:rPr lang="en" sz="1100" dirty="0">
                <a:solidFill>
                  <a:schemeClr val="dk1"/>
                </a:solidFill>
              </a:rPr>
              <a:t>(Chappell &amp; Piquero, </a:t>
            </a:r>
            <a:r>
              <a:rPr lang="en" sz="1100" dirty="0" smtClean="0">
                <a:solidFill>
                  <a:schemeClr val="dk1"/>
                </a:solidFill>
              </a:rPr>
              <a:t>2004; Graziano</a:t>
            </a:r>
            <a:r>
              <a:rPr lang="en" sz="1100" dirty="0">
                <a:solidFill>
                  <a:schemeClr val="dk1"/>
                </a:solidFill>
              </a:rPr>
              <a:t>, </a:t>
            </a:r>
            <a:r>
              <a:rPr lang="en" sz="1100" dirty="0" smtClean="0">
                <a:solidFill>
                  <a:schemeClr val="dk1"/>
                </a:solidFill>
              </a:rPr>
              <a:t>Schuck, </a:t>
            </a:r>
            <a:r>
              <a:rPr lang="en" sz="1100" dirty="0">
                <a:solidFill>
                  <a:schemeClr val="dk1"/>
                </a:solidFill>
              </a:rPr>
              <a:t>&amp; Martin, 2009</a:t>
            </a:r>
            <a:r>
              <a:rPr lang="en" sz="1100" dirty="0" smtClean="0">
                <a:solidFill>
                  <a:schemeClr val="dk1"/>
                </a:solidFill>
              </a:rPr>
              <a:t>; </a:t>
            </a:r>
            <a:r>
              <a:rPr lang="en" sz="1100" dirty="0">
                <a:solidFill>
                  <a:schemeClr val="dk1"/>
                </a:solidFill>
              </a:rPr>
              <a:t>Madensen </a:t>
            </a:r>
            <a:r>
              <a:rPr lang="en" sz="1100" dirty="0" smtClean="0">
                <a:solidFill>
                  <a:schemeClr val="dk1"/>
                </a:solidFill>
              </a:rPr>
              <a:t>&amp; Knutsson</a:t>
            </a:r>
            <a:r>
              <a:rPr lang="en" sz="1100" dirty="0">
                <a:solidFill>
                  <a:schemeClr val="dk1"/>
                </a:solidFill>
              </a:rPr>
              <a:t>, 2011</a:t>
            </a:r>
            <a:r>
              <a:rPr lang="en" sz="1100" dirty="0">
                <a:solidFill>
                  <a:schemeClr val="dk1"/>
                </a:solidFill>
              </a:rPr>
              <a:t>; Mullen &amp; Skitka, 2006)</a:t>
            </a:r>
            <a:endParaRPr lang="en" sz="1100" dirty="0">
              <a:solidFill>
                <a:schemeClr val="dk1"/>
              </a:solidFill>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Shape 46"/>
          <p:cNvSpPr txBox="1">
            <a:spLocks noGrp="1"/>
          </p:cNvSpPr>
          <p:nvPr>
            <p:ph type="ctrTitle"/>
          </p:nvPr>
        </p:nvSpPr>
        <p:spPr>
          <a:xfrm>
            <a:off x="685800" y="604950"/>
            <a:ext cx="7772400" cy="2198400"/>
          </a:xfrm>
          <a:prstGeom prst="rect">
            <a:avLst/>
          </a:prstGeom>
        </p:spPr>
        <p:txBody>
          <a:bodyPr lIns="91425" tIns="91425" rIns="91425" bIns="91425" anchor="b" anchorCtr="0">
            <a:noAutofit/>
          </a:bodyPr>
          <a:lstStyle/>
          <a:p>
            <a:pPr algn="ctr">
              <a:spcBef>
                <a:spcPts val="0"/>
              </a:spcBef>
              <a:buNone/>
            </a:pPr>
            <a:r>
              <a:rPr lang="en" sz="6000" i="1"/>
              <a:t>Criminal Looters </a:t>
            </a:r>
          </a:p>
        </p:txBody>
      </p:sp>
      <p:sp>
        <p:nvSpPr>
          <p:cNvPr id="47" name="Shape 47"/>
          <p:cNvSpPr txBox="1">
            <a:spLocks noGrp="1"/>
          </p:cNvSpPr>
          <p:nvPr>
            <p:ph type="subTitle" idx="1"/>
          </p:nvPr>
        </p:nvSpPr>
        <p:spPr>
          <a:xfrm>
            <a:off x="685800" y="4836035"/>
            <a:ext cx="7772400" cy="1032599"/>
          </a:xfrm>
          <a:prstGeom prst="rect">
            <a:avLst/>
          </a:prstGeom>
        </p:spPr>
        <p:txBody>
          <a:bodyPr lIns="91425" tIns="91425" rIns="91425" bIns="91425" anchor="t" anchorCtr="0">
            <a:noAutofit/>
          </a:bodyPr>
          <a:lstStyle/>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spcBef>
                <a:spcPts val="0"/>
              </a:spcBef>
              <a:buNone/>
            </a:pPr>
            <a:r>
              <a:rPr lang="en"/>
              <a:t>Criminal Looters</a:t>
            </a:r>
          </a:p>
        </p:txBody>
      </p:sp>
      <p:sp>
        <p:nvSpPr>
          <p:cNvPr id="53" name="Shape 53"/>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marR="0" lvl="0" indent="-419100" algn="l" rtl="0">
              <a:lnSpc>
                <a:spcPct val="100000"/>
              </a:lnSpc>
              <a:spcBef>
                <a:spcPts val="600"/>
              </a:spcBef>
              <a:spcAft>
                <a:spcPts val="0"/>
              </a:spcAft>
              <a:buClr>
                <a:schemeClr val="dk1"/>
              </a:buClr>
              <a:buSzPct val="100000"/>
              <a:buFont typeface="Arial"/>
              <a:buChar char="●"/>
            </a:pPr>
            <a:r>
              <a:rPr lang="en"/>
              <a:t>Criminal looting is when someone commits burglary, grand or petty theft, or grand theft of a firearm in a state of emergency or local emergency</a:t>
            </a:r>
          </a:p>
          <a:p>
            <a:pPr marL="914400" marR="0" lvl="1" indent="-381000" algn="l" rtl="0">
              <a:lnSpc>
                <a:spcPct val="100000"/>
              </a:lnSpc>
              <a:spcBef>
                <a:spcPts val="600"/>
              </a:spcBef>
              <a:spcAft>
                <a:spcPts val="0"/>
              </a:spcAft>
              <a:buClr>
                <a:schemeClr val="dk1"/>
              </a:buClr>
              <a:buSzPct val="80000"/>
              <a:buFont typeface="Courier New"/>
              <a:buChar char="o"/>
            </a:pPr>
            <a:r>
              <a:rPr lang="en"/>
              <a:t>Few criminal statutes with a definition</a:t>
            </a:r>
          </a:p>
          <a:p>
            <a:pPr marL="1371600" marR="0" lvl="2" indent="-381000" algn="l" rtl="0">
              <a:lnSpc>
                <a:spcPct val="100000"/>
              </a:lnSpc>
              <a:spcBef>
                <a:spcPts val="600"/>
              </a:spcBef>
              <a:spcAft>
                <a:spcPts val="0"/>
              </a:spcAft>
              <a:buClr>
                <a:schemeClr val="dk1"/>
              </a:buClr>
              <a:buSzPct val="80000"/>
              <a:buFont typeface="Wingdings"/>
              <a:buChar char="§"/>
            </a:pPr>
            <a:r>
              <a:rPr lang="en"/>
              <a:t>Burglary, often involving property damage</a:t>
            </a:r>
          </a:p>
          <a:p>
            <a:pPr marL="0" marR="0" lvl="0" indent="0" algn="l" rtl="0">
              <a:lnSpc>
                <a:spcPct val="100000"/>
              </a:lnSpc>
              <a:spcBef>
                <a:spcPts val="600"/>
              </a:spcBef>
              <a:spcAft>
                <a:spcPts val="0"/>
              </a:spcAft>
              <a:buNone/>
            </a:pPr>
            <a:endParaRPr sz="1000"/>
          </a:p>
          <a:p>
            <a:pPr marL="457200" marR="0" lvl="0" indent="-419100" algn="l" rtl="0">
              <a:lnSpc>
                <a:spcPct val="100000"/>
              </a:lnSpc>
              <a:spcBef>
                <a:spcPts val="600"/>
              </a:spcBef>
              <a:spcAft>
                <a:spcPts val="0"/>
              </a:spcAft>
              <a:buClr>
                <a:schemeClr val="dk1"/>
              </a:buClr>
              <a:buSzPct val="100000"/>
              <a:buFont typeface="Arial"/>
              <a:buChar char="●"/>
            </a:pPr>
            <a:r>
              <a:rPr lang="en"/>
              <a:t>High cost</a:t>
            </a:r>
          </a:p>
          <a:p>
            <a:pPr marL="914400" marR="0" lvl="1" indent="-381000" algn="l" rtl="0">
              <a:lnSpc>
                <a:spcPct val="100000"/>
              </a:lnSpc>
              <a:spcBef>
                <a:spcPts val="600"/>
              </a:spcBef>
              <a:spcAft>
                <a:spcPts val="0"/>
              </a:spcAft>
              <a:buClr>
                <a:schemeClr val="dk1"/>
              </a:buClr>
              <a:buSzPct val="80000"/>
              <a:buFont typeface="Courier New"/>
              <a:buChar char="o"/>
            </a:pPr>
            <a:r>
              <a:rPr lang="en"/>
              <a:t>Financial</a:t>
            </a:r>
          </a:p>
        </p:txBody>
      </p:sp>
      <p:sp>
        <p:nvSpPr>
          <p:cNvPr id="54" name="Shape 54"/>
          <p:cNvSpPr txBox="1"/>
          <p:nvPr/>
        </p:nvSpPr>
        <p:spPr>
          <a:xfrm>
            <a:off x="6402175" y="6464350"/>
            <a:ext cx="2741700" cy="393600"/>
          </a:xfrm>
          <a:prstGeom prst="rect">
            <a:avLst/>
          </a:prstGeom>
          <a:noFill/>
          <a:ln>
            <a:noFill/>
          </a:ln>
        </p:spPr>
        <p:txBody>
          <a:bodyPr lIns="91425" tIns="91425" rIns="91425" bIns="91425" anchor="t" anchorCtr="0">
            <a:noAutofit/>
          </a:bodyPr>
          <a:lstStyle/>
          <a:p>
            <a:pPr>
              <a:spcBef>
                <a:spcPts val="0"/>
              </a:spcBef>
              <a:buNone/>
            </a:pPr>
            <a:r>
              <a:rPr lang="en" sz="1200">
                <a:solidFill>
                  <a:schemeClr val="dk1"/>
                </a:solidFill>
                <a:latin typeface="Times New Roman"/>
                <a:ea typeface="Times New Roman"/>
                <a:cs typeface="Times New Roman"/>
                <a:sym typeface="Times New Roman"/>
              </a:rPr>
              <a:t>California Penal Code 463</a:t>
            </a: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Criminal Looters</a:t>
            </a:r>
          </a:p>
        </p:txBody>
      </p:sp>
      <p:sp>
        <p:nvSpPr>
          <p:cNvPr id="60" name="Shape 6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en"/>
              <a:t>Signs of Rage and Discontent</a:t>
            </a:r>
          </a:p>
          <a:p>
            <a:pPr marL="914400" lvl="1" indent="-381000" rtl="0">
              <a:spcBef>
                <a:spcPts val="0"/>
              </a:spcBef>
              <a:buClr>
                <a:schemeClr val="dk1"/>
              </a:buClr>
              <a:buSzPct val="80000"/>
              <a:buFont typeface="Courier New"/>
              <a:buChar char="o"/>
            </a:pPr>
            <a:r>
              <a:rPr lang="en"/>
              <a:t>Extending the law w/o confronting the issues</a:t>
            </a:r>
          </a:p>
          <a:p>
            <a:pPr marL="457200" lvl="0" indent="0" rtl="0">
              <a:spcBef>
                <a:spcPts val="0"/>
              </a:spcBef>
              <a:buNone/>
            </a:pPr>
            <a:endParaRPr sz="1200"/>
          </a:p>
          <a:p>
            <a:pPr marL="457200" lvl="0" indent="-419100" rtl="0">
              <a:spcBef>
                <a:spcPts val="0"/>
              </a:spcBef>
              <a:buClr>
                <a:schemeClr val="dk1"/>
              </a:buClr>
              <a:buSzPct val="100000"/>
              <a:buFont typeface="Arial"/>
              <a:buChar char="●"/>
            </a:pPr>
            <a:r>
              <a:rPr lang="en"/>
              <a:t>Happens During a  Area-Wide Crisis</a:t>
            </a:r>
          </a:p>
          <a:p>
            <a:pPr marL="914400" lvl="1" indent="-381000" rtl="0">
              <a:spcBef>
                <a:spcPts val="0"/>
              </a:spcBef>
              <a:buClr>
                <a:schemeClr val="dk1"/>
              </a:buClr>
              <a:buSzPct val="80000"/>
              <a:buFont typeface="Courier New"/>
              <a:buChar char="o"/>
            </a:pPr>
            <a:r>
              <a:rPr lang="en"/>
              <a:t>Often begins in areas with</a:t>
            </a:r>
          </a:p>
          <a:p>
            <a:pPr marL="1371600" lvl="2" indent="-381000" rtl="0">
              <a:spcBef>
                <a:spcPts val="0"/>
              </a:spcBef>
              <a:buClr>
                <a:schemeClr val="dk1"/>
              </a:buClr>
              <a:buSzPct val="80000"/>
              <a:buFont typeface="Wingdings"/>
              <a:buChar char="§"/>
            </a:pPr>
            <a:r>
              <a:rPr lang="en"/>
              <a:t>High numbers of disenfranchised residents</a:t>
            </a:r>
          </a:p>
          <a:p>
            <a:pPr marL="1371600" lvl="2" indent="-381000" rtl="0">
              <a:spcBef>
                <a:spcPts val="0"/>
              </a:spcBef>
              <a:buClr>
                <a:schemeClr val="dk1"/>
              </a:buClr>
              <a:buSzPct val="80000"/>
              <a:buFont typeface="Wingdings"/>
              <a:buChar char="§"/>
            </a:pPr>
            <a:r>
              <a:rPr lang="en"/>
              <a:t>High unemployment rate</a:t>
            </a:r>
          </a:p>
          <a:p>
            <a:pPr marL="1371600" lvl="2" indent="-381000" rtl="0">
              <a:spcBef>
                <a:spcPts val="0"/>
              </a:spcBef>
              <a:buClr>
                <a:schemeClr val="dk1"/>
              </a:buClr>
              <a:buSzPct val="80000"/>
              <a:buFont typeface="Wingdings"/>
              <a:buChar char="§"/>
            </a:pPr>
            <a:r>
              <a:rPr lang="en"/>
              <a:t>High Ethnic Mix</a:t>
            </a:r>
          </a:p>
          <a:p>
            <a:pPr marL="914400" lvl="1" indent="-381000" rtl="0">
              <a:spcBef>
                <a:spcPts val="0"/>
              </a:spcBef>
              <a:buClr>
                <a:schemeClr val="dk1"/>
              </a:buClr>
              <a:buSzPct val="80000"/>
              <a:buFont typeface="Courier New"/>
              <a:buChar char="o"/>
            </a:pPr>
            <a:r>
              <a:rPr lang="en"/>
              <a:t>Will eventually spread to more affluent areas</a:t>
            </a:r>
          </a:p>
          <a:p>
            <a:pPr marL="457200" lvl="0" indent="0" rtl="0">
              <a:spcBef>
                <a:spcPts val="0"/>
              </a:spcBef>
              <a:buNone/>
            </a:pPr>
            <a:endParaRPr sz="1200"/>
          </a:p>
          <a:p>
            <a:pPr marL="457200" lvl="0" indent="-419100" rtl="0">
              <a:spcBef>
                <a:spcPts val="0"/>
              </a:spcBef>
              <a:buClr>
                <a:schemeClr val="dk1"/>
              </a:buClr>
              <a:buSzPct val="100000"/>
              <a:buFont typeface="Arial"/>
              <a:buChar char="●"/>
            </a:pPr>
            <a:r>
              <a:rPr lang="en"/>
              <a:t>News Outlets</a:t>
            </a:r>
          </a:p>
          <a:p>
            <a:pPr marL="914400" lvl="1" indent="-381000" rtl="0">
              <a:spcBef>
                <a:spcPts val="0"/>
              </a:spcBef>
              <a:buClr>
                <a:schemeClr val="dk1"/>
              </a:buClr>
              <a:buSzPct val="80000"/>
              <a:buFont typeface="Courier New"/>
              <a:buChar char="o"/>
            </a:pPr>
            <a:r>
              <a:rPr lang="en"/>
              <a:t>Report on crimes but not causes</a:t>
            </a:r>
          </a:p>
          <a:p>
            <a:pPr marL="914400" lvl="1" indent="-381000" rtl="0">
              <a:spcBef>
                <a:spcPts val="0"/>
              </a:spcBef>
              <a:buClr>
                <a:schemeClr val="dk1"/>
              </a:buClr>
              <a:buSzPct val="80000"/>
              <a:buFont typeface="Courier New"/>
              <a:buChar char="o"/>
            </a:pPr>
            <a:r>
              <a:rPr lang="en"/>
              <a:t>Goal is ratings</a:t>
            </a: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Criminal Looters</a:t>
            </a:r>
          </a:p>
        </p:txBody>
      </p:sp>
      <p:sp>
        <p:nvSpPr>
          <p:cNvPr id="66" name="Shape 66"/>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lvl="0" rtl="0">
              <a:spcBef>
                <a:spcPts val="0"/>
              </a:spcBef>
              <a:buNone/>
            </a:pPr>
            <a:endParaRPr/>
          </a:p>
          <a:p>
            <a:pPr marL="457200" lvl="0" indent="-419100" rtl="0">
              <a:spcBef>
                <a:spcPts val="0"/>
              </a:spcBef>
              <a:buClr>
                <a:schemeClr val="dk1"/>
              </a:buClr>
              <a:buSzPct val="100000"/>
              <a:buFont typeface="Arial"/>
              <a:buChar char="●"/>
            </a:pPr>
            <a:r>
              <a:rPr lang="en"/>
              <a:t>Additional perpetrators of Criminal Looting</a:t>
            </a:r>
          </a:p>
          <a:p>
            <a:pPr marL="914400" lvl="1" indent="-381000" rtl="0">
              <a:spcBef>
                <a:spcPts val="0"/>
              </a:spcBef>
              <a:buClr>
                <a:schemeClr val="dk1"/>
              </a:buClr>
              <a:buSzPct val="80000"/>
              <a:buFont typeface="Courier New"/>
              <a:buChar char="o"/>
            </a:pPr>
            <a:r>
              <a:rPr lang="en"/>
              <a:t>Opportunists</a:t>
            </a:r>
          </a:p>
          <a:p>
            <a:pPr marL="1371600" lvl="2" indent="-381000" rtl="0">
              <a:spcBef>
                <a:spcPts val="0"/>
              </a:spcBef>
              <a:buClr>
                <a:schemeClr val="dk1"/>
              </a:buClr>
              <a:buSzPct val="80000"/>
              <a:buFont typeface="Wingdings"/>
              <a:buChar char="§"/>
            </a:pPr>
            <a:r>
              <a:rPr lang="en"/>
              <a:t>Individuals not from the area</a:t>
            </a:r>
          </a:p>
          <a:p>
            <a:pPr marL="1371600" lvl="2" indent="-381000">
              <a:spcBef>
                <a:spcPts val="0"/>
              </a:spcBef>
              <a:buClr>
                <a:schemeClr val="dk1"/>
              </a:buClr>
              <a:buSzPct val="80000"/>
              <a:buFont typeface="Wingdings"/>
              <a:buChar char="§"/>
            </a:pPr>
            <a:r>
              <a:rPr lang="en"/>
              <a:t>Looking to burglarize businesses in chaos</a:t>
            </a: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Shape 71"/>
          <p:cNvSpPr txBox="1">
            <a:spLocks noGrp="1"/>
          </p:cNvSpPr>
          <p:nvPr>
            <p:ph type="ctrTitle"/>
          </p:nvPr>
        </p:nvSpPr>
        <p:spPr>
          <a:xfrm>
            <a:off x="685800" y="1118825"/>
            <a:ext cx="7772400" cy="2202600"/>
          </a:xfrm>
          <a:prstGeom prst="rect">
            <a:avLst/>
          </a:prstGeom>
        </p:spPr>
        <p:txBody>
          <a:bodyPr lIns="91425" tIns="91425" rIns="91425" bIns="91425" anchor="b" anchorCtr="0">
            <a:noAutofit/>
          </a:bodyPr>
          <a:lstStyle/>
          <a:p>
            <a:pPr lvl="0" algn="ctr" rtl="0">
              <a:spcBef>
                <a:spcPts val="0"/>
              </a:spcBef>
              <a:buNone/>
            </a:pPr>
            <a:r>
              <a:rPr lang="en" i="1"/>
              <a:t>Suicide By Police</a:t>
            </a:r>
          </a:p>
        </p:txBody>
      </p:sp>
      <p:sp>
        <p:nvSpPr>
          <p:cNvPr id="72" name="Shape 72"/>
          <p:cNvSpPr txBox="1">
            <a:spLocks noGrp="1"/>
          </p:cNvSpPr>
          <p:nvPr>
            <p:ph type="subTitle" idx="1"/>
          </p:nvPr>
        </p:nvSpPr>
        <p:spPr>
          <a:xfrm>
            <a:off x="685800" y="4836035"/>
            <a:ext cx="7772400" cy="1032599"/>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a:spcBef>
                <a:spcPts val="0"/>
              </a:spcBef>
              <a:buNone/>
            </a:pPr>
            <a:r>
              <a:rPr lang="en"/>
              <a:t>Suicide By Police</a:t>
            </a:r>
          </a:p>
        </p:txBody>
      </p:sp>
      <p:sp>
        <p:nvSpPr>
          <p:cNvPr id="78" name="Shape 78"/>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R="0" algn="l" rtl="0">
              <a:lnSpc>
                <a:spcPct val="100000"/>
              </a:lnSpc>
              <a:spcBef>
                <a:spcPts val="600"/>
              </a:spcBef>
              <a:spcAft>
                <a:spcPts val="0"/>
              </a:spcAft>
              <a:buNone/>
            </a:pPr>
            <a:r>
              <a:rPr lang="en" sz="3600" b="1" dirty="0"/>
              <a:t>“Suicide by Cop”</a:t>
            </a:r>
            <a:r>
              <a:rPr lang="en" dirty="0"/>
              <a:t> </a:t>
            </a:r>
            <a:r>
              <a:rPr lang="en" dirty="0" smtClean="0"/>
              <a:t> </a:t>
            </a:r>
            <a:endParaRPr lang="en" dirty="0"/>
          </a:p>
          <a:p>
            <a:pPr marR="0" algn="l" rtl="0">
              <a:lnSpc>
                <a:spcPct val="100000"/>
              </a:lnSpc>
              <a:spcBef>
                <a:spcPts val="600"/>
              </a:spcBef>
              <a:spcAft>
                <a:spcPts val="0"/>
              </a:spcAft>
              <a:buNone/>
            </a:pPr>
            <a:endParaRPr dirty="0"/>
          </a:p>
          <a:p>
            <a:pPr marR="0" lvl="0" algn="l" rtl="0">
              <a:lnSpc>
                <a:spcPct val="100000"/>
              </a:lnSpc>
              <a:spcBef>
                <a:spcPts val="600"/>
              </a:spcBef>
              <a:spcAft>
                <a:spcPts val="0"/>
              </a:spcAft>
              <a:buNone/>
            </a:pPr>
            <a:r>
              <a:rPr lang="en" dirty="0"/>
              <a:t>Victim precipitated homicide in which a suicidal individual engages in calculated, life-threatening, and criminal behavior in order to compel the police to use deadly force</a:t>
            </a: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spcBef>
                <a:spcPts val="0"/>
              </a:spcBef>
              <a:buNone/>
            </a:pPr>
            <a:r>
              <a:rPr lang="en"/>
              <a:t>Suicide By Police</a:t>
            </a:r>
          </a:p>
        </p:txBody>
      </p:sp>
      <p:sp>
        <p:nvSpPr>
          <p:cNvPr id="84" name="Shape 84"/>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lvl="0" indent="-419100" rtl="0">
              <a:spcBef>
                <a:spcPts val="0"/>
              </a:spcBef>
              <a:buClr>
                <a:schemeClr val="dk1"/>
              </a:buClr>
              <a:buSzPct val="100000"/>
              <a:buFont typeface="Arial"/>
              <a:buChar char="●"/>
            </a:pPr>
            <a:r>
              <a:rPr lang="en"/>
              <a:t>Psychological Issues</a:t>
            </a:r>
          </a:p>
          <a:p>
            <a:pPr marL="914400" lvl="1" indent="-381000" rtl="0">
              <a:spcBef>
                <a:spcPts val="0"/>
              </a:spcBef>
              <a:buClr>
                <a:schemeClr val="dk1"/>
              </a:buClr>
              <a:buSzPct val="80000"/>
              <a:buFont typeface="Courier New"/>
              <a:buChar char="o"/>
            </a:pPr>
            <a:r>
              <a:rPr lang="en"/>
              <a:t>Depression</a:t>
            </a:r>
          </a:p>
          <a:p>
            <a:pPr marL="914400" lvl="1" indent="-381000" rtl="0">
              <a:spcBef>
                <a:spcPts val="0"/>
              </a:spcBef>
              <a:buClr>
                <a:schemeClr val="dk1"/>
              </a:buClr>
              <a:buSzPct val="80000"/>
              <a:buFont typeface="Courier New"/>
              <a:buChar char="o"/>
            </a:pPr>
            <a:r>
              <a:rPr lang="en"/>
              <a:t>Feelings of Helplessness/Hopelessness</a:t>
            </a:r>
          </a:p>
          <a:p>
            <a:pPr marL="457200" lvl="0" indent="0" rtl="0">
              <a:spcBef>
                <a:spcPts val="0"/>
              </a:spcBef>
              <a:buNone/>
            </a:pPr>
            <a:endParaRPr sz="1200"/>
          </a:p>
          <a:p>
            <a:pPr marL="457200" lvl="0" indent="-419100" rtl="0">
              <a:spcBef>
                <a:spcPts val="0"/>
              </a:spcBef>
              <a:buClr>
                <a:schemeClr val="dk1"/>
              </a:buClr>
              <a:buSzPct val="100000"/>
              <a:buFont typeface="Arial"/>
              <a:buChar char="●"/>
            </a:pPr>
            <a:r>
              <a:rPr lang="en"/>
              <a:t>Profile</a:t>
            </a:r>
          </a:p>
          <a:p>
            <a:pPr marL="914400" lvl="1" indent="-381000" rtl="0">
              <a:spcBef>
                <a:spcPts val="0"/>
              </a:spcBef>
              <a:buClr>
                <a:schemeClr val="dk1"/>
              </a:buClr>
              <a:buSzPct val="80000"/>
              <a:buFont typeface="Courier New"/>
              <a:buChar char="o"/>
            </a:pPr>
            <a:r>
              <a:rPr lang="en"/>
              <a:t>Majority are Male - 96%</a:t>
            </a:r>
          </a:p>
          <a:p>
            <a:pPr marL="914400" lvl="1" indent="-381000" rtl="0">
              <a:spcBef>
                <a:spcPts val="0"/>
              </a:spcBef>
              <a:buClr>
                <a:schemeClr val="dk1"/>
              </a:buClr>
              <a:buSzPct val="80000"/>
              <a:buFont typeface="Courier New"/>
              <a:buChar char="o"/>
            </a:pPr>
            <a:r>
              <a:rPr lang="en"/>
              <a:t>Ages 18-54</a:t>
            </a:r>
          </a:p>
          <a:p>
            <a:pPr marL="914400" lvl="1" indent="-381000" rtl="0">
              <a:spcBef>
                <a:spcPts val="0"/>
              </a:spcBef>
              <a:buClr>
                <a:schemeClr val="dk1"/>
              </a:buClr>
              <a:buSzPct val="80000"/>
              <a:buFont typeface="Courier New"/>
              <a:buChar char="o"/>
            </a:pPr>
            <a:r>
              <a:rPr lang="en"/>
              <a:t>58% ask to be killed by police</a:t>
            </a:r>
          </a:p>
          <a:p>
            <a:pPr marL="914400" lvl="1" indent="-381000" rtl="0">
              <a:spcBef>
                <a:spcPts val="0"/>
              </a:spcBef>
              <a:buClr>
                <a:schemeClr val="dk1"/>
              </a:buClr>
              <a:buSzPct val="80000"/>
              <a:buFont typeface="Courier New"/>
              <a:buChar char="o"/>
            </a:pPr>
            <a:r>
              <a:rPr lang="en"/>
              <a:t>58% have psychiatric history</a:t>
            </a:r>
          </a:p>
          <a:p>
            <a:pPr marL="914400" lvl="1" indent="-381000" rtl="0">
              <a:spcBef>
                <a:spcPts val="0"/>
              </a:spcBef>
              <a:buClr>
                <a:schemeClr val="dk1"/>
              </a:buClr>
              <a:buSzPct val="80000"/>
              <a:buFont typeface="Courier New"/>
              <a:buChar char="o"/>
            </a:pPr>
            <a:r>
              <a:rPr lang="en"/>
              <a:t>38% had previous attempts</a:t>
            </a:r>
          </a:p>
          <a:p>
            <a:pPr marL="914400" lvl="1" indent="-381000" rtl="0">
              <a:spcBef>
                <a:spcPts val="0"/>
              </a:spcBef>
              <a:buClr>
                <a:schemeClr val="dk1"/>
              </a:buClr>
              <a:buSzPct val="80000"/>
              <a:buFont typeface="Courier New"/>
              <a:buChar char="o"/>
            </a:pPr>
            <a:r>
              <a:rPr lang="en"/>
              <a:t>Half were intoxicated</a:t>
            </a:r>
          </a:p>
          <a:p>
            <a:pPr marL="914400" lvl="1" indent="-381000" rtl="0">
              <a:spcBef>
                <a:spcPts val="0"/>
              </a:spcBef>
              <a:buClr>
                <a:schemeClr val="dk1"/>
              </a:buClr>
              <a:buSzPct val="80000"/>
              <a:buFont typeface="Courier New"/>
              <a:buChar char="o"/>
            </a:pPr>
            <a:r>
              <a:rPr lang="en"/>
              <a:t>38% had criminal history</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1143000"/>
          </a:xfrm>
          <a:prstGeom prst="rect">
            <a:avLst/>
          </a:prstGeom>
        </p:spPr>
        <p:txBody>
          <a:bodyPr lIns="91425" tIns="91425" rIns="91425" bIns="91425" anchor="b" anchorCtr="0">
            <a:noAutofit/>
          </a:bodyPr>
          <a:lstStyle/>
          <a:p>
            <a:pPr lvl="0" rtl="0">
              <a:spcBef>
                <a:spcPts val="0"/>
              </a:spcBef>
              <a:buNone/>
            </a:pPr>
            <a:r>
              <a:rPr lang="en"/>
              <a:t>Suicide By Police</a:t>
            </a:r>
          </a:p>
        </p:txBody>
      </p:sp>
      <p:sp>
        <p:nvSpPr>
          <p:cNvPr id="90" name="Shape 90"/>
          <p:cNvSpPr txBox="1">
            <a:spLocks noGrp="1"/>
          </p:cNvSpPr>
          <p:nvPr>
            <p:ph type="body" idx="1"/>
          </p:nvPr>
        </p:nvSpPr>
        <p:spPr>
          <a:xfrm>
            <a:off x="457200" y="1600200"/>
            <a:ext cx="8229600" cy="4967700"/>
          </a:xfrm>
          <a:prstGeom prst="rect">
            <a:avLst/>
          </a:prstGeom>
        </p:spPr>
        <p:txBody>
          <a:bodyPr lIns="91425" tIns="91425" rIns="91425" bIns="91425" anchor="t" anchorCtr="0">
            <a:noAutofit/>
          </a:bodyPr>
          <a:lstStyle/>
          <a:p>
            <a:pPr marL="457200" marR="0" lvl="0" indent="-419100" algn="l" rtl="0">
              <a:lnSpc>
                <a:spcPct val="100000"/>
              </a:lnSpc>
              <a:spcBef>
                <a:spcPts val="600"/>
              </a:spcBef>
              <a:spcAft>
                <a:spcPts val="0"/>
              </a:spcAft>
              <a:buClr>
                <a:schemeClr val="dk1"/>
              </a:buClr>
              <a:buSzPct val="100000"/>
              <a:buFont typeface="Arial"/>
              <a:buChar char="●"/>
            </a:pPr>
            <a:r>
              <a:rPr lang="en"/>
              <a:t>Rationale</a:t>
            </a:r>
          </a:p>
          <a:p>
            <a:pPr marL="914400" marR="0" lvl="1" indent="-381000" algn="l" rtl="0">
              <a:lnSpc>
                <a:spcPct val="100000"/>
              </a:lnSpc>
              <a:spcBef>
                <a:spcPts val="600"/>
              </a:spcBef>
              <a:spcAft>
                <a:spcPts val="0"/>
              </a:spcAft>
              <a:buClr>
                <a:schemeClr val="dk1"/>
              </a:buClr>
              <a:buSzPct val="80000"/>
              <a:buFont typeface="Courier New"/>
              <a:buChar char="o"/>
            </a:pPr>
            <a:r>
              <a:rPr lang="en"/>
              <a:t>Suicide is desired but lack fortitude to carry out act</a:t>
            </a:r>
          </a:p>
          <a:p>
            <a:pPr marL="914400" marR="0" lvl="1" indent="-381000" algn="l" rtl="0">
              <a:lnSpc>
                <a:spcPct val="100000"/>
              </a:lnSpc>
              <a:spcBef>
                <a:spcPts val="600"/>
              </a:spcBef>
              <a:spcAft>
                <a:spcPts val="0"/>
              </a:spcAft>
              <a:buClr>
                <a:schemeClr val="dk1"/>
              </a:buClr>
              <a:buSzPct val="80000"/>
              <a:buFont typeface="Courier New"/>
              <a:buChar char="o"/>
            </a:pPr>
            <a:r>
              <a:rPr lang="en"/>
              <a:t>Rash decision exacerbated by situation, intoxication, and mental illness</a:t>
            </a:r>
          </a:p>
          <a:p>
            <a:pPr marL="457200" marR="0" lvl="0" indent="0" algn="l" rtl="0">
              <a:lnSpc>
                <a:spcPct val="100000"/>
              </a:lnSpc>
              <a:spcBef>
                <a:spcPts val="600"/>
              </a:spcBef>
              <a:spcAft>
                <a:spcPts val="0"/>
              </a:spcAft>
              <a:buNone/>
            </a:pPr>
            <a:endParaRPr sz="1200"/>
          </a:p>
          <a:p>
            <a:pPr marL="457200" marR="0" lvl="0" indent="-419100" algn="l" rtl="0">
              <a:lnSpc>
                <a:spcPct val="100000"/>
              </a:lnSpc>
              <a:spcBef>
                <a:spcPts val="600"/>
              </a:spcBef>
              <a:spcAft>
                <a:spcPts val="0"/>
              </a:spcAft>
              <a:buClr>
                <a:schemeClr val="dk1"/>
              </a:buClr>
              <a:buSzPct val="100000"/>
              <a:buFont typeface="Arial"/>
              <a:buChar char="●"/>
            </a:pPr>
            <a:r>
              <a:rPr lang="en"/>
              <a:t>Situational Signs</a:t>
            </a:r>
          </a:p>
          <a:p>
            <a:pPr marL="914400" marR="0" lvl="1" indent="-381000" algn="l" rtl="0">
              <a:lnSpc>
                <a:spcPct val="100000"/>
              </a:lnSpc>
              <a:spcBef>
                <a:spcPts val="600"/>
              </a:spcBef>
              <a:spcAft>
                <a:spcPts val="0"/>
              </a:spcAft>
              <a:buClr>
                <a:schemeClr val="dk1"/>
              </a:buClr>
              <a:buSzPct val="80000"/>
              <a:buFont typeface="Courier New"/>
              <a:buChar char="o"/>
            </a:pPr>
            <a:r>
              <a:rPr lang="en"/>
              <a:t>Suspect has weapon</a:t>
            </a:r>
          </a:p>
          <a:p>
            <a:pPr marL="914400" marR="0" lvl="1" indent="-381000" algn="l" rtl="0">
              <a:lnSpc>
                <a:spcPct val="100000"/>
              </a:lnSpc>
              <a:spcBef>
                <a:spcPts val="600"/>
              </a:spcBef>
              <a:spcAft>
                <a:spcPts val="0"/>
              </a:spcAft>
              <a:buClr>
                <a:schemeClr val="dk1"/>
              </a:buClr>
              <a:buSzPct val="80000"/>
              <a:buFont typeface="Courier New"/>
              <a:buChar char="o"/>
            </a:pPr>
            <a:r>
              <a:rPr lang="en"/>
              <a:t>Gender</a:t>
            </a:r>
          </a:p>
          <a:p>
            <a:pPr marL="914400" marR="0" lvl="1" indent="-381000" algn="l" rtl="0">
              <a:lnSpc>
                <a:spcPct val="100000"/>
              </a:lnSpc>
              <a:spcBef>
                <a:spcPts val="600"/>
              </a:spcBef>
              <a:spcAft>
                <a:spcPts val="0"/>
              </a:spcAft>
              <a:buClr>
                <a:schemeClr val="dk1"/>
              </a:buClr>
              <a:buSzPct val="80000"/>
              <a:buFont typeface="Courier New"/>
              <a:buChar char="o"/>
            </a:pPr>
            <a:r>
              <a:rPr lang="en"/>
              <a:t>Signs of Distress</a:t>
            </a:r>
          </a:p>
          <a:p>
            <a:pPr marL="914400" marR="0" lvl="1" indent="-381000" algn="l" rtl="0">
              <a:lnSpc>
                <a:spcPct val="100000"/>
              </a:lnSpc>
              <a:spcBef>
                <a:spcPts val="600"/>
              </a:spcBef>
              <a:spcAft>
                <a:spcPts val="0"/>
              </a:spcAft>
              <a:buClr>
                <a:schemeClr val="dk1"/>
              </a:buClr>
              <a:buSzPct val="80000"/>
              <a:buFont typeface="Courier New"/>
              <a:buChar char="o"/>
            </a:pPr>
            <a:r>
              <a:rPr lang="en"/>
              <a:t>Are there demands</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biz">
  <a:themeElements>
    <a:clrScheme name="Custom 233">
      <a:dk1>
        <a:srgbClr val="000000"/>
      </a:dk1>
      <a:lt1>
        <a:srgbClr val="FFFFFF"/>
      </a:lt1>
      <a:dk2>
        <a:srgbClr val="2388DB"/>
      </a:dk2>
      <a:lt2>
        <a:srgbClr val="BBD7F8"/>
      </a:lt2>
      <a:accent1>
        <a:srgbClr val="80B606"/>
      </a:accent1>
      <a:accent2>
        <a:srgbClr val="E29F1D"/>
      </a:accent2>
      <a:accent3>
        <a:srgbClr val="1D6FB2"/>
      </a:accent3>
      <a:accent4>
        <a:srgbClr val="3FAC98"/>
      </a:accent4>
      <a:accent5>
        <a:srgbClr val="5B57BB"/>
      </a:accent5>
      <a:accent6>
        <a:srgbClr val="D1505E"/>
      </a:accent6>
      <a:hlink>
        <a:srgbClr val="185DA2"/>
      </a:hlink>
      <a:folHlink>
        <a:srgbClr val="00487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3935</Words>
  <Application>Microsoft Office PowerPoint</Application>
  <PresentationFormat>On-screen Show (4:3)</PresentationFormat>
  <Paragraphs>222</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Courier New</vt:lpstr>
      <vt:lpstr>Times New Roman</vt:lpstr>
      <vt:lpstr>Wingdings</vt:lpstr>
      <vt:lpstr>biz</vt:lpstr>
      <vt:lpstr>A Forensic Psychological Perspective on Criminal Looters, Suicide by Police Seekers, and Bad Cops:  An Imperfect Cross Cultural Storm</vt:lpstr>
      <vt:lpstr>Criminal Looters </vt:lpstr>
      <vt:lpstr>Criminal Looters</vt:lpstr>
      <vt:lpstr>Criminal Looters</vt:lpstr>
      <vt:lpstr>Criminal Looters</vt:lpstr>
      <vt:lpstr>Suicide By Police</vt:lpstr>
      <vt:lpstr>Suicide By Police</vt:lpstr>
      <vt:lpstr>Suicide By Police</vt:lpstr>
      <vt:lpstr>Suicide By Police</vt:lpstr>
      <vt:lpstr>Exploring  “Bad” Cops</vt:lpstr>
      <vt:lpstr>Risk &amp; Protective Factors for Police Misconduct</vt:lpstr>
      <vt:lpstr>Theoretical Explanations</vt:lpstr>
      <vt:lpstr>Issues Surrounding Race</vt:lpstr>
      <vt:lpstr>Screening and Training</vt:lpstr>
      <vt:lpstr>How These Topics Come Together</vt:lpstr>
      <vt:lpstr>Preventative Measures from the Media’s Perspective </vt:lpstr>
      <vt:lpstr>Approaching These Situations</vt:lpstr>
      <vt:lpstr>Preventative Measures from the Public’s Perspective</vt:lpstr>
      <vt:lpstr>Preventative Measures and Interventions from the Law Enforcement’s Perspective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Forensic Psychological Perspective on Criminal Looters, Suicide by Police Seekers, and Bad Cops:  An Imperfect Cross Cultural Storm</dc:title>
  <dc:creator>David Ross</dc:creator>
  <cp:lastModifiedBy>Dr. David Ross</cp:lastModifiedBy>
  <cp:revision>4</cp:revision>
  <dcterms:modified xsi:type="dcterms:W3CDTF">2016-03-11T01:47:04Z</dcterms:modified>
</cp:coreProperties>
</file>