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6" r:id="rId4"/>
    <p:sldId id="275" r:id="rId5"/>
    <p:sldId id="274" r:id="rId6"/>
    <p:sldId id="296" r:id="rId7"/>
    <p:sldId id="297" r:id="rId8"/>
    <p:sldId id="277" r:id="rId9"/>
    <p:sldId id="278" r:id="rId10"/>
    <p:sldId id="279" r:id="rId11"/>
    <p:sldId id="280" r:id="rId12"/>
    <p:sldId id="281" r:id="rId13"/>
    <p:sldId id="270" r:id="rId14"/>
    <p:sldId id="264" r:id="rId15"/>
    <p:sldId id="265" r:id="rId16"/>
    <p:sldId id="266" r:id="rId17"/>
    <p:sldId id="267" r:id="rId18"/>
    <p:sldId id="268" r:id="rId19"/>
    <p:sldId id="269" r:id="rId20"/>
    <p:sldId id="259" r:id="rId21"/>
    <p:sldId id="294" r:id="rId22"/>
    <p:sldId id="260" r:id="rId23"/>
    <p:sldId id="261" r:id="rId24"/>
    <p:sldId id="289" r:id="rId25"/>
    <p:sldId id="295" r:id="rId26"/>
    <p:sldId id="284" r:id="rId27"/>
    <p:sldId id="285" r:id="rId28"/>
    <p:sldId id="286" r:id="rId29"/>
    <p:sldId id="287" r:id="rId30"/>
    <p:sldId id="288" r:id="rId31"/>
    <p:sldId id="290" r:id="rId32"/>
    <p:sldId id="293" r:id="rId33"/>
    <p:sldId id="291" r:id="rId34"/>
    <p:sldId id="292"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23" d="100"/>
          <a:sy n="123" d="100"/>
        </p:scale>
        <p:origin x="-1200" y="-10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F8E8B4DA-FFB2-4264-AB66-616297D504C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DCCE5E5-A072-4750-990F-33EE5FDA26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A6F4BA4-58FF-46BF-A1FF-3BE0F821819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A18022E-46B8-49D2-AB78-E119D546FD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70DF11-367F-403E-A12C-11E3EC91618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C126F06-CC00-420B-BDCE-991C8CC43D5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C7597B6-77A3-401E-9529-2286C8FE69E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0BCBA475-FAD8-4143-97C8-D4CBB6F54CE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8EC51DDC-AEF7-43E0-A17B-17440B20DD4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3149588-7F50-4168-AE5B-1248C22B166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F1E1A18D-6C7E-4095-AFF2-EAA99CD1E7A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defRPr>
            </a:lvl1pPr>
          </a:lstStyle>
          <a:p>
            <a:pPr>
              <a:defRPr/>
            </a:pPr>
            <a:fld id="{09676495-84AE-4028-AC51-76DC54A985B9}"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qrca.org/associations/6379/files/ProfComp.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ron@nova.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pPr fontAlgn="auto">
              <a:spcAft>
                <a:spcPts val="0"/>
              </a:spcAft>
              <a:defRPr/>
            </a:pPr>
            <a:r>
              <a:rPr lang="en-US"/>
              <a:t>Teaching the Next Generation of Qualitative Researchers</a:t>
            </a:r>
          </a:p>
        </p:txBody>
      </p:sp>
      <p:sp>
        <p:nvSpPr>
          <p:cNvPr id="13314" name="Rectangle 3"/>
          <p:cNvSpPr>
            <a:spLocks noGrp="1" noChangeArrowheads="1"/>
          </p:cNvSpPr>
          <p:nvPr>
            <p:ph type="subTitle" idx="1"/>
          </p:nvPr>
        </p:nvSpPr>
        <p:spPr>
          <a:xfrm>
            <a:off x="533400" y="3228975"/>
            <a:ext cx="7854950" cy="1752600"/>
          </a:xfrm>
        </p:spPr>
        <p:txBody>
          <a:bodyPr/>
          <a:lstStyle/>
          <a:p>
            <a:pPr marR="0"/>
            <a:r>
              <a:rPr lang="en-US" smtClean="0"/>
              <a:t>Ron Chenail, PhD</a:t>
            </a:r>
          </a:p>
          <a:p>
            <a:pPr marR="0"/>
            <a:r>
              <a:rPr lang="en-US" smtClean="0"/>
              <a:t>TQR Inaugural Conference</a:t>
            </a:r>
          </a:p>
          <a:p>
            <a:pPr marR="0"/>
            <a:r>
              <a:rPr lang="en-US" smtClean="0"/>
              <a:t>January 8,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t>Consulting</a:t>
            </a:r>
          </a:p>
        </p:txBody>
      </p:sp>
      <p:sp>
        <p:nvSpPr>
          <p:cNvPr id="20482" name="Rectangle 3"/>
          <p:cNvSpPr>
            <a:spLocks noGrp="1" noChangeArrowheads="1"/>
          </p:cNvSpPr>
          <p:nvPr>
            <p:ph idx="1"/>
          </p:nvPr>
        </p:nvSpPr>
        <p:spPr/>
        <p:txBody>
          <a:bodyPr/>
          <a:lstStyle/>
          <a:p>
            <a:r>
              <a:rPr lang="en-US" smtClean="0"/>
              <a:t>Consulting</a:t>
            </a:r>
          </a:p>
          <a:p>
            <a:pPr>
              <a:buFontTx/>
              <a:buNone/>
            </a:pPr>
            <a:endParaRPr lang="en-US" smtClean="0"/>
          </a:p>
          <a:p>
            <a:r>
              <a:rPr lang="en-US" smtClean="0"/>
              <a:t>Content Knowledge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mtClean="0"/>
              <a:t>Research</a:t>
            </a:r>
          </a:p>
        </p:txBody>
      </p:sp>
      <p:sp>
        <p:nvSpPr>
          <p:cNvPr id="21506" name="Rectangle 3"/>
          <p:cNvSpPr>
            <a:spLocks noGrp="1" noChangeArrowheads="1"/>
          </p:cNvSpPr>
          <p:nvPr>
            <p:ph idx="1"/>
          </p:nvPr>
        </p:nvSpPr>
        <p:spPr/>
        <p:txBody>
          <a:bodyPr/>
          <a:lstStyle/>
          <a:p>
            <a:r>
              <a:rPr lang="en-US" smtClean="0"/>
              <a:t>Conceptualization and Design</a:t>
            </a:r>
          </a:p>
          <a:p>
            <a:pPr>
              <a:buFontTx/>
              <a:buNone/>
            </a:pPr>
            <a:endParaRPr lang="en-US" smtClean="0"/>
          </a:p>
          <a:p>
            <a:r>
              <a:rPr lang="en-US" smtClean="0"/>
              <a:t>Research</a:t>
            </a:r>
          </a:p>
          <a:p>
            <a:pPr>
              <a:buFontTx/>
              <a:buNone/>
            </a:pPr>
            <a:endParaRPr lang="en-US" smtClean="0"/>
          </a:p>
          <a:p>
            <a:r>
              <a:rPr lang="en-US" smtClean="0"/>
              <a:t>Interviewing</a:t>
            </a:r>
          </a:p>
          <a:p>
            <a:pPr>
              <a:buFontTx/>
              <a:buNone/>
            </a:pPr>
            <a:endParaRPr lang="en-US" smtClean="0"/>
          </a:p>
          <a:p>
            <a:r>
              <a:rPr lang="en-US" smtClean="0"/>
              <a:t>Analysis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762000"/>
            <a:ext cx="8229600" cy="609600"/>
          </a:xfrm>
        </p:spPr>
        <p:txBody>
          <a:bodyPr>
            <a:normAutofit fontScale="90000"/>
          </a:bodyPr>
          <a:lstStyle/>
          <a:p>
            <a:pPr fontAlgn="auto">
              <a:spcAft>
                <a:spcPts val="0"/>
              </a:spcAft>
              <a:defRPr/>
            </a:pPr>
            <a:r>
              <a:rPr lang="en-US" sz="4000" dirty="0"/>
              <a:t>Professional and Business Practices</a:t>
            </a:r>
          </a:p>
        </p:txBody>
      </p:sp>
      <p:sp>
        <p:nvSpPr>
          <p:cNvPr id="22530" name="Rectangle 3"/>
          <p:cNvSpPr>
            <a:spLocks noGrp="1" noChangeArrowheads="1"/>
          </p:cNvSpPr>
          <p:nvPr>
            <p:ph idx="1"/>
          </p:nvPr>
        </p:nvSpPr>
        <p:spPr>
          <a:xfrm>
            <a:off x="457200" y="1600200"/>
            <a:ext cx="8229600" cy="4953000"/>
          </a:xfrm>
        </p:spPr>
        <p:txBody>
          <a:bodyPr/>
          <a:lstStyle/>
          <a:p>
            <a:pPr>
              <a:lnSpc>
                <a:spcPct val="90000"/>
              </a:lnSpc>
            </a:pPr>
            <a:r>
              <a:rPr lang="en-US" smtClean="0"/>
              <a:t>Communication</a:t>
            </a:r>
          </a:p>
          <a:p>
            <a:pPr>
              <a:lnSpc>
                <a:spcPct val="90000"/>
              </a:lnSpc>
              <a:buFontTx/>
              <a:buNone/>
            </a:pPr>
            <a:endParaRPr lang="en-US" smtClean="0"/>
          </a:p>
          <a:p>
            <a:pPr>
              <a:lnSpc>
                <a:spcPct val="90000"/>
              </a:lnSpc>
            </a:pPr>
            <a:r>
              <a:rPr lang="en-US" smtClean="0"/>
              <a:t>Professional Practices</a:t>
            </a:r>
          </a:p>
          <a:p>
            <a:pPr>
              <a:lnSpc>
                <a:spcPct val="90000"/>
              </a:lnSpc>
              <a:buFontTx/>
              <a:buNone/>
            </a:pPr>
            <a:endParaRPr lang="en-US" smtClean="0"/>
          </a:p>
          <a:p>
            <a:pPr>
              <a:lnSpc>
                <a:spcPct val="90000"/>
              </a:lnSpc>
            </a:pPr>
            <a:r>
              <a:rPr lang="en-US" smtClean="0"/>
              <a:t>Project Management / Coordination</a:t>
            </a:r>
          </a:p>
          <a:p>
            <a:pPr>
              <a:lnSpc>
                <a:spcPct val="90000"/>
              </a:lnSpc>
              <a:buFontTx/>
              <a:buNone/>
            </a:pPr>
            <a:endParaRPr lang="en-US" smtClean="0"/>
          </a:p>
          <a:p>
            <a:pPr>
              <a:lnSpc>
                <a:spcPct val="90000"/>
              </a:lnSpc>
            </a:pPr>
            <a:r>
              <a:rPr lang="en-US" smtClean="0"/>
              <a:t>Business Practices</a:t>
            </a:r>
          </a:p>
          <a:p>
            <a:pPr>
              <a:lnSpc>
                <a:spcPct val="90000"/>
              </a:lnSpc>
              <a:buFontTx/>
              <a:buNone/>
            </a:pPr>
            <a:endParaRPr lang="en-US" smtClean="0"/>
          </a:p>
          <a:p>
            <a:pPr>
              <a:lnSpc>
                <a:spcPct val="90000"/>
              </a:lnSpc>
            </a:pPr>
            <a:r>
              <a:rPr lang="en-US" smtClean="0"/>
              <a:t>Commitment to the Profession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33400" y="457200"/>
            <a:ext cx="8229600" cy="1143000"/>
          </a:xfrm>
        </p:spPr>
        <p:txBody>
          <a:bodyPr/>
          <a:lstStyle/>
          <a:p>
            <a:r>
              <a:rPr lang="en-US" smtClean="0"/>
              <a:t>QR Primary Domains</a:t>
            </a:r>
          </a:p>
        </p:txBody>
      </p:sp>
      <p:sp>
        <p:nvSpPr>
          <p:cNvPr id="25602" name="Rectangle 3"/>
          <p:cNvSpPr>
            <a:spLocks noGrp="1" noChangeArrowheads="1"/>
          </p:cNvSpPr>
          <p:nvPr>
            <p:ph idx="1"/>
          </p:nvPr>
        </p:nvSpPr>
        <p:spPr/>
        <p:txBody>
          <a:bodyPr/>
          <a:lstStyle/>
          <a:p>
            <a:r>
              <a:rPr lang="en-US" smtClean="0"/>
              <a:t>Designing Qualitative Research</a:t>
            </a:r>
          </a:p>
          <a:p>
            <a:pPr>
              <a:buFontTx/>
              <a:buNone/>
            </a:pPr>
            <a:r>
              <a:rPr lang="en-US" smtClean="0"/>
              <a:t> </a:t>
            </a:r>
          </a:p>
          <a:p>
            <a:r>
              <a:rPr lang="en-US" smtClean="0"/>
              <a:t>Conducting Qualitative Research </a:t>
            </a:r>
          </a:p>
          <a:p>
            <a:pPr>
              <a:buFontTx/>
              <a:buNone/>
            </a:pPr>
            <a:endParaRPr lang="en-US" smtClean="0"/>
          </a:p>
          <a:p>
            <a:r>
              <a:rPr lang="en-US" smtClean="0"/>
              <a:t>Presenting Qualitative Research </a:t>
            </a:r>
          </a:p>
          <a:p>
            <a:pPr>
              <a:buFontTx/>
              <a:buNone/>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381000" y="457200"/>
            <a:ext cx="8229600" cy="1143000"/>
          </a:xfrm>
        </p:spPr>
        <p:txBody>
          <a:bodyPr/>
          <a:lstStyle/>
          <a:p>
            <a:r>
              <a:rPr lang="en-US" smtClean="0"/>
              <a:t>Subdomains</a:t>
            </a:r>
          </a:p>
        </p:txBody>
      </p:sp>
      <p:sp>
        <p:nvSpPr>
          <p:cNvPr id="29698" name="Rectangle 3"/>
          <p:cNvSpPr>
            <a:spLocks noGrp="1" noChangeArrowheads="1"/>
          </p:cNvSpPr>
          <p:nvPr>
            <p:ph idx="1"/>
          </p:nvPr>
        </p:nvSpPr>
        <p:spPr/>
        <p:txBody>
          <a:bodyPr/>
          <a:lstStyle/>
          <a:p>
            <a:r>
              <a:rPr lang="en-US" smtClean="0"/>
              <a:t>Conceptual Skills</a:t>
            </a:r>
          </a:p>
          <a:p>
            <a:r>
              <a:rPr lang="en-US" smtClean="0"/>
              <a:t>Perceptual Skills</a:t>
            </a:r>
          </a:p>
          <a:p>
            <a:r>
              <a:rPr lang="en-US" smtClean="0"/>
              <a:t>Executive Skills</a:t>
            </a:r>
          </a:p>
          <a:p>
            <a:r>
              <a:rPr lang="en-US" smtClean="0"/>
              <a:t>Evaluative Skills</a:t>
            </a:r>
          </a:p>
          <a:p>
            <a:r>
              <a:rPr lang="en-US" smtClean="0"/>
              <a:t>Professional Skills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381000" y="381000"/>
            <a:ext cx="8229600" cy="1143000"/>
          </a:xfrm>
        </p:spPr>
        <p:txBody>
          <a:bodyPr/>
          <a:lstStyle/>
          <a:p>
            <a:r>
              <a:rPr lang="en-US" smtClean="0"/>
              <a:t>Conceptual Skills</a:t>
            </a:r>
          </a:p>
        </p:txBody>
      </p:sp>
      <p:sp>
        <p:nvSpPr>
          <p:cNvPr id="30722" name="Rectangle 3"/>
          <p:cNvSpPr>
            <a:spLocks noGrp="1" noChangeArrowheads="1"/>
          </p:cNvSpPr>
          <p:nvPr>
            <p:ph idx="1"/>
          </p:nvPr>
        </p:nvSpPr>
        <p:spPr/>
        <p:txBody>
          <a:bodyPr/>
          <a:lstStyle/>
          <a:p>
            <a:r>
              <a:rPr lang="en-US" smtClean="0"/>
              <a:t>What qualitative researchers know:</a:t>
            </a:r>
          </a:p>
          <a:p>
            <a:pPr>
              <a:buFontTx/>
              <a:buNone/>
            </a:pPr>
            <a:endParaRPr lang="en-US" smtClean="0"/>
          </a:p>
          <a:p>
            <a:pPr lvl="1"/>
            <a:r>
              <a:rPr lang="en-US" smtClean="0"/>
              <a:t>Qualitative research methodologies and methods</a:t>
            </a:r>
          </a:p>
          <a:p>
            <a:pPr lvl="1">
              <a:buFontTx/>
              <a:buNone/>
            </a:pPr>
            <a:endParaRPr lang="en-US" smtClean="0"/>
          </a:p>
          <a:p>
            <a:pPr lvl="1"/>
            <a:r>
              <a:rPr lang="en-US" smtClean="0"/>
              <a:t>Epistemological and theoretical contexts</a:t>
            </a:r>
          </a:p>
          <a:p>
            <a:pPr lvl="1">
              <a:buFontTx/>
              <a:buNone/>
            </a:pPr>
            <a:endParaRPr lang="en-US" smtClean="0"/>
          </a:p>
          <a:p>
            <a:pPr lvl="1"/>
            <a:r>
              <a:rPr lang="en-US" smtClean="0"/>
              <a:t>Awareness of the researcher as an instrument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381000" y="457200"/>
            <a:ext cx="8229600" cy="1143000"/>
          </a:xfrm>
        </p:spPr>
        <p:txBody>
          <a:bodyPr/>
          <a:lstStyle/>
          <a:p>
            <a:r>
              <a:rPr lang="en-US" smtClean="0"/>
              <a:t>Perceptual Skills</a:t>
            </a:r>
          </a:p>
        </p:txBody>
      </p:sp>
      <p:sp>
        <p:nvSpPr>
          <p:cNvPr id="31746" name="Rectangle 3"/>
          <p:cNvSpPr>
            <a:spLocks noGrp="1" noChangeArrowheads="1"/>
          </p:cNvSpPr>
          <p:nvPr>
            <p:ph idx="1"/>
          </p:nvPr>
        </p:nvSpPr>
        <p:spPr/>
        <p:txBody>
          <a:bodyPr/>
          <a:lstStyle/>
          <a:p>
            <a:r>
              <a:rPr lang="en-US" smtClean="0"/>
              <a:t>What qualitative researchers perceive or discern:</a:t>
            </a:r>
          </a:p>
          <a:p>
            <a:pPr>
              <a:buFontTx/>
              <a:buNone/>
            </a:pPr>
            <a:endParaRPr lang="en-US" smtClean="0"/>
          </a:p>
          <a:p>
            <a:pPr lvl="1"/>
            <a:r>
              <a:rPr lang="en-US" smtClean="0"/>
              <a:t>Interpretation of data through epistemological and methodological lenses</a:t>
            </a:r>
          </a:p>
          <a:p>
            <a:pPr lvl="1">
              <a:buFontTx/>
              <a:buNone/>
            </a:pPr>
            <a:endParaRPr lang="en-US" smtClean="0"/>
          </a:p>
          <a:p>
            <a:pPr lvl="1"/>
            <a:r>
              <a:rPr lang="en-US" smtClean="0"/>
              <a:t>Tie theory or conceptual skills to what is happening in the research</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7200" y="457200"/>
            <a:ext cx="8229600" cy="1143000"/>
          </a:xfrm>
        </p:spPr>
        <p:txBody>
          <a:bodyPr/>
          <a:lstStyle/>
          <a:p>
            <a:r>
              <a:rPr lang="en-US" smtClean="0"/>
              <a:t>Executive Skills</a:t>
            </a:r>
          </a:p>
        </p:txBody>
      </p:sp>
      <p:sp>
        <p:nvSpPr>
          <p:cNvPr id="32770" name="Rectangle 3"/>
          <p:cNvSpPr>
            <a:spLocks noGrp="1" noChangeArrowheads="1"/>
          </p:cNvSpPr>
          <p:nvPr>
            <p:ph idx="1"/>
          </p:nvPr>
        </p:nvSpPr>
        <p:spPr/>
        <p:txBody>
          <a:bodyPr/>
          <a:lstStyle/>
          <a:p>
            <a:r>
              <a:rPr lang="en-US" smtClean="0"/>
              <a:t>What qualitative researchers do:</a:t>
            </a:r>
          </a:p>
          <a:p>
            <a:pPr>
              <a:buFontTx/>
              <a:buNone/>
            </a:pPr>
            <a:endParaRPr lang="en-US" smtClean="0"/>
          </a:p>
          <a:p>
            <a:pPr lvl="1"/>
            <a:r>
              <a:rPr lang="en-US" smtClean="0"/>
              <a:t>Behaviors</a:t>
            </a:r>
          </a:p>
          <a:p>
            <a:pPr lvl="1">
              <a:buFontTx/>
              <a:buNone/>
            </a:pPr>
            <a:endParaRPr lang="en-US" smtClean="0"/>
          </a:p>
          <a:p>
            <a:pPr lvl="1"/>
            <a:r>
              <a:rPr lang="en-US" smtClean="0"/>
              <a:t>Actions</a:t>
            </a:r>
          </a:p>
          <a:p>
            <a:pPr lvl="1">
              <a:buFontTx/>
              <a:buNone/>
            </a:pPr>
            <a:endParaRPr lang="en-US" smtClean="0"/>
          </a:p>
          <a:p>
            <a:pPr lvl="1"/>
            <a:r>
              <a:rPr lang="en-US" smtClean="0"/>
              <a:t>Interventions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381000" y="381000"/>
            <a:ext cx="8229600" cy="1143000"/>
          </a:xfrm>
        </p:spPr>
        <p:txBody>
          <a:bodyPr/>
          <a:lstStyle/>
          <a:p>
            <a:r>
              <a:rPr lang="en-US" smtClean="0"/>
              <a:t>Evaluative Skills</a:t>
            </a:r>
          </a:p>
        </p:txBody>
      </p:sp>
      <p:sp>
        <p:nvSpPr>
          <p:cNvPr id="33794" name="Rectangle 3"/>
          <p:cNvSpPr>
            <a:spLocks noGrp="1" noChangeArrowheads="1"/>
          </p:cNvSpPr>
          <p:nvPr>
            <p:ph idx="1"/>
          </p:nvPr>
        </p:nvSpPr>
        <p:spPr/>
        <p:txBody>
          <a:bodyPr/>
          <a:lstStyle/>
          <a:p>
            <a:r>
              <a:rPr lang="en-US" smtClean="0"/>
              <a:t>How qualitative researchers assess what they have done:</a:t>
            </a:r>
          </a:p>
          <a:p>
            <a:pPr>
              <a:buFontTx/>
              <a:buNone/>
            </a:pPr>
            <a:endParaRPr lang="en-US" smtClean="0"/>
          </a:p>
          <a:p>
            <a:pPr lvl="1"/>
            <a:r>
              <a:rPr lang="en-US" smtClean="0"/>
              <a:t>Assessing and appraising the effectiveness of the research activities </a:t>
            </a:r>
          </a:p>
          <a:p>
            <a:pPr lvl="1">
              <a:buFontTx/>
              <a:buNone/>
            </a:pPr>
            <a:endParaRPr lang="en-US" smtClean="0"/>
          </a:p>
          <a:p>
            <a:pPr lvl="1"/>
            <a:r>
              <a:rPr lang="en-US" smtClean="0"/>
              <a:t>Assessing and appraising the effectiveness of the researcher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304800" y="228600"/>
            <a:ext cx="8229600" cy="1143000"/>
          </a:xfrm>
        </p:spPr>
        <p:txBody>
          <a:bodyPr/>
          <a:lstStyle/>
          <a:p>
            <a:r>
              <a:rPr lang="en-US" smtClean="0"/>
              <a:t>Professional Skills</a:t>
            </a:r>
          </a:p>
        </p:txBody>
      </p:sp>
      <p:sp>
        <p:nvSpPr>
          <p:cNvPr id="34818" name="Rectangle 3"/>
          <p:cNvSpPr>
            <a:spLocks noGrp="1" noChangeArrowheads="1"/>
          </p:cNvSpPr>
          <p:nvPr>
            <p:ph idx="1"/>
          </p:nvPr>
        </p:nvSpPr>
        <p:spPr/>
        <p:txBody>
          <a:bodyPr/>
          <a:lstStyle/>
          <a:p>
            <a:r>
              <a:rPr lang="en-US" smtClean="0"/>
              <a:t>How qualitative researchers conduct research and themselves:</a:t>
            </a:r>
          </a:p>
          <a:p>
            <a:pPr>
              <a:buFontTx/>
              <a:buNone/>
            </a:pPr>
            <a:endParaRPr lang="en-US" smtClean="0"/>
          </a:p>
          <a:p>
            <a:pPr lvl="1"/>
            <a:r>
              <a:rPr lang="en-US" smtClean="0"/>
              <a:t>Activities</a:t>
            </a:r>
          </a:p>
          <a:p>
            <a:pPr lvl="1">
              <a:buFontTx/>
              <a:buNone/>
            </a:pPr>
            <a:endParaRPr lang="en-US" smtClean="0"/>
          </a:p>
          <a:p>
            <a:pPr lvl="1"/>
            <a:r>
              <a:rPr lang="en-US" smtClean="0"/>
              <a:t>Attitudes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smtClean="0"/>
              <a:t>Abstract</a:t>
            </a:r>
          </a:p>
        </p:txBody>
      </p:sp>
      <p:sp>
        <p:nvSpPr>
          <p:cNvPr id="14338" name="Rectangle 3"/>
          <p:cNvSpPr>
            <a:spLocks noGrp="1" noChangeArrowheads="1"/>
          </p:cNvSpPr>
          <p:nvPr>
            <p:ph idx="1"/>
          </p:nvPr>
        </p:nvSpPr>
        <p:spPr/>
        <p:txBody>
          <a:bodyPr/>
          <a:lstStyle/>
          <a:p>
            <a:pPr marL="0" indent="0">
              <a:lnSpc>
                <a:spcPct val="90000"/>
              </a:lnSpc>
              <a:buFontTx/>
              <a:buNone/>
            </a:pPr>
            <a:r>
              <a:rPr lang="en-US" sz="2800" smtClean="0"/>
              <a:t>The next generation of qualitative researchers will be able to demonstrate their conceptual, perceptual, executive, evaluative, and professional skills in mastering designing, conducting, and presenting qualitative research competencies. To achieve these outcomes educators of these new qualitative researchers will need to create transparent environments that facilitate active learning through a supportive relationship of performance and feedback all leading to the creation of meaningful real-world products.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457200" y="228600"/>
            <a:ext cx="8229600" cy="1143000"/>
          </a:xfrm>
        </p:spPr>
        <p:txBody>
          <a:bodyPr/>
          <a:lstStyle/>
          <a:p>
            <a:r>
              <a:rPr lang="en-US" smtClean="0"/>
              <a:t>Designing Qualitative Research</a:t>
            </a:r>
          </a:p>
        </p:txBody>
      </p:sp>
      <p:sp>
        <p:nvSpPr>
          <p:cNvPr id="35842" name="Rectangle 3"/>
          <p:cNvSpPr>
            <a:spLocks noGrp="1" noChangeArrowheads="1"/>
          </p:cNvSpPr>
          <p:nvPr>
            <p:ph idx="1"/>
          </p:nvPr>
        </p:nvSpPr>
        <p:spPr/>
        <p:txBody>
          <a:bodyPr/>
          <a:lstStyle/>
          <a:p>
            <a:r>
              <a:rPr lang="en-US" smtClean="0"/>
              <a:t>Conceptual Skills: Understand the major historical, epistemological, theoretical, methodological, and ethical orientations for conducting qualitative research </a:t>
            </a:r>
          </a:p>
          <a:p>
            <a:r>
              <a:rPr lang="en-US" smtClean="0"/>
              <a:t>Perceptual Skills: Recognize historical, epistemological, theoretical, methodological, and ethical coherence in qualitative research designs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381000" y="457200"/>
            <a:ext cx="8229600" cy="1143000"/>
          </a:xfrm>
        </p:spPr>
        <p:txBody>
          <a:bodyPr/>
          <a:lstStyle/>
          <a:p>
            <a:r>
              <a:rPr lang="en-US" dirty="0" smtClean="0"/>
              <a:t>Designing Qualitative Research</a:t>
            </a:r>
          </a:p>
        </p:txBody>
      </p:sp>
      <p:sp>
        <p:nvSpPr>
          <p:cNvPr id="52227" name="Rectangle 3"/>
          <p:cNvSpPr>
            <a:spLocks noGrp="1"/>
          </p:cNvSpPr>
          <p:nvPr>
            <p:ph type="body" idx="1"/>
          </p:nvPr>
        </p:nvSpPr>
        <p:spPr/>
        <p:txBody>
          <a:bodyPr/>
          <a:lstStyle/>
          <a:p>
            <a:r>
              <a:rPr lang="en-US" dirty="0" smtClean="0"/>
              <a:t>Executive Skills: Design a qualitative research study that is historically, epistemologically, theoretically, methodologically, and ethically coherent </a:t>
            </a:r>
          </a:p>
          <a:p>
            <a:r>
              <a:rPr lang="en-US" dirty="0" smtClean="0"/>
              <a:t>Evaluative Skills: Evaluate qualitative research designs for their historical, epistemological, theoretical, methodological, and ethical coherence </a:t>
            </a:r>
          </a:p>
          <a:p>
            <a:r>
              <a:rPr lang="en-US" dirty="0" smtClean="0"/>
              <a:t>Professional Skills: Maintain records documenting the creation and evaluation of coherent qualitative research designs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381000" y="304800"/>
            <a:ext cx="8229600" cy="1143000"/>
          </a:xfrm>
        </p:spPr>
        <p:txBody>
          <a:bodyPr/>
          <a:lstStyle/>
          <a:p>
            <a:r>
              <a:rPr lang="en-US" sz="4800" smtClean="0"/>
              <a:t>Conducting Qualitative Research</a:t>
            </a:r>
          </a:p>
        </p:txBody>
      </p:sp>
      <p:sp>
        <p:nvSpPr>
          <p:cNvPr id="36866" name="Rectangle 3"/>
          <p:cNvSpPr>
            <a:spLocks noGrp="1" noChangeArrowheads="1"/>
          </p:cNvSpPr>
          <p:nvPr>
            <p:ph idx="1"/>
          </p:nvPr>
        </p:nvSpPr>
        <p:spPr>
          <a:xfrm>
            <a:off x="457200" y="1524000"/>
            <a:ext cx="8229600" cy="4800600"/>
          </a:xfrm>
        </p:spPr>
        <p:txBody>
          <a:bodyPr/>
          <a:lstStyle/>
          <a:p>
            <a:r>
              <a:rPr lang="en-US" smtClean="0"/>
              <a:t>Conceptual Skills: Understand qualitative research quality control procedures</a:t>
            </a:r>
          </a:p>
          <a:p>
            <a:r>
              <a:rPr lang="en-US" smtClean="0"/>
              <a:t>Perceptual Skills: Recognize the appropriate use of quality control procedures in the conduct of qualitative research</a:t>
            </a:r>
          </a:p>
          <a:p>
            <a:r>
              <a:rPr lang="en-US" smtClean="0"/>
              <a:t>Executive Skills: Utilize appropriate quality control procedures in a qualitative research study</a:t>
            </a:r>
          </a:p>
          <a:p>
            <a:r>
              <a:rPr lang="en-US" smtClean="0"/>
              <a:t>Evaluative Skills: Evaluate the effectiveness of quality control procedures in a qualitative research study </a:t>
            </a:r>
          </a:p>
          <a:p>
            <a:r>
              <a:rPr lang="en-US" smtClean="0"/>
              <a:t>Professional Skills: Review research findings based upon quality control outcomes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457200" y="228600"/>
            <a:ext cx="8229600" cy="1143000"/>
          </a:xfrm>
        </p:spPr>
        <p:txBody>
          <a:bodyPr/>
          <a:lstStyle/>
          <a:p>
            <a:r>
              <a:rPr lang="en-US" smtClean="0"/>
              <a:t>Presenting Qualitative Research</a:t>
            </a:r>
          </a:p>
        </p:txBody>
      </p:sp>
      <p:sp>
        <p:nvSpPr>
          <p:cNvPr id="37890" name="Rectangle 3"/>
          <p:cNvSpPr>
            <a:spLocks noGrp="1" noChangeArrowheads="1"/>
          </p:cNvSpPr>
          <p:nvPr>
            <p:ph idx="1"/>
          </p:nvPr>
        </p:nvSpPr>
        <p:spPr>
          <a:xfrm>
            <a:off x="457200" y="1524000"/>
            <a:ext cx="8229600" cy="4800600"/>
          </a:xfrm>
        </p:spPr>
        <p:txBody>
          <a:bodyPr/>
          <a:lstStyle/>
          <a:p>
            <a:r>
              <a:rPr lang="en-US" smtClean="0"/>
              <a:t>Conceptual Skills: Know the major elements of a qualitative research manuscript</a:t>
            </a:r>
          </a:p>
          <a:p>
            <a:r>
              <a:rPr lang="en-US" smtClean="0"/>
              <a:t>Perceptual Skills: Recognize the major elements of a qualitative research manuscript</a:t>
            </a:r>
          </a:p>
          <a:p>
            <a:r>
              <a:rPr lang="en-US" smtClean="0"/>
              <a:t>Executive Skills: Compose the major elements of a qualitative research manuscript</a:t>
            </a:r>
          </a:p>
          <a:p>
            <a:r>
              <a:rPr lang="en-US" smtClean="0"/>
              <a:t>Evaluative Skills: Appraise the quality of a qualitative research manuscript</a:t>
            </a:r>
          </a:p>
          <a:p>
            <a:r>
              <a:rPr lang="en-US" smtClean="0"/>
              <a:t>Professional Skills: Comply with appropriate professionals style guidelines for producing scholarly manuscripts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457200" y="304800"/>
            <a:ext cx="8229600" cy="1143000"/>
          </a:xfrm>
        </p:spPr>
        <p:txBody>
          <a:bodyPr/>
          <a:lstStyle/>
          <a:p>
            <a:r>
              <a:rPr lang="en-US" sz="4000" smtClean="0"/>
              <a:t>QR Competencies and Curriculum</a:t>
            </a:r>
          </a:p>
        </p:txBody>
      </p:sp>
      <p:sp>
        <p:nvSpPr>
          <p:cNvPr id="38914" name="Rectangle 3"/>
          <p:cNvSpPr>
            <a:spLocks noGrp="1" noChangeArrowheads="1"/>
          </p:cNvSpPr>
          <p:nvPr>
            <p:ph idx="1"/>
          </p:nvPr>
        </p:nvSpPr>
        <p:spPr/>
        <p:txBody>
          <a:bodyPr/>
          <a:lstStyle/>
          <a:p>
            <a:r>
              <a:rPr lang="en-US" smtClean="0"/>
              <a:t>Commitment to QR competencies in the curriculum regardless of time commitment to QR in the curriculum</a:t>
            </a:r>
          </a:p>
          <a:p>
            <a:pPr>
              <a:buFontTx/>
              <a:buNone/>
            </a:pPr>
            <a:endParaRPr lang="en-US" smtClean="0"/>
          </a:p>
          <a:p>
            <a:pPr lvl="1"/>
            <a:r>
              <a:rPr lang="en-US" smtClean="0"/>
              <a:t>By the course</a:t>
            </a:r>
          </a:p>
          <a:p>
            <a:pPr lvl="1"/>
            <a:r>
              <a:rPr lang="en-US" smtClean="0"/>
              <a:t>By the sequence</a:t>
            </a:r>
          </a:p>
          <a:p>
            <a:pPr lvl="1"/>
            <a:r>
              <a:rPr lang="en-US" smtClean="0"/>
              <a:t>By the program</a:t>
            </a:r>
          </a:p>
          <a:p>
            <a:pPr>
              <a:buFontTx/>
              <a:buNone/>
            </a:pP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p:txBody>
          <a:bodyPr/>
          <a:lstStyle/>
          <a:p>
            <a:r>
              <a:rPr lang="en-US" smtClean="0"/>
              <a:t>From Competencies to Courses</a:t>
            </a:r>
          </a:p>
        </p:txBody>
      </p:sp>
      <p:sp>
        <p:nvSpPr>
          <p:cNvPr id="54275" name="Rectangle 3"/>
          <p:cNvSpPr>
            <a:spLocks noGrp="1"/>
          </p:cNvSpPr>
          <p:nvPr>
            <p:ph type="body" idx="1"/>
          </p:nvPr>
        </p:nvSpPr>
        <p:spPr/>
        <p:txBody>
          <a:bodyPr/>
          <a:lstStyle/>
          <a:p>
            <a:r>
              <a:rPr lang="en-US" smtClean="0"/>
              <a:t>Design learning activities</a:t>
            </a:r>
          </a:p>
          <a:p>
            <a:pPr>
              <a:buFont typeface="Wingdings 2" pitchFamily="18" charset="2"/>
              <a:buNone/>
            </a:pPr>
            <a:endParaRPr lang="en-US" smtClean="0"/>
          </a:p>
          <a:p>
            <a:r>
              <a:rPr lang="en-US" smtClean="0"/>
              <a:t>Construct direct and indirect measurements</a:t>
            </a:r>
          </a:p>
          <a:p>
            <a:pPr>
              <a:buFont typeface="Wingdings 2" pitchFamily="18" charset="2"/>
              <a:buNone/>
            </a:pPr>
            <a:endParaRPr lang="en-US" smtClean="0"/>
          </a:p>
          <a:p>
            <a:r>
              <a:rPr lang="en-US" smtClean="0"/>
              <a:t>Measure student performance</a:t>
            </a:r>
          </a:p>
          <a:p>
            <a:pPr>
              <a:buFont typeface="Wingdings 2" pitchFamily="18" charset="2"/>
              <a:buNone/>
            </a:pPr>
            <a:endParaRPr lang="en-US" smtClean="0"/>
          </a:p>
          <a:p>
            <a:r>
              <a:rPr lang="en-US" smtClean="0"/>
              <a:t>Facilitate mastery of competencies</a:t>
            </a:r>
          </a:p>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457200" y="304800"/>
            <a:ext cx="8229600" cy="1143000"/>
          </a:xfrm>
        </p:spPr>
        <p:txBody>
          <a:bodyPr/>
          <a:lstStyle/>
          <a:p>
            <a:r>
              <a:rPr lang="en-US" smtClean="0"/>
              <a:t>Implications</a:t>
            </a:r>
          </a:p>
        </p:txBody>
      </p:sp>
      <p:sp>
        <p:nvSpPr>
          <p:cNvPr id="39938" name="Rectangle 3"/>
          <p:cNvSpPr>
            <a:spLocks noGrp="1" noChangeArrowheads="1"/>
          </p:cNvSpPr>
          <p:nvPr>
            <p:ph idx="1"/>
          </p:nvPr>
        </p:nvSpPr>
        <p:spPr/>
        <p:txBody>
          <a:bodyPr/>
          <a:lstStyle/>
          <a:p>
            <a:r>
              <a:rPr lang="en-US" smtClean="0"/>
              <a:t>Maintaining environment transparency</a:t>
            </a:r>
          </a:p>
          <a:p>
            <a:pPr>
              <a:buFontTx/>
              <a:buNone/>
            </a:pPr>
            <a:endParaRPr lang="en-US" smtClean="0"/>
          </a:p>
          <a:p>
            <a:r>
              <a:rPr lang="en-US" smtClean="0"/>
              <a:t>Facilitating active learning </a:t>
            </a:r>
          </a:p>
          <a:p>
            <a:pPr>
              <a:buFontTx/>
              <a:buNone/>
            </a:pPr>
            <a:endParaRPr lang="en-US" smtClean="0"/>
          </a:p>
          <a:p>
            <a:r>
              <a:rPr lang="en-US" smtClean="0"/>
              <a:t>Relating performance and feedback</a:t>
            </a:r>
          </a:p>
          <a:p>
            <a:pPr>
              <a:buFontTx/>
              <a:buNone/>
            </a:pPr>
            <a:endParaRPr lang="en-US" smtClean="0"/>
          </a:p>
          <a:p>
            <a:r>
              <a:rPr lang="en-US" smtClean="0"/>
              <a:t>Creating meaningful real-world products </a:t>
            </a:r>
            <a:r>
              <a:rPr lang="en-US" sz="1800" smtClean="0"/>
              <a:t>(Chenail, 2009a)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457200" y="304800"/>
            <a:ext cx="8229600" cy="1143000"/>
          </a:xfrm>
        </p:spPr>
        <p:txBody>
          <a:bodyPr/>
          <a:lstStyle/>
          <a:p>
            <a:r>
              <a:rPr lang="en-US" sz="4000" smtClean="0"/>
              <a:t>Maintaining Environment Transparency</a:t>
            </a:r>
          </a:p>
        </p:txBody>
      </p:sp>
      <p:sp>
        <p:nvSpPr>
          <p:cNvPr id="40962" name="Rectangle 3"/>
          <p:cNvSpPr>
            <a:spLocks noGrp="1" noChangeArrowheads="1"/>
          </p:cNvSpPr>
          <p:nvPr>
            <p:ph idx="1"/>
          </p:nvPr>
        </p:nvSpPr>
        <p:spPr/>
        <p:txBody>
          <a:bodyPr/>
          <a:lstStyle/>
          <a:p>
            <a:r>
              <a:rPr lang="en-US" smtClean="0"/>
              <a:t>Stakeholders</a:t>
            </a:r>
          </a:p>
          <a:p>
            <a:pPr>
              <a:buFontTx/>
              <a:buNone/>
            </a:pPr>
            <a:endParaRPr lang="en-US" smtClean="0"/>
          </a:p>
          <a:p>
            <a:r>
              <a:rPr lang="en-US" smtClean="0"/>
              <a:t>Documentation</a:t>
            </a:r>
          </a:p>
          <a:p>
            <a:pPr>
              <a:buFontTx/>
              <a:buNone/>
            </a:pPr>
            <a:endParaRPr lang="en-US" smtClean="0"/>
          </a:p>
          <a:p>
            <a:r>
              <a:rPr lang="en-US" smtClean="0"/>
              <a:t>Accountability</a:t>
            </a:r>
          </a:p>
          <a:p>
            <a:pPr>
              <a:buFontTx/>
              <a:buNone/>
            </a:pPr>
            <a:endParaRPr lang="en-US" smtClean="0"/>
          </a:p>
          <a:p>
            <a:r>
              <a:rPr lang="en-US" smtClean="0"/>
              <a:t>Example: Syllabus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457200" y="304800"/>
            <a:ext cx="8229600" cy="1143000"/>
          </a:xfrm>
        </p:spPr>
        <p:txBody>
          <a:bodyPr/>
          <a:lstStyle/>
          <a:p>
            <a:r>
              <a:rPr lang="en-US" smtClean="0"/>
              <a:t>Facilitating Active Learning</a:t>
            </a:r>
          </a:p>
        </p:txBody>
      </p:sp>
      <p:sp>
        <p:nvSpPr>
          <p:cNvPr id="41986" name="Rectangle 3"/>
          <p:cNvSpPr>
            <a:spLocks noGrp="1" noChangeArrowheads="1"/>
          </p:cNvSpPr>
          <p:nvPr>
            <p:ph idx="1"/>
          </p:nvPr>
        </p:nvSpPr>
        <p:spPr/>
        <p:txBody>
          <a:bodyPr/>
          <a:lstStyle/>
          <a:p>
            <a:r>
              <a:rPr lang="en-US" smtClean="0"/>
              <a:t>Knowing and Doing</a:t>
            </a:r>
          </a:p>
          <a:p>
            <a:pPr>
              <a:buFontTx/>
              <a:buNone/>
            </a:pPr>
            <a:endParaRPr lang="en-US" smtClean="0"/>
          </a:p>
          <a:p>
            <a:r>
              <a:rPr lang="en-US" smtClean="0"/>
              <a:t>Evaluation is learning</a:t>
            </a:r>
          </a:p>
          <a:p>
            <a:pPr>
              <a:buFontTx/>
              <a:buNone/>
            </a:pPr>
            <a:endParaRPr lang="en-US" smtClean="0"/>
          </a:p>
          <a:p>
            <a:r>
              <a:rPr lang="en-US" smtClean="0"/>
              <a:t>Progressive Learning</a:t>
            </a:r>
          </a:p>
          <a:p>
            <a:endParaRPr lang="en-US" smtClean="0"/>
          </a:p>
          <a:p>
            <a:r>
              <a:rPr lang="en-US" smtClean="0"/>
              <a:t>Example: QR Boot Camp</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533400" y="304800"/>
            <a:ext cx="8229600" cy="1143000"/>
          </a:xfrm>
        </p:spPr>
        <p:txBody>
          <a:bodyPr/>
          <a:lstStyle/>
          <a:p>
            <a:r>
              <a:rPr lang="en-US" sz="4000" smtClean="0"/>
              <a:t>Relating Performance and Feedback</a:t>
            </a:r>
          </a:p>
        </p:txBody>
      </p:sp>
      <p:sp>
        <p:nvSpPr>
          <p:cNvPr id="43010" name="Rectangle 3"/>
          <p:cNvSpPr>
            <a:spLocks noGrp="1" noChangeArrowheads="1"/>
          </p:cNvSpPr>
          <p:nvPr>
            <p:ph idx="1"/>
          </p:nvPr>
        </p:nvSpPr>
        <p:spPr/>
        <p:txBody>
          <a:bodyPr/>
          <a:lstStyle/>
          <a:p>
            <a:r>
              <a:rPr lang="en-US" smtClean="0"/>
              <a:t>Don’t leave learning behind</a:t>
            </a:r>
          </a:p>
          <a:p>
            <a:pPr>
              <a:buFontTx/>
              <a:buNone/>
            </a:pPr>
            <a:endParaRPr lang="en-US" smtClean="0"/>
          </a:p>
          <a:p>
            <a:r>
              <a:rPr lang="en-US" smtClean="0"/>
              <a:t>Revise and resubmit</a:t>
            </a:r>
          </a:p>
          <a:p>
            <a:pPr>
              <a:buFontTx/>
              <a:buNone/>
            </a:pPr>
            <a:endParaRPr lang="en-US" smtClean="0"/>
          </a:p>
          <a:p>
            <a:r>
              <a:rPr lang="en-US" smtClean="0"/>
              <a:t>Grade inflation</a:t>
            </a:r>
          </a:p>
          <a:p>
            <a:pPr>
              <a:buFontTx/>
              <a:buNone/>
            </a:pPr>
            <a:endParaRPr lang="en-US" smtClean="0"/>
          </a:p>
          <a:p>
            <a:r>
              <a:rPr lang="en-US" smtClean="0"/>
              <a:t>Example: Track Changing Rubrics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457200" y="457200"/>
            <a:ext cx="8229600" cy="1143000"/>
          </a:xfrm>
        </p:spPr>
        <p:txBody>
          <a:bodyPr/>
          <a:lstStyle/>
          <a:p>
            <a:r>
              <a:rPr lang="en-US" sz="4000" smtClean="0"/>
              <a:t>Accountability and Transparency</a:t>
            </a:r>
          </a:p>
        </p:txBody>
      </p:sp>
      <p:sp>
        <p:nvSpPr>
          <p:cNvPr id="15362" name="Rectangle 3"/>
          <p:cNvSpPr>
            <a:spLocks noGrp="1" noChangeArrowheads="1"/>
          </p:cNvSpPr>
          <p:nvPr>
            <p:ph idx="1"/>
          </p:nvPr>
        </p:nvSpPr>
        <p:spPr/>
        <p:txBody>
          <a:bodyPr/>
          <a:lstStyle/>
          <a:p>
            <a:r>
              <a:rPr lang="en-US" smtClean="0"/>
              <a:t>Clarity in the marketplace</a:t>
            </a:r>
          </a:p>
          <a:p>
            <a:pPr>
              <a:buFontTx/>
              <a:buNone/>
            </a:pPr>
            <a:endParaRPr lang="en-US" smtClean="0"/>
          </a:p>
          <a:p>
            <a:r>
              <a:rPr lang="en-US" smtClean="0"/>
              <a:t>Consumer demand</a:t>
            </a:r>
          </a:p>
          <a:p>
            <a:pPr>
              <a:buFontTx/>
              <a:buNone/>
            </a:pPr>
            <a:endParaRPr lang="en-US" smtClean="0"/>
          </a:p>
          <a:p>
            <a:r>
              <a:rPr lang="en-US" smtClean="0"/>
              <a:t>Quality focus</a:t>
            </a:r>
          </a:p>
          <a:p>
            <a:pPr>
              <a:buFontTx/>
              <a:buNone/>
            </a:pPr>
            <a:endParaRPr lang="en-US" smtClean="0"/>
          </a:p>
          <a:p>
            <a:r>
              <a:rPr lang="en-US" smtClean="0"/>
              <a:t>Best practices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304800"/>
            <a:ext cx="8229600" cy="1143000"/>
          </a:xfrm>
        </p:spPr>
        <p:txBody>
          <a:bodyPr>
            <a:normAutofit fontScale="90000"/>
          </a:bodyPr>
          <a:lstStyle/>
          <a:p>
            <a:pPr fontAlgn="auto">
              <a:spcAft>
                <a:spcPts val="0"/>
              </a:spcAft>
              <a:defRPr/>
            </a:pPr>
            <a:r>
              <a:rPr lang="en-US" sz="4000" dirty="0"/>
              <a:t>Creating Meaningful Real-World Products</a:t>
            </a:r>
          </a:p>
        </p:txBody>
      </p:sp>
      <p:sp>
        <p:nvSpPr>
          <p:cNvPr id="44034" name="Rectangle 3"/>
          <p:cNvSpPr>
            <a:spLocks noGrp="1" noChangeArrowheads="1"/>
          </p:cNvSpPr>
          <p:nvPr>
            <p:ph idx="1"/>
          </p:nvPr>
        </p:nvSpPr>
        <p:spPr/>
        <p:txBody>
          <a:bodyPr/>
          <a:lstStyle/>
          <a:p>
            <a:r>
              <a:rPr lang="en-US" smtClean="0"/>
              <a:t>Publishable and Presentable</a:t>
            </a:r>
          </a:p>
          <a:p>
            <a:pPr>
              <a:buFontTx/>
              <a:buNone/>
            </a:pPr>
            <a:endParaRPr lang="en-US" smtClean="0"/>
          </a:p>
          <a:p>
            <a:r>
              <a:rPr lang="en-US" smtClean="0"/>
              <a:t>Service-learning</a:t>
            </a:r>
          </a:p>
          <a:p>
            <a:pPr>
              <a:buFontTx/>
              <a:buNone/>
            </a:pPr>
            <a:endParaRPr lang="en-US" smtClean="0"/>
          </a:p>
          <a:p>
            <a:r>
              <a:rPr lang="en-US" smtClean="0"/>
              <a:t>Practical</a:t>
            </a:r>
          </a:p>
          <a:p>
            <a:pPr>
              <a:buFontTx/>
              <a:buNone/>
            </a:pPr>
            <a:endParaRPr lang="en-US" smtClean="0"/>
          </a:p>
          <a:p>
            <a:r>
              <a:rPr lang="en-US" smtClean="0"/>
              <a:t>Example: BTI Projects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457200" y="152400"/>
            <a:ext cx="8229600" cy="1143000"/>
          </a:xfrm>
        </p:spPr>
        <p:txBody>
          <a:bodyPr/>
          <a:lstStyle/>
          <a:p>
            <a:r>
              <a:rPr lang="en-US" smtClean="0"/>
              <a:t>Next Steps</a:t>
            </a:r>
          </a:p>
        </p:txBody>
      </p:sp>
      <p:sp>
        <p:nvSpPr>
          <p:cNvPr id="45058" name="Rectangle 3"/>
          <p:cNvSpPr>
            <a:spLocks noGrp="1" noChangeArrowheads="1"/>
          </p:cNvSpPr>
          <p:nvPr>
            <p:ph idx="1"/>
          </p:nvPr>
        </p:nvSpPr>
        <p:spPr>
          <a:xfrm>
            <a:off x="457200" y="1600200"/>
            <a:ext cx="8229600" cy="4953000"/>
          </a:xfrm>
        </p:spPr>
        <p:txBody>
          <a:bodyPr/>
          <a:lstStyle/>
          <a:p>
            <a:r>
              <a:rPr lang="en-US" smtClean="0"/>
              <a:t>Construct QR competencies</a:t>
            </a:r>
          </a:p>
          <a:p>
            <a:pPr>
              <a:buFontTx/>
              <a:buNone/>
            </a:pPr>
            <a:endParaRPr lang="en-US" smtClean="0"/>
          </a:p>
          <a:p>
            <a:r>
              <a:rPr lang="en-US" smtClean="0"/>
              <a:t>Share resources (see Chenail, 2009b)</a:t>
            </a:r>
          </a:p>
          <a:p>
            <a:pPr>
              <a:buFontTx/>
              <a:buNone/>
            </a:pPr>
            <a:endParaRPr lang="en-US" smtClean="0"/>
          </a:p>
          <a:p>
            <a:r>
              <a:rPr lang="en-US" smtClean="0"/>
              <a:t>Share Reusable Learning Objects</a:t>
            </a:r>
          </a:p>
          <a:p>
            <a:pPr>
              <a:buFontTx/>
              <a:buNone/>
            </a:pPr>
            <a:endParaRPr lang="en-US" smtClean="0"/>
          </a:p>
          <a:p>
            <a:r>
              <a:rPr lang="en-US" smtClean="0"/>
              <a:t>Embrace a scholarship of learning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smtClean="0"/>
              <a:t>References</a:t>
            </a:r>
          </a:p>
        </p:txBody>
      </p:sp>
      <p:sp>
        <p:nvSpPr>
          <p:cNvPr id="46082" name="Rectangle 3"/>
          <p:cNvSpPr>
            <a:spLocks noGrp="1" noChangeArrowheads="1"/>
          </p:cNvSpPr>
          <p:nvPr>
            <p:ph idx="1"/>
          </p:nvPr>
        </p:nvSpPr>
        <p:spPr/>
        <p:txBody>
          <a:bodyPr/>
          <a:lstStyle/>
          <a:p>
            <a:pPr>
              <a:lnSpc>
                <a:spcPct val="90000"/>
              </a:lnSpc>
            </a:pPr>
            <a:r>
              <a:rPr lang="en-US" smtClean="0"/>
              <a:t>Chenail, R. (2009a). Learning marriage and family therapy in the time of competencies. </a:t>
            </a:r>
            <a:r>
              <a:rPr lang="en-US" i="1" smtClean="0"/>
              <a:t>Journal of Systemic Therapies, 28</a:t>
            </a:r>
            <a:r>
              <a:rPr lang="en-US" smtClean="0"/>
              <a:t>(1), 72-87. </a:t>
            </a:r>
          </a:p>
          <a:p>
            <a:pPr>
              <a:lnSpc>
                <a:spcPct val="90000"/>
              </a:lnSpc>
            </a:pPr>
            <a:r>
              <a:rPr lang="en-US" smtClean="0"/>
              <a:t>Chenail, R. J. (2009b). Teaching and Learning Qualitative Research. Retrieved January 5, 2010, from http://www.nova.edu/ssss/QR/teaching_102709.pdf</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381000" y="304800"/>
            <a:ext cx="8229600" cy="1143000"/>
          </a:xfrm>
        </p:spPr>
        <p:txBody>
          <a:bodyPr/>
          <a:lstStyle/>
          <a:p>
            <a:r>
              <a:rPr lang="en-US" smtClean="0"/>
              <a:t>References</a:t>
            </a:r>
          </a:p>
        </p:txBody>
      </p:sp>
      <p:sp>
        <p:nvSpPr>
          <p:cNvPr id="44035" name="Rectangle 3"/>
          <p:cNvSpPr>
            <a:spLocks noGrp="1" noChangeArrowheads="1"/>
          </p:cNvSpPr>
          <p:nvPr>
            <p:ph idx="1"/>
          </p:nvPr>
        </p:nvSpPr>
        <p:spPr>
          <a:xfrm>
            <a:off x="457200" y="1524000"/>
            <a:ext cx="8229600" cy="3962400"/>
          </a:xfrm>
        </p:spPr>
        <p:txBody>
          <a:bodyPr>
            <a:normAutofit fontScale="92500" lnSpcReduction="10000"/>
          </a:bodyPr>
          <a:lstStyle/>
          <a:p>
            <a:pPr marL="274320" indent="-274320" fontAlgn="auto">
              <a:spcAft>
                <a:spcPts val="0"/>
              </a:spcAft>
              <a:buClr>
                <a:schemeClr val="accent3"/>
              </a:buClr>
              <a:buFont typeface="Wingdings 2"/>
              <a:buChar char=""/>
              <a:defRPr/>
            </a:pPr>
            <a:r>
              <a:rPr lang="en-US" sz="2800" dirty="0"/>
              <a:t>Nelson, T., Chenail, R. J., Alexander, J. F., Crane, D. R., Johnson, S. M., &amp; </a:t>
            </a:r>
            <a:r>
              <a:rPr lang="en-US" sz="2800" dirty="0" err="1"/>
              <a:t>Schwallie</a:t>
            </a:r>
            <a:r>
              <a:rPr lang="en-US" sz="2800" dirty="0"/>
              <a:t>, L. (2007). The development of core competencies for the practice of marriage and family therapy. </a:t>
            </a:r>
            <a:r>
              <a:rPr lang="en-US" sz="2800" i="1" dirty="0"/>
              <a:t>Journal of Marital and Family Therapy, 33</a:t>
            </a:r>
            <a:r>
              <a:rPr lang="en-US" sz="2800" dirty="0"/>
              <a:t>(4), 417-438. </a:t>
            </a:r>
          </a:p>
          <a:p>
            <a:pPr marL="274320" indent="-274320" fontAlgn="auto">
              <a:spcAft>
                <a:spcPts val="0"/>
              </a:spcAft>
              <a:buClr>
                <a:schemeClr val="accent3"/>
              </a:buClr>
              <a:buFont typeface="Wingdings 2"/>
              <a:buChar char=""/>
              <a:defRPr/>
            </a:pPr>
            <a:r>
              <a:rPr lang="en-US" sz="2800" dirty="0"/>
              <a:t>Qualitative Research Consultants Association. (2003). </a:t>
            </a:r>
            <a:r>
              <a:rPr lang="en-US" sz="2800" i="1" dirty="0"/>
              <a:t>Professional competencies of qualitative research consultants</a:t>
            </a:r>
            <a:r>
              <a:rPr lang="en-US" sz="2800" dirty="0"/>
              <a:t>. Retrieved January 5, 2010, from </a:t>
            </a:r>
            <a:r>
              <a:rPr lang="en-US" sz="2800" dirty="0">
                <a:hlinkClick r:id="rId2"/>
              </a:rPr>
              <a:t>http://www.qrca.org/associations/6379/files/ProfComp.pdf</a:t>
            </a:r>
            <a:r>
              <a:rPr lang="en-US" sz="2800" dirty="0"/>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mtClean="0"/>
              <a:t>Contact</a:t>
            </a:r>
          </a:p>
        </p:txBody>
      </p:sp>
      <p:sp>
        <p:nvSpPr>
          <p:cNvPr id="48130" name="Rectangle 3"/>
          <p:cNvSpPr>
            <a:spLocks noGrp="1" noChangeArrowheads="1"/>
          </p:cNvSpPr>
          <p:nvPr>
            <p:ph idx="1"/>
          </p:nvPr>
        </p:nvSpPr>
        <p:spPr/>
        <p:txBody>
          <a:bodyPr/>
          <a:lstStyle/>
          <a:p>
            <a:pPr>
              <a:buFontTx/>
              <a:buNone/>
            </a:pPr>
            <a:r>
              <a:rPr lang="en-US" smtClean="0"/>
              <a:t>Ron Chenail, Ph.D.</a:t>
            </a:r>
          </a:p>
          <a:p>
            <a:pPr>
              <a:buFontTx/>
              <a:buNone/>
            </a:pPr>
            <a:r>
              <a:rPr lang="en-US" i="1" smtClean="0"/>
              <a:t>The Qualitative Report</a:t>
            </a:r>
            <a:endParaRPr lang="en-US" smtClean="0"/>
          </a:p>
          <a:p>
            <a:pPr>
              <a:buFontTx/>
              <a:buNone/>
            </a:pPr>
            <a:r>
              <a:rPr lang="en-US" smtClean="0"/>
              <a:t>Nova Southeastern University</a:t>
            </a:r>
          </a:p>
          <a:p>
            <a:pPr>
              <a:buFontTx/>
              <a:buNone/>
            </a:pPr>
            <a:r>
              <a:rPr lang="en-US" smtClean="0"/>
              <a:t>3301 College Avenue</a:t>
            </a:r>
          </a:p>
          <a:p>
            <a:pPr>
              <a:buFontTx/>
              <a:buNone/>
            </a:pPr>
            <a:r>
              <a:rPr lang="en-US" smtClean="0"/>
              <a:t>Fort Lauderdale, Florida 33317 USA</a:t>
            </a:r>
          </a:p>
          <a:p>
            <a:pPr>
              <a:buFontTx/>
              <a:buNone/>
            </a:pPr>
            <a:r>
              <a:rPr lang="en-US" smtClean="0">
                <a:hlinkClick r:id="rId2"/>
              </a:rPr>
              <a:t>ron@nova.edu</a:t>
            </a: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381000" y="304800"/>
            <a:ext cx="8229600" cy="1143000"/>
          </a:xfrm>
        </p:spPr>
        <p:txBody>
          <a:bodyPr/>
          <a:lstStyle/>
          <a:p>
            <a:r>
              <a:rPr lang="en-US" sz="4000" dirty="0" smtClean="0"/>
              <a:t>Call for Outcomes-Based Education</a:t>
            </a:r>
          </a:p>
        </p:txBody>
      </p:sp>
      <p:sp>
        <p:nvSpPr>
          <p:cNvPr id="16386" name="Rectangle 3"/>
          <p:cNvSpPr>
            <a:spLocks noGrp="1" noChangeArrowheads="1"/>
          </p:cNvSpPr>
          <p:nvPr>
            <p:ph idx="1"/>
          </p:nvPr>
        </p:nvSpPr>
        <p:spPr/>
        <p:txBody>
          <a:bodyPr/>
          <a:lstStyle/>
          <a:p>
            <a:pPr marL="0" indent="0">
              <a:buFontTx/>
              <a:buNone/>
            </a:pPr>
            <a:r>
              <a:rPr lang="en-US" dirty="0" smtClean="0"/>
              <a:t>Shift from </a:t>
            </a:r>
          </a:p>
          <a:p>
            <a:pPr marL="0" indent="0">
              <a:buFontTx/>
              <a:buNone/>
            </a:pPr>
            <a:endParaRPr lang="en-US" dirty="0" smtClean="0"/>
          </a:p>
          <a:p>
            <a:pPr marL="514350" indent="-514350">
              <a:buFontTx/>
              <a:buAutoNum type="alphaLcParenBoth"/>
            </a:pPr>
            <a:r>
              <a:rPr lang="en-US" dirty="0" smtClean="0"/>
              <a:t>a focus on the courses, hours of training, and other activities that have been assumed to produce competently trained individuals to </a:t>
            </a:r>
          </a:p>
          <a:p>
            <a:pPr marL="514350" indent="-514350">
              <a:buFontTx/>
              <a:buAutoNum type="alphaLcParenBoth"/>
            </a:pPr>
            <a:endParaRPr lang="en-US" dirty="0" smtClean="0"/>
          </a:p>
          <a:p>
            <a:pPr marL="514350" indent="-514350">
              <a:buFontTx/>
              <a:buAutoNum type="alphaLcParenBoth"/>
            </a:pPr>
            <a:r>
              <a:rPr lang="en-US" dirty="0" smtClean="0"/>
              <a:t>the knowledge and skills that those individuals actually obtain and can demonstrate </a:t>
            </a:r>
            <a:r>
              <a:rPr lang="en-US" sz="1800" dirty="0" smtClean="0"/>
              <a:t>(Nelson, Chenail, Alexander, Crane,  Johnson, &amp; </a:t>
            </a:r>
            <a:r>
              <a:rPr lang="en-US" sz="1800" dirty="0" err="1" smtClean="0"/>
              <a:t>Schwallie</a:t>
            </a:r>
            <a:r>
              <a:rPr lang="en-US" sz="1800" dirty="0" smtClean="0"/>
              <a:t>, 2007)</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smtClean="0"/>
              <a:t>Core Competencies</a:t>
            </a:r>
          </a:p>
        </p:txBody>
      </p:sp>
      <p:sp>
        <p:nvSpPr>
          <p:cNvPr id="17410" name="Rectangle 3"/>
          <p:cNvSpPr>
            <a:spLocks noGrp="1" noChangeArrowheads="1"/>
          </p:cNvSpPr>
          <p:nvPr>
            <p:ph idx="1"/>
          </p:nvPr>
        </p:nvSpPr>
        <p:spPr/>
        <p:txBody>
          <a:bodyPr/>
          <a:lstStyle/>
          <a:p>
            <a:pPr>
              <a:lnSpc>
                <a:spcPct val="90000"/>
              </a:lnSpc>
            </a:pPr>
            <a:r>
              <a:rPr lang="en-US" dirty="0" smtClean="0"/>
              <a:t>A core competency is a ‘‘measurable human capacity that is required for effective performance’’ </a:t>
            </a:r>
          </a:p>
          <a:p>
            <a:pPr>
              <a:lnSpc>
                <a:spcPct val="90000"/>
              </a:lnSpc>
              <a:buNone/>
            </a:pPr>
            <a:r>
              <a:rPr lang="en-US" sz="1600" dirty="0" smtClean="0"/>
              <a:t>	(</a:t>
            </a:r>
            <a:r>
              <a:rPr lang="en-US" sz="1600" dirty="0" err="1" smtClean="0"/>
              <a:t>Marrelli</a:t>
            </a:r>
            <a:r>
              <a:rPr lang="en-US" sz="1600" dirty="0" smtClean="0"/>
              <a:t>, </a:t>
            </a:r>
            <a:r>
              <a:rPr lang="en-US" sz="1600" dirty="0" err="1" smtClean="0"/>
              <a:t>Hoge</a:t>
            </a:r>
            <a:r>
              <a:rPr lang="en-US" sz="1600" dirty="0" smtClean="0"/>
              <a:t>, &amp; </a:t>
            </a:r>
            <a:r>
              <a:rPr lang="en-US" sz="1600" dirty="0" err="1" smtClean="0"/>
              <a:t>Tondora</a:t>
            </a:r>
            <a:r>
              <a:rPr lang="en-US" sz="1600" dirty="0" smtClean="0"/>
              <a:t>, 2004, p. 4 as cited in Nelson, Chenail, Alexander, Crane,  Johnson, &amp; </a:t>
            </a:r>
            <a:r>
              <a:rPr lang="en-US" sz="1600" dirty="0" err="1" smtClean="0"/>
              <a:t>Schwallie</a:t>
            </a:r>
            <a:r>
              <a:rPr lang="en-US" sz="1600" dirty="0" smtClean="0"/>
              <a:t>, 2007)</a:t>
            </a:r>
          </a:p>
          <a:p>
            <a:pPr>
              <a:lnSpc>
                <a:spcPct val="90000"/>
              </a:lnSpc>
              <a:buFontTx/>
              <a:buNone/>
            </a:pPr>
            <a:endParaRPr lang="en-US" dirty="0" smtClean="0"/>
          </a:p>
          <a:p>
            <a:pPr>
              <a:lnSpc>
                <a:spcPct val="90000"/>
              </a:lnSpc>
            </a:pPr>
            <a:r>
              <a:rPr lang="en-US" dirty="0" smtClean="0"/>
              <a:t>A collection of the basic or minimum skills that each practitioner should possess in order to produce ethical and effective practice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fontAlgn="auto">
              <a:spcAft>
                <a:spcPts val="0"/>
              </a:spcAft>
              <a:defRPr/>
            </a:pPr>
            <a:r>
              <a:rPr lang="en-US" sz="4000"/>
              <a:t>Primary Domains and Subdomains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smtClean="0"/>
              <a:t>Primary Domains</a:t>
            </a:r>
          </a:p>
        </p:txBody>
      </p:sp>
      <p:sp>
        <p:nvSpPr>
          <p:cNvPr id="24578" name="Rectangle 3"/>
          <p:cNvSpPr>
            <a:spLocks noGrp="1" noChangeArrowheads="1"/>
          </p:cNvSpPr>
          <p:nvPr>
            <p:ph idx="1"/>
          </p:nvPr>
        </p:nvSpPr>
        <p:spPr/>
        <p:txBody>
          <a:bodyPr/>
          <a:lstStyle/>
          <a:p>
            <a:pPr marL="0" indent="0">
              <a:buFontTx/>
              <a:buNone/>
            </a:pPr>
            <a:r>
              <a:rPr lang="en-US" smtClean="0"/>
              <a:t>The developmental trajectory by which qualitative researchers begin and complete their work in an ethical and effective manner </a:t>
            </a:r>
            <a:r>
              <a:rPr lang="en-US" sz="1800" smtClean="0"/>
              <a:t>(Nelson, Chenail, Alexander, Crane,  Johnson, &amp; Schwallie, 2007)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sz="3200" smtClean="0"/>
              <a:t>Qualitative Research Consultants Association Professional Competencies (2003)</a:t>
            </a:r>
          </a:p>
        </p:txBody>
      </p:sp>
      <p:sp>
        <p:nvSpPr>
          <p:cNvPr id="18434" name="Rectangle 3"/>
          <p:cNvSpPr>
            <a:spLocks noGrp="1" noChangeArrowheads="1"/>
          </p:cNvSpPr>
          <p:nvPr>
            <p:ph idx="1"/>
          </p:nvPr>
        </p:nvSpPr>
        <p:spPr/>
        <p:txBody>
          <a:bodyPr/>
          <a:lstStyle/>
          <a:p>
            <a:pPr>
              <a:lnSpc>
                <a:spcPct val="80000"/>
              </a:lnSpc>
            </a:pPr>
            <a:r>
              <a:rPr lang="en-US" sz="2800" smtClean="0"/>
              <a:t>Identify skills, traits and practices that constitute the professional conduct of QRCs</a:t>
            </a:r>
            <a:br>
              <a:rPr lang="en-US" sz="2800" smtClean="0"/>
            </a:br>
            <a:endParaRPr lang="en-US" sz="2800" smtClean="0"/>
          </a:p>
          <a:p>
            <a:pPr>
              <a:lnSpc>
                <a:spcPct val="80000"/>
              </a:lnSpc>
            </a:pPr>
            <a:r>
              <a:rPr lang="en-US" sz="2800" smtClean="0"/>
              <a:t>Provide QRCs with a guideline for self-evaluation and continued growth</a:t>
            </a:r>
            <a:br>
              <a:rPr lang="en-US" sz="2800" smtClean="0"/>
            </a:br>
            <a:endParaRPr lang="en-US" sz="2800" smtClean="0"/>
          </a:p>
          <a:p>
            <a:pPr>
              <a:lnSpc>
                <a:spcPct val="80000"/>
              </a:lnSpc>
            </a:pPr>
            <a:r>
              <a:rPr lang="en-US" sz="2800" smtClean="0"/>
              <a:t>Create a framework for QRC education in an ever-expanding and diversifying global society</a:t>
            </a:r>
            <a:br>
              <a:rPr lang="en-US" sz="2800" smtClean="0"/>
            </a:br>
            <a:endParaRPr lang="en-US" sz="2800" smtClean="0"/>
          </a:p>
          <a:p>
            <a:pPr>
              <a:lnSpc>
                <a:spcPct val="80000"/>
              </a:lnSpc>
            </a:pPr>
            <a:r>
              <a:rPr lang="en-US" sz="2800" smtClean="0"/>
              <a:t>Help clients identify the quality they seek in a QRC, and to evaluate the performance they receive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z="3200" smtClean="0"/>
              <a:t>Qualitative Research Consultants Association Professional Competencies</a:t>
            </a:r>
          </a:p>
        </p:txBody>
      </p:sp>
      <p:sp>
        <p:nvSpPr>
          <p:cNvPr id="19458" name="Rectangle 3"/>
          <p:cNvSpPr>
            <a:spLocks noGrp="1" noChangeArrowheads="1"/>
          </p:cNvSpPr>
          <p:nvPr>
            <p:ph idx="1"/>
          </p:nvPr>
        </p:nvSpPr>
        <p:spPr/>
        <p:txBody>
          <a:bodyPr/>
          <a:lstStyle/>
          <a:p>
            <a:r>
              <a:rPr lang="en-US" smtClean="0"/>
              <a:t>Consulting</a:t>
            </a:r>
          </a:p>
          <a:p>
            <a:pPr>
              <a:buFontTx/>
              <a:buNone/>
            </a:pPr>
            <a:endParaRPr lang="en-US" smtClean="0"/>
          </a:p>
          <a:p>
            <a:r>
              <a:rPr lang="en-US" smtClean="0"/>
              <a:t>Research</a:t>
            </a:r>
          </a:p>
          <a:p>
            <a:pPr>
              <a:buFontTx/>
              <a:buNone/>
            </a:pPr>
            <a:endParaRPr lang="en-US" smtClean="0"/>
          </a:p>
          <a:p>
            <a:r>
              <a:rPr lang="en-US" smtClean="0"/>
              <a:t>Professional and Business Practices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449</TotalTime>
  <Words>949</Words>
  <Application>Microsoft Office PowerPoint</Application>
  <PresentationFormat>On-screen Show (4:3)</PresentationFormat>
  <Paragraphs>201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Flow</vt:lpstr>
      <vt:lpstr>Teaching the Next Generation of Qualitative Researchers</vt:lpstr>
      <vt:lpstr>Abstract</vt:lpstr>
      <vt:lpstr>Accountability and Transparency</vt:lpstr>
      <vt:lpstr>Call for Outcomes-Based Education</vt:lpstr>
      <vt:lpstr>Core Competencies</vt:lpstr>
      <vt:lpstr>Primary Domains and Subdomains</vt:lpstr>
      <vt:lpstr>Primary Domains</vt:lpstr>
      <vt:lpstr>Qualitative Research Consultants Association Professional Competencies (2003)</vt:lpstr>
      <vt:lpstr>Qualitative Research Consultants Association Professional Competencies</vt:lpstr>
      <vt:lpstr>Consulting</vt:lpstr>
      <vt:lpstr>Research</vt:lpstr>
      <vt:lpstr>Professional and Business Practices</vt:lpstr>
      <vt:lpstr>QR Primary Domains</vt:lpstr>
      <vt:lpstr>Subdomains</vt:lpstr>
      <vt:lpstr>Conceptual Skills</vt:lpstr>
      <vt:lpstr>Perceptual Skills</vt:lpstr>
      <vt:lpstr>Executive Skills</vt:lpstr>
      <vt:lpstr>Evaluative Skills</vt:lpstr>
      <vt:lpstr>Professional Skills</vt:lpstr>
      <vt:lpstr>Designing Qualitative Research</vt:lpstr>
      <vt:lpstr>Designing Qualitative Research</vt:lpstr>
      <vt:lpstr>Conducting Qualitative Research</vt:lpstr>
      <vt:lpstr>Presenting Qualitative Research</vt:lpstr>
      <vt:lpstr>QR Competencies and Curriculum</vt:lpstr>
      <vt:lpstr>From Competencies to Courses</vt:lpstr>
      <vt:lpstr>Implications</vt:lpstr>
      <vt:lpstr>Maintaining Environment Transparency</vt:lpstr>
      <vt:lpstr>Facilitating Active Learning</vt:lpstr>
      <vt:lpstr>Relating Performance and Feedback</vt:lpstr>
      <vt:lpstr>Creating Meaningful Real-World Products</vt:lpstr>
      <vt:lpstr>Next Steps</vt:lpstr>
      <vt:lpstr>References</vt:lpstr>
      <vt:lpstr>References</vt:lpstr>
      <vt:lpstr>Contact</vt:lpstr>
    </vt:vector>
  </TitlesOfParts>
  <Company>NOVA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the Next Generation of Qualitative Researchers</dc:title>
  <dc:creator>ron</dc:creator>
  <cp:lastModifiedBy>Ron Chenail</cp:lastModifiedBy>
  <cp:revision>17</cp:revision>
  <dcterms:created xsi:type="dcterms:W3CDTF">2010-01-05T17:45:14Z</dcterms:created>
  <dcterms:modified xsi:type="dcterms:W3CDTF">2010-01-19T22:03:07Z</dcterms:modified>
</cp:coreProperties>
</file>