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93" r:id="rId3"/>
    <p:sldId id="397" r:id="rId4"/>
    <p:sldId id="258" r:id="rId5"/>
    <p:sldId id="259" r:id="rId6"/>
    <p:sldId id="260" r:id="rId7"/>
    <p:sldId id="396" r:id="rId8"/>
    <p:sldId id="394" r:id="rId9"/>
    <p:sldId id="395" r:id="rId10"/>
    <p:sldId id="261" r:id="rId11"/>
    <p:sldId id="398" r:id="rId12"/>
    <p:sldId id="399" r:id="rId13"/>
    <p:sldId id="403" r:id="rId14"/>
    <p:sldId id="401" r:id="rId15"/>
    <p:sldId id="404" r:id="rId16"/>
    <p:sldId id="262" r:id="rId17"/>
    <p:sldId id="26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86"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2/17/2022</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dirty="0"/>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2/17/2022</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38738-D8F4-48C6-89DE-4666AC8E3E6B}"/>
              </a:ext>
            </a:extLst>
          </p:cNvPr>
          <p:cNvSpPr>
            <a:spLocks noGrp="1"/>
          </p:cNvSpPr>
          <p:nvPr>
            <p:ph type="ctrTitle"/>
          </p:nvPr>
        </p:nvSpPr>
        <p:spPr/>
        <p:txBody>
          <a:bodyPr>
            <a:normAutofit/>
          </a:bodyPr>
          <a:lstStyle/>
          <a:p>
            <a:pPr algn="ctr"/>
            <a:r>
              <a:rPr lang="en-US" dirty="0"/>
              <a:t>SEIZURE PREDICTION IN EPILEPSY PATIENTS</a:t>
            </a:r>
          </a:p>
        </p:txBody>
      </p:sp>
      <p:sp>
        <p:nvSpPr>
          <p:cNvPr id="3" name="Subtitle 2">
            <a:extLst>
              <a:ext uri="{FF2B5EF4-FFF2-40B4-BE49-F238E27FC236}">
                <a16:creationId xmlns:a16="http://schemas.microsoft.com/office/drawing/2014/main" id="{EDD16932-342C-4E07-AEE4-5C9FFEDED92E}"/>
              </a:ext>
            </a:extLst>
          </p:cNvPr>
          <p:cNvSpPr>
            <a:spLocks noGrp="1"/>
          </p:cNvSpPr>
          <p:nvPr>
            <p:ph type="subTitle" idx="1"/>
          </p:nvPr>
        </p:nvSpPr>
        <p:spPr>
          <a:xfrm>
            <a:off x="1876424" y="3602038"/>
            <a:ext cx="8791575" cy="2615882"/>
          </a:xfrm>
        </p:spPr>
        <p:txBody>
          <a:bodyPr>
            <a:normAutofit fontScale="92500" lnSpcReduction="20000"/>
          </a:bodyPr>
          <a:lstStyle/>
          <a:p>
            <a:pPr algn="ctr"/>
            <a:endParaRPr lang="en-US" dirty="0">
              <a:solidFill>
                <a:schemeClr val="tx1"/>
              </a:solidFill>
            </a:endParaRPr>
          </a:p>
          <a:p>
            <a:pPr algn="ctr"/>
            <a:r>
              <a:rPr lang="en-US" dirty="0">
                <a:solidFill>
                  <a:schemeClr val="tx1"/>
                </a:solidFill>
              </a:rPr>
              <a:t>REACH and IPE Day</a:t>
            </a:r>
          </a:p>
          <a:p>
            <a:pPr algn="ctr"/>
            <a:r>
              <a:rPr lang="en-US" dirty="0">
                <a:solidFill>
                  <a:schemeClr val="tx1"/>
                </a:solidFill>
              </a:rPr>
              <a:t>Nova southeastern university</a:t>
            </a:r>
          </a:p>
          <a:p>
            <a:pPr algn="ctr"/>
            <a:endParaRPr lang="en-US" dirty="0">
              <a:solidFill>
                <a:schemeClr val="tx1"/>
              </a:solidFill>
            </a:endParaRPr>
          </a:p>
          <a:p>
            <a:pPr algn="ctr"/>
            <a:r>
              <a:rPr lang="en-US" dirty="0">
                <a:solidFill>
                  <a:schemeClr val="tx1"/>
                </a:solidFill>
              </a:rPr>
              <a:t>Gary D. cravens</a:t>
            </a:r>
          </a:p>
          <a:p>
            <a:pPr algn="ctr"/>
            <a:r>
              <a:rPr lang="en-US" dirty="0">
                <a:solidFill>
                  <a:schemeClr val="tx1"/>
                </a:solidFill>
              </a:rPr>
              <a:t>18 February 2022</a:t>
            </a:r>
          </a:p>
        </p:txBody>
      </p:sp>
    </p:spTree>
    <p:extLst>
      <p:ext uri="{BB962C8B-B14F-4D97-AF65-F5344CB8AC3E}">
        <p14:creationId xmlns:p14="http://schemas.microsoft.com/office/powerpoint/2010/main" val="3873417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D6D57-FB74-45F8-BE91-D5353E18EAA2}"/>
              </a:ext>
            </a:extLst>
          </p:cNvPr>
          <p:cNvSpPr>
            <a:spLocks noGrp="1"/>
          </p:cNvSpPr>
          <p:nvPr>
            <p:ph type="title"/>
          </p:nvPr>
        </p:nvSpPr>
        <p:spPr/>
        <p:txBody>
          <a:bodyPr/>
          <a:lstStyle/>
          <a:p>
            <a:pPr algn="ctr"/>
            <a:r>
              <a:rPr lang="en-US" dirty="0"/>
              <a:t>RESEARCH</a:t>
            </a:r>
          </a:p>
        </p:txBody>
      </p:sp>
      <p:pic>
        <p:nvPicPr>
          <p:cNvPr id="5" name="Content Placeholder 4">
            <a:extLst>
              <a:ext uri="{FF2B5EF4-FFF2-40B4-BE49-F238E27FC236}">
                <a16:creationId xmlns:a16="http://schemas.microsoft.com/office/drawing/2014/main" id="{C15ADEFC-E1B0-429D-B050-9D97A90AB638}"/>
              </a:ext>
            </a:extLst>
          </p:cNvPr>
          <p:cNvPicPr>
            <a:picLocks noGrp="1" noChangeAspect="1"/>
          </p:cNvPicPr>
          <p:nvPr>
            <p:ph idx="1"/>
          </p:nvPr>
        </p:nvPicPr>
        <p:blipFill>
          <a:blip r:embed="rId2"/>
          <a:stretch>
            <a:fillRect/>
          </a:stretch>
        </p:blipFill>
        <p:spPr>
          <a:xfrm>
            <a:off x="2887649" y="1750019"/>
            <a:ext cx="6416701" cy="4489463"/>
          </a:xfrm>
        </p:spPr>
      </p:pic>
    </p:spTree>
    <p:extLst>
      <p:ext uri="{BB962C8B-B14F-4D97-AF65-F5344CB8AC3E}">
        <p14:creationId xmlns:p14="http://schemas.microsoft.com/office/powerpoint/2010/main" val="807768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76AE8-4ECF-476D-BAA7-939AEE2F5980}"/>
              </a:ext>
            </a:extLst>
          </p:cNvPr>
          <p:cNvSpPr>
            <a:spLocks noGrp="1"/>
          </p:cNvSpPr>
          <p:nvPr>
            <p:ph type="title"/>
          </p:nvPr>
        </p:nvSpPr>
        <p:spPr/>
        <p:txBody>
          <a:bodyPr/>
          <a:lstStyle/>
          <a:p>
            <a:pPr algn="ctr"/>
            <a:r>
              <a:rPr lang="en-US" dirty="0"/>
              <a:t>RESEARCH</a:t>
            </a:r>
          </a:p>
        </p:txBody>
      </p:sp>
      <p:pic>
        <p:nvPicPr>
          <p:cNvPr id="5" name="Content Placeholder 4">
            <a:extLst>
              <a:ext uri="{FF2B5EF4-FFF2-40B4-BE49-F238E27FC236}">
                <a16:creationId xmlns:a16="http://schemas.microsoft.com/office/drawing/2014/main" id="{8466DECE-2576-4323-8696-31FCF759D7E5}"/>
              </a:ext>
            </a:extLst>
          </p:cNvPr>
          <p:cNvPicPr>
            <a:picLocks noGrp="1" noChangeAspect="1"/>
          </p:cNvPicPr>
          <p:nvPr>
            <p:ph idx="1"/>
          </p:nvPr>
        </p:nvPicPr>
        <p:blipFill>
          <a:blip r:embed="rId2"/>
          <a:stretch>
            <a:fillRect/>
          </a:stretch>
        </p:blipFill>
        <p:spPr>
          <a:xfrm>
            <a:off x="2513937" y="1695270"/>
            <a:ext cx="7164125" cy="4726333"/>
          </a:xfrm>
        </p:spPr>
      </p:pic>
    </p:spTree>
    <p:extLst>
      <p:ext uri="{BB962C8B-B14F-4D97-AF65-F5344CB8AC3E}">
        <p14:creationId xmlns:p14="http://schemas.microsoft.com/office/powerpoint/2010/main" val="201115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C20C9-8F24-4357-B0A2-B9E6609B1FB7}"/>
              </a:ext>
            </a:extLst>
          </p:cNvPr>
          <p:cNvSpPr>
            <a:spLocks noGrp="1"/>
          </p:cNvSpPr>
          <p:nvPr>
            <p:ph type="title"/>
          </p:nvPr>
        </p:nvSpPr>
        <p:spPr/>
        <p:txBody>
          <a:bodyPr/>
          <a:lstStyle/>
          <a:p>
            <a:pPr algn="ctr"/>
            <a:r>
              <a:rPr lang="en-US" dirty="0"/>
              <a:t>RESEARCH</a:t>
            </a:r>
          </a:p>
        </p:txBody>
      </p:sp>
      <p:sp>
        <p:nvSpPr>
          <p:cNvPr id="3" name="Content Placeholder 2">
            <a:extLst>
              <a:ext uri="{FF2B5EF4-FFF2-40B4-BE49-F238E27FC236}">
                <a16:creationId xmlns:a16="http://schemas.microsoft.com/office/drawing/2014/main" id="{B3F9E2D7-D4BC-4593-8D0A-50A0983FF1DB}"/>
              </a:ext>
            </a:extLst>
          </p:cNvPr>
          <p:cNvSpPr>
            <a:spLocks noGrp="1"/>
          </p:cNvSpPr>
          <p:nvPr>
            <p:ph idx="1"/>
          </p:nvPr>
        </p:nvSpPr>
        <p:spPr/>
        <p:txBody>
          <a:bodyPr>
            <a:normAutofit fontScale="92500"/>
          </a:bodyPr>
          <a:lstStyle/>
          <a:p>
            <a:r>
              <a:rPr lang="en-US" dirty="0"/>
              <a:t>In order to verify that the output of the model is physiologically valid, we are comparing the output to ECoG recordings from epilepsy patients</a:t>
            </a:r>
          </a:p>
          <a:p>
            <a:r>
              <a:rPr lang="en-US" dirty="0"/>
              <a:t>We have data from 18 patients who were undergoing pre-surgical evaluation for resection at Indiana University Medical Center Epilepsy Monitoring Unit</a:t>
            </a:r>
          </a:p>
          <a:p>
            <a:r>
              <a:rPr lang="en-US" dirty="0"/>
              <a:t>Each of these patients was diagnosed with temporal lobe epilepsy (the most common type of epilepsy)</a:t>
            </a:r>
          </a:p>
          <a:p>
            <a:r>
              <a:rPr lang="en-US" dirty="0"/>
              <a:t>The data for each patient includes both non-seizure periods and seizure periods</a:t>
            </a:r>
          </a:p>
        </p:txBody>
      </p:sp>
    </p:spTree>
    <p:extLst>
      <p:ext uri="{BB962C8B-B14F-4D97-AF65-F5344CB8AC3E}">
        <p14:creationId xmlns:p14="http://schemas.microsoft.com/office/powerpoint/2010/main" val="1381154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7C61-814E-47D2-A800-414BF18F2AD6}"/>
              </a:ext>
            </a:extLst>
          </p:cNvPr>
          <p:cNvSpPr>
            <a:spLocks noGrp="1"/>
          </p:cNvSpPr>
          <p:nvPr>
            <p:ph type="title"/>
          </p:nvPr>
        </p:nvSpPr>
        <p:spPr/>
        <p:txBody>
          <a:bodyPr/>
          <a:lstStyle/>
          <a:p>
            <a:pPr algn="ctr"/>
            <a:r>
              <a:rPr lang="en-US" dirty="0"/>
              <a:t>RESEARCH</a:t>
            </a:r>
          </a:p>
        </p:txBody>
      </p:sp>
      <p:sp>
        <p:nvSpPr>
          <p:cNvPr id="3" name="Content Placeholder 2">
            <a:extLst>
              <a:ext uri="{FF2B5EF4-FFF2-40B4-BE49-F238E27FC236}">
                <a16:creationId xmlns:a16="http://schemas.microsoft.com/office/drawing/2014/main" id="{359918E4-FEF9-4D9A-BD5D-E11A0370DE48}"/>
              </a:ext>
            </a:extLst>
          </p:cNvPr>
          <p:cNvSpPr>
            <a:spLocks noGrp="1"/>
          </p:cNvSpPr>
          <p:nvPr>
            <p:ph idx="1"/>
          </p:nvPr>
        </p:nvSpPr>
        <p:spPr/>
        <p:txBody>
          <a:bodyPr/>
          <a:lstStyle/>
          <a:p>
            <a:r>
              <a:rPr lang="en-US" dirty="0"/>
              <a:t>Once the model has been validated against patient data, we shall use unsupervised machine learning to examine different periods of the ECoG signals, both patient and synthetic, to attempt to find electrophysiologic biomarkers of the preictal period</a:t>
            </a:r>
          </a:p>
          <a:p>
            <a:r>
              <a:rPr lang="en-US" dirty="0"/>
              <a:t>One current limitation of our research is that the patient ECoG data consists of 30 minutes of signal prior to the start of a seizure, the seizure itself, and then 30 minutes of signal after the end of the seizure</a:t>
            </a:r>
          </a:p>
        </p:txBody>
      </p:sp>
    </p:spTree>
    <p:extLst>
      <p:ext uri="{BB962C8B-B14F-4D97-AF65-F5344CB8AC3E}">
        <p14:creationId xmlns:p14="http://schemas.microsoft.com/office/powerpoint/2010/main" val="1144634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DDFD1-D90C-4EE5-BAD2-4F37176FFB5A}"/>
              </a:ext>
            </a:extLst>
          </p:cNvPr>
          <p:cNvSpPr>
            <a:spLocks noGrp="1"/>
          </p:cNvSpPr>
          <p:nvPr>
            <p:ph type="title"/>
          </p:nvPr>
        </p:nvSpPr>
        <p:spPr/>
        <p:txBody>
          <a:bodyPr/>
          <a:lstStyle/>
          <a:p>
            <a:pPr algn="ctr"/>
            <a:r>
              <a:rPr lang="en-US" dirty="0"/>
              <a:t>RESEARCH</a:t>
            </a:r>
          </a:p>
        </p:txBody>
      </p:sp>
      <p:sp>
        <p:nvSpPr>
          <p:cNvPr id="3" name="Content Placeholder 2">
            <a:extLst>
              <a:ext uri="{FF2B5EF4-FFF2-40B4-BE49-F238E27FC236}">
                <a16:creationId xmlns:a16="http://schemas.microsoft.com/office/drawing/2014/main" id="{4420C228-E463-4E16-9036-D3EACB6F16D8}"/>
              </a:ext>
            </a:extLst>
          </p:cNvPr>
          <p:cNvSpPr>
            <a:spLocks noGrp="1"/>
          </p:cNvSpPr>
          <p:nvPr>
            <p:ph idx="1"/>
          </p:nvPr>
        </p:nvSpPr>
        <p:spPr/>
        <p:txBody>
          <a:bodyPr/>
          <a:lstStyle/>
          <a:p>
            <a:r>
              <a:rPr lang="en-US" dirty="0"/>
              <a:t>We are working on getting the corresponding continuous ECoG data for each of the 18 patients from Indiana University</a:t>
            </a:r>
          </a:p>
          <a:p>
            <a:r>
              <a:rPr lang="en-US" dirty="0"/>
              <a:t>This will prevent us from imposing any artificial limitations on the potential duration of the preictal period</a:t>
            </a:r>
          </a:p>
        </p:txBody>
      </p:sp>
    </p:spTree>
    <p:extLst>
      <p:ext uri="{BB962C8B-B14F-4D97-AF65-F5344CB8AC3E}">
        <p14:creationId xmlns:p14="http://schemas.microsoft.com/office/powerpoint/2010/main" val="2951744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9DBBC-9156-4817-BC27-E5D6E3AF82DA}"/>
              </a:ext>
            </a:extLst>
          </p:cNvPr>
          <p:cNvSpPr>
            <a:spLocks noGrp="1"/>
          </p:cNvSpPr>
          <p:nvPr>
            <p:ph type="title"/>
          </p:nvPr>
        </p:nvSpPr>
        <p:spPr/>
        <p:txBody>
          <a:bodyPr/>
          <a:lstStyle/>
          <a:p>
            <a:pPr algn="ctr"/>
            <a:r>
              <a:rPr lang="en-US" dirty="0"/>
              <a:t>ACKNOWLEDGEMENT</a:t>
            </a:r>
          </a:p>
        </p:txBody>
      </p:sp>
      <p:sp>
        <p:nvSpPr>
          <p:cNvPr id="3" name="Content Placeholder 2">
            <a:extLst>
              <a:ext uri="{FF2B5EF4-FFF2-40B4-BE49-F238E27FC236}">
                <a16:creationId xmlns:a16="http://schemas.microsoft.com/office/drawing/2014/main" id="{DE6A112D-D5A3-40DE-BB2B-93F8DE0AECA5}"/>
              </a:ext>
            </a:extLst>
          </p:cNvPr>
          <p:cNvSpPr>
            <a:spLocks noGrp="1"/>
          </p:cNvSpPr>
          <p:nvPr>
            <p:ph idx="1"/>
          </p:nvPr>
        </p:nvSpPr>
        <p:spPr/>
        <p:txBody>
          <a:bodyPr/>
          <a:lstStyle/>
          <a:p>
            <a:r>
              <a:rPr lang="en-US" dirty="0"/>
              <a:t>NSU President’s Faculty Research and Development Grant #335472</a:t>
            </a:r>
          </a:p>
        </p:txBody>
      </p:sp>
    </p:spTree>
    <p:extLst>
      <p:ext uri="{BB962C8B-B14F-4D97-AF65-F5344CB8AC3E}">
        <p14:creationId xmlns:p14="http://schemas.microsoft.com/office/powerpoint/2010/main" val="3983137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87AB9-7183-46E3-A50D-3CDD9BDD67FE}"/>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CD6CAB3B-C556-4FB7-BE24-DB4C6FFAD11C}"/>
              </a:ext>
            </a:extLst>
          </p:cNvPr>
          <p:cNvSpPr>
            <a:spLocks noGrp="1"/>
          </p:cNvSpPr>
          <p:nvPr>
            <p:ph idx="1"/>
          </p:nvPr>
        </p:nvSpPr>
        <p:spPr/>
        <p:txBody>
          <a:bodyPr>
            <a:normAutofit/>
          </a:bodyPr>
          <a:lstStyle/>
          <a:p>
            <a:pPr algn="l"/>
            <a:r>
              <a:rPr lang="en-US" sz="1800" b="0" u="none" strike="noStrike" baseline="0" dirty="0">
                <a:latin typeface="Calibri" panose="020F0502020204030204" pitchFamily="34" charset="0"/>
                <a:cs typeface="Calibri" panose="020F0502020204030204" pitchFamily="34" charset="0"/>
              </a:rPr>
              <a:t>Mormann, F., Andrzejak, R.G., Elger, C.E., and Lehnertz, K. (2007).  Seizure prediction: the long and winding road. Brain 130:314–333.</a:t>
            </a:r>
          </a:p>
          <a:p>
            <a:pPr algn="l"/>
            <a:r>
              <a:rPr lang="en-US" sz="1800" b="0" u="none" strike="noStrike" baseline="0" dirty="0">
                <a:latin typeface="Calibri" panose="020F0502020204030204" pitchFamily="34" charset="0"/>
                <a:cs typeface="Calibri" panose="020F0502020204030204" pitchFamily="34" charset="0"/>
              </a:rPr>
              <a:t>Mormann, F. and Andrzejak</a:t>
            </a:r>
            <a:r>
              <a:rPr lang="en-US" sz="1800" dirty="0">
                <a:latin typeface="Calibri" panose="020F0502020204030204" pitchFamily="34" charset="0"/>
                <a:cs typeface="Calibri" panose="020F0502020204030204" pitchFamily="34" charset="0"/>
              </a:rPr>
              <a:t>, R.G. (2016).</a:t>
            </a:r>
            <a:r>
              <a:rPr lang="en-US" sz="1800" b="0" u="none" strike="noStrike" baseline="0" dirty="0">
                <a:latin typeface="Calibri" panose="020F0502020204030204" pitchFamily="34" charset="0"/>
                <a:cs typeface="Calibri" panose="020F0502020204030204" pitchFamily="34" charset="0"/>
              </a:rPr>
              <a:t>  Seizure prediction: making mileage on the long and winding road. Brain 139(Pt 6):1625-1627.</a:t>
            </a:r>
          </a:p>
          <a:p>
            <a:pPr algn="l"/>
            <a:r>
              <a:rPr lang="en-US" sz="1800" b="0" u="none" strike="noStrike" baseline="0" dirty="0">
                <a:latin typeface="Calibri" panose="020F0502020204030204" pitchFamily="34" charset="0"/>
                <a:cs typeface="Calibri" panose="020F0502020204030204" pitchFamily="34" charset="0"/>
              </a:rPr>
              <a:t>Nemzer, L.R., Cravens, G.D., Worth, R.M., Motta, F., Placzek, A., Castro, V., and Lou, J.Q. (2021). Critical and ictal </a:t>
            </a:r>
            <a:r>
              <a:rPr lang="en-US" sz="1800" dirty="0">
                <a:latin typeface="Calibri" panose="020F0502020204030204" pitchFamily="34" charset="0"/>
                <a:cs typeface="Calibri" panose="020F0502020204030204" pitchFamily="34" charset="0"/>
              </a:rPr>
              <a:t>p</a:t>
            </a:r>
            <a:r>
              <a:rPr lang="en-US" sz="1800" b="0" u="none" strike="noStrike" baseline="0" dirty="0">
                <a:latin typeface="Calibri" panose="020F0502020204030204" pitchFamily="34" charset="0"/>
                <a:cs typeface="Calibri" panose="020F0502020204030204" pitchFamily="34" charset="0"/>
              </a:rPr>
              <a:t>hases in simulated EEG signals on a small-world </a:t>
            </a:r>
            <a:r>
              <a:rPr lang="en-US" sz="1800" dirty="0">
                <a:latin typeface="Calibri" panose="020F0502020204030204" pitchFamily="34" charset="0"/>
                <a:cs typeface="Calibri" panose="020F0502020204030204" pitchFamily="34" charset="0"/>
              </a:rPr>
              <a:t>n</a:t>
            </a:r>
            <a:r>
              <a:rPr lang="en-US" sz="1800" b="0" u="none" strike="noStrike" baseline="0" dirty="0">
                <a:latin typeface="Calibri" panose="020F0502020204030204" pitchFamily="34" charset="0"/>
                <a:cs typeface="Calibri" panose="020F0502020204030204" pitchFamily="34" charset="0"/>
              </a:rPr>
              <a:t>etwork.  Front. Comput. Neurosci. 14:583350, doi: 10.3389/fncom.2020.583350.</a:t>
            </a:r>
          </a:p>
          <a:p>
            <a:pPr marL="0" indent="0" algn="l">
              <a:buNone/>
            </a:pPr>
            <a:endParaRPr lang="en-US" sz="1800" b="0" i="0" u="none" strike="noStrike" baseline="0" dirty="0">
              <a:latin typeface="MinionPro-Regular"/>
            </a:endParaRPr>
          </a:p>
        </p:txBody>
      </p:sp>
    </p:spTree>
    <p:extLst>
      <p:ext uri="{BB962C8B-B14F-4D97-AF65-F5344CB8AC3E}">
        <p14:creationId xmlns:p14="http://schemas.microsoft.com/office/powerpoint/2010/main" val="1678427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C3ABF-68B5-4864-9A8F-95A4180886A5}"/>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BF90ADB0-B89E-4B09-B267-FD300F5579D6}"/>
              </a:ext>
            </a:extLst>
          </p:cNvPr>
          <p:cNvSpPr>
            <a:spLocks noGrp="1"/>
          </p:cNvSpPr>
          <p:nvPr>
            <p:ph idx="1"/>
          </p:nvPr>
        </p:nvSpPr>
        <p:spPr>
          <a:xfrm>
            <a:off x="1141412" y="1804214"/>
            <a:ext cx="9905999" cy="3541714"/>
          </a:xfrm>
        </p:spPr>
        <p:txBody>
          <a:bodyPr/>
          <a:lstStyle/>
          <a:p>
            <a:pPr marL="0" indent="0" algn="ctr">
              <a:buNone/>
            </a:pPr>
            <a:r>
              <a:rPr lang="en-US" dirty="0"/>
              <a:t>THANK YOU!</a:t>
            </a:r>
          </a:p>
          <a:p>
            <a:pPr marL="0" indent="0" algn="ctr">
              <a:buNone/>
            </a:pPr>
            <a:endParaRPr lang="en-US" dirty="0"/>
          </a:p>
          <a:p>
            <a:pPr marL="0" indent="0" algn="ctr">
              <a:buNone/>
            </a:pPr>
            <a:r>
              <a:rPr lang="en-US" dirty="0"/>
              <a:t>QUESTIONS?</a:t>
            </a:r>
          </a:p>
          <a:p>
            <a:pPr marL="0" indent="0" algn="ctr">
              <a:buNone/>
            </a:pPr>
            <a:endParaRPr lang="en-US" dirty="0"/>
          </a:p>
          <a:p>
            <a:pPr marL="0" indent="0" algn="ctr">
              <a:buNone/>
            </a:pPr>
            <a:r>
              <a:rPr lang="en-US" dirty="0"/>
              <a:t>gcravens@nova.edu</a:t>
            </a:r>
          </a:p>
          <a:p>
            <a:pPr marL="0" indent="0" algn="ctr">
              <a:buNone/>
            </a:pPr>
            <a:r>
              <a:rPr lang="en-US" dirty="0"/>
              <a:t>954-262-1609</a:t>
            </a:r>
          </a:p>
        </p:txBody>
      </p:sp>
    </p:spTree>
    <p:extLst>
      <p:ext uri="{BB962C8B-B14F-4D97-AF65-F5344CB8AC3E}">
        <p14:creationId xmlns:p14="http://schemas.microsoft.com/office/powerpoint/2010/main" val="1999792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F93C1A-C74F-4B61-8EE0-95B169A8C2D2}"/>
              </a:ext>
            </a:extLst>
          </p:cNvPr>
          <p:cNvSpPr>
            <a:spLocks noGrp="1"/>
          </p:cNvSpPr>
          <p:nvPr>
            <p:ph idx="1"/>
          </p:nvPr>
        </p:nvSpPr>
        <p:spPr>
          <a:xfrm>
            <a:off x="1141413" y="1804214"/>
            <a:ext cx="9905999" cy="3541714"/>
          </a:xfrm>
        </p:spPr>
        <p:txBody>
          <a:bodyPr/>
          <a:lstStyle/>
          <a:p>
            <a:pPr marL="137160" indent="0" algn="l">
              <a:buNone/>
            </a:pPr>
            <a:endParaRPr lang="en-US" sz="1800" b="0" i="0" dirty="0">
              <a:solidFill>
                <a:srgbClr val="201F1E"/>
              </a:solidFill>
              <a:effectLst/>
              <a:latin typeface="Calibri" panose="020F0502020204030204" pitchFamily="34" charset="0"/>
            </a:endParaRPr>
          </a:p>
          <a:p>
            <a:r>
              <a:rPr lang="en-US" sz="2800" b="0" i="0" dirty="0">
                <a:effectLst/>
                <a:latin typeface="inherit"/>
              </a:rPr>
              <a:t>The presenter has no interest in selling a technology, program, product and/or service to the attendees</a:t>
            </a:r>
            <a:endParaRPr lang="en-US" sz="2800" b="0" i="0" dirty="0">
              <a:effectLst/>
              <a:latin typeface="Calibri" panose="020F0502020204030204" pitchFamily="34" charset="0"/>
            </a:endParaRPr>
          </a:p>
          <a:p>
            <a:r>
              <a:rPr lang="en-US" sz="2800" b="0" i="0" dirty="0">
                <a:effectLst/>
                <a:latin typeface="inherit"/>
              </a:rPr>
              <a:t>The presenter has no disclosures regarding any commercial relationships</a:t>
            </a:r>
            <a:endParaRPr lang="en-US" sz="2800" b="0" i="0" dirty="0">
              <a:effectLst/>
              <a:latin typeface="Calibri" panose="020F0502020204030204" pitchFamily="34" charset="0"/>
            </a:endParaRPr>
          </a:p>
          <a:p>
            <a:r>
              <a:rPr lang="en-US" sz="2800" b="0" i="0" dirty="0">
                <a:effectLst/>
                <a:latin typeface="inherit"/>
              </a:rPr>
              <a:t>The presenter has no conflict of interests</a:t>
            </a:r>
            <a:endParaRPr lang="en-US" sz="2800" b="0" i="0" dirty="0">
              <a:effectLst/>
              <a:latin typeface="Calibri" panose="020F0502020204030204" pitchFamily="34" charset="0"/>
            </a:endParaRPr>
          </a:p>
          <a:p>
            <a:endParaRPr lang="en-US" dirty="0"/>
          </a:p>
        </p:txBody>
      </p:sp>
      <p:sp>
        <p:nvSpPr>
          <p:cNvPr id="3" name="Title 2">
            <a:extLst>
              <a:ext uri="{FF2B5EF4-FFF2-40B4-BE49-F238E27FC236}">
                <a16:creationId xmlns:a16="http://schemas.microsoft.com/office/drawing/2014/main" id="{F19F9370-F14D-4B08-B01E-F2A3E85EC6B8}"/>
              </a:ext>
            </a:extLst>
          </p:cNvPr>
          <p:cNvSpPr>
            <a:spLocks noGrp="1"/>
          </p:cNvSpPr>
          <p:nvPr>
            <p:ph type="title"/>
          </p:nvPr>
        </p:nvSpPr>
        <p:spPr/>
        <p:txBody>
          <a:bodyPr/>
          <a:lstStyle/>
          <a:p>
            <a:pPr algn="ctr"/>
            <a:r>
              <a:rPr lang="en-US" dirty="0"/>
              <a:t>DISCLOSURES</a:t>
            </a:r>
          </a:p>
        </p:txBody>
      </p:sp>
    </p:spTree>
    <p:extLst>
      <p:ext uri="{BB962C8B-B14F-4D97-AF65-F5344CB8AC3E}">
        <p14:creationId xmlns:p14="http://schemas.microsoft.com/office/powerpoint/2010/main" val="246200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AD7C2-F9F9-4227-AB68-D761B3B77529}"/>
              </a:ext>
            </a:extLst>
          </p:cNvPr>
          <p:cNvSpPr>
            <a:spLocks noGrp="1"/>
          </p:cNvSpPr>
          <p:nvPr>
            <p:ph type="title"/>
          </p:nvPr>
        </p:nvSpPr>
        <p:spPr/>
        <p:txBody>
          <a:bodyPr/>
          <a:lstStyle/>
          <a:p>
            <a:pPr algn="ctr"/>
            <a:r>
              <a:rPr lang="en-US" dirty="0"/>
              <a:t>Team</a:t>
            </a:r>
          </a:p>
        </p:txBody>
      </p:sp>
      <p:sp>
        <p:nvSpPr>
          <p:cNvPr id="3" name="Content Placeholder 2">
            <a:extLst>
              <a:ext uri="{FF2B5EF4-FFF2-40B4-BE49-F238E27FC236}">
                <a16:creationId xmlns:a16="http://schemas.microsoft.com/office/drawing/2014/main" id="{B9D86A62-B10B-45C8-8CFB-3075060C0918}"/>
              </a:ext>
            </a:extLst>
          </p:cNvPr>
          <p:cNvSpPr>
            <a:spLocks noGrp="1"/>
          </p:cNvSpPr>
          <p:nvPr>
            <p:ph idx="1"/>
          </p:nvPr>
        </p:nvSpPr>
        <p:spPr/>
        <p:txBody>
          <a:bodyPr>
            <a:normAutofit/>
          </a:bodyPr>
          <a:lstStyle/>
          <a:p>
            <a:pPr algn="l"/>
            <a:r>
              <a:rPr lang="en-US" sz="1400" b="0" i="0" u="none" strike="noStrike" baseline="0" dirty="0">
                <a:latin typeface="HelveticaNeueLTStd-MdIt"/>
              </a:rPr>
              <a:t>Louis R. Nemzer - Department of Chemistry and Physics, Halmos College, NSU</a:t>
            </a:r>
          </a:p>
          <a:p>
            <a:pPr algn="l"/>
            <a:r>
              <a:rPr lang="en-US" sz="1400" b="0" i="0" u="none" strike="noStrike" baseline="0" dirty="0">
                <a:latin typeface="HelveticaNeueLTStd-MdIt"/>
              </a:rPr>
              <a:t>Robert M. Worth - Department of Mathematical Sciences, Indiana University Purdue University Indianapolis, Indianapolis, IN</a:t>
            </a:r>
          </a:p>
          <a:p>
            <a:pPr algn="l"/>
            <a:r>
              <a:rPr lang="en-US" sz="1400" b="0" i="0" u="none" strike="noStrike" baseline="0" dirty="0">
                <a:latin typeface="HelveticaNeueLTStd-MdIt"/>
              </a:rPr>
              <a:t>Francis Motta - Department of Mathematical Sciences, Florida Atlantic University, Boca Raton, FL </a:t>
            </a:r>
          </a:p>
          <a:p>
            <a:pPr algn="l"/>
            <a:r>
              <a:rPr lang="en-US" sz="1400" b="0" i="0" u="none" strike="noStrike" baseline="0" dirty="0">
                <a:latin typeface="HelveticaNeueLTStd-MdIt"/>
              </a:rPr>
              <a:t>Andon Placzek - Department of Medical Education, Dr. Kiran C. Patel College of Allopathic Medicine, NSU</a:t>
            </a:r>
          </a:p>
          <a:p>
            <a:pPr algn="l"/>
            <a:r>
              <a:rPr lang="en-US" sz="1400" b="0" i="0" u="none" strike="noStrike" baseline="0" dirty="0">
                <a:latin typeface="HelveticaNeueLTStd-MdIt"/>
              </a:rPr>
              <a:t>John Beggs – Department of Physics, Indiana University, Bloomington, IN</a:t>
            </a:r>
          </a:p>
          <a:p>
            <a:pPr algn="l"/>
            <a:r>
              <a:rPr lang="en-US" sz="1400" b="0" i="0" u="none" strike="noStrike" baseline="0" dirty="0">
                <a:latin typeface="HelveticaNeueLTStd-MdIt"/>
              </a:rPr>
              <a:t>Victor Castro - Department of Chemistry and Physics, Halmos College, NSU</a:t>
            </a:r>
          </a:p>
          <a:p>
            <a:pPr algn="l"/>
            <a:r>
              <a:rPr lang="en-US" sz="1400" b="0" i="0" u="none" strike="noStrike" baseline="0" dirty="0">
                <a:latin typeface="HelveticaNeueLTStd-MdIt"/>
              </a:rPr>
              <a:t>Jennie Q. Lou - College of Medicine and Health Sciences, Khalifa University, Abu Dhabi, United Arab Emirates</a:t>
            </a:r>
          </a:p>
          <a:p>
            <a:pPr algn="l"/>
            <a:r>
              <a:rPr lang="en-US" sz="1400" b="0" i="0" u="none" strike="noStrike" baseline="0" dirty="0">
                <a:latin typeface="HelveticaNeueLTStd-MdIt"/>
              </a:rPr>
              <a:t>Beth Gilbert – KPCOM, NSU</a:t>
            </a:r>
          </a:p>
        </p:txBody>
      </p:sp>
    </p:spTree>
    <p:extLst>
      <p:ext uri="{BB962C8B-B14F-4D97-AF65-F5344CB8AC3E}">
        <p14:creationId xmlns:p14="http://schemas.microsoft.com/office/powerpoint/2010/main" val="3677627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2EF53-1102-4DA9-B2FE-7AFA72EBAB23}"/>
              </a:ext>
            </a:extLst>
          </p:cNvPr>
          <p:cNvSpPr>
            <a:spLocks noGrp="1"/>
          </p:cNvSpPr>
          <p:nvPr>
            <p:ph type="title"/>
          </p:nvPr>
        </p:nvSpPr>
        <p:spPr/>
        <p:txBody>
          <a:bodyPr/>
          <a:lstStyle/>
          <a:p>
            <a:pPr algn="ctr"/>
            <a:r>
              <a:rPr lang="en-US" dirty="0"/>
              <a:t>OUTLINE</a:t>
            </a:r>
          </a:p>
        </p:txBody>
      </p:sp>
      <p:sp>
        <p:nvSpPr>
          <p:cNvPr id="3" name="Content Placeholder 2">
            <a:extLst>
              <a:ext uri="{FF2B5EF4-FFF2-40B4-BE49-F238E27FC236}">
                <a16:creationId xmlns:a16="http://schemas.microsoft.com/office/drawing/2014/main" id="{8B8B3747-9769-4B37-B275-350BF4B99BEC}"/>
              </a:ext>
            </a:extLst>
          </p:cNvPr>
          <p:cNvSpPr>
            <a:spLocks noGrp="1"/>
          </p:cNvSpPr>
          <p:nvPr>
            <p:ph idx="1"/>
          </p:nvPr>
        </p:nvSpPr>
        <p:spPr/>
        <p:txBody>
          <a:bodyPr>
            <a:normAutofit/>
          </a:bodyPr>
          <a:lstStyle/>
          <a:p>
            <a:r>
              <a:rPr lang="en-US" dirty="0"/>
              <a:t>Introduction</a:t>
            </a:r>
          </a:p>
          <a:p>
            <a:r>
              <a:rPr lang="en-US" dirty="0"/>
              <a:t>Research</a:t>
            </a:r>
          </a:p>
          <a:p>
            <a:r>
              <a:rPr lang="en-US" dirty="0"/>
              <a:t>Acknowledgement</a:t>
            </a:r>
          </a:p>
          <a:p>
            <a:r>
              <a:rPr lang="en-US" dirty="0"/>
              <a:t>References</a:t>
            </a:r>
          </a:p>
        </p:txBody>
      </p:sp>
    </p:spTree>
    <p:extLst>
      <p:ext uri="{BB962C8B-B14F-4D97-AF65-F5344CB8AC3E}">
        <p14:creationId xmlns:p14="http://schemas.microsoft.com/office/powerpoint/2010/main" val="3786493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994EC-C414-483F-9718-D0306734AB5F}"/>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BBEC822B-1008-4AC0-AF82-9847D27D1672}"/>
              </a:ext>
            </a:extLst>
          </p:cNvPr>
          <p:cNvSpPr>
            <a:spLocks noGrp="1"/>
          </p:cNvSpPr>
          <p:nvPr>
            <p:ph idx="1"/>
          </p:nvPr>
        </p:nvSpPr>
        <p:spPr/>
        <p:txBody>
          <a:bodyPr>
            <a:normAutofit lnSpcReduction="10000"/>
          </a:bodyPr>
          <a:lstStyle/>
          <a:p>
            <a:r>
              <a:rPr lang="en-US" dirty="0"/>
              <a:t>Epilepsy affects about 1% of the world’s population</a:t>
            </a:r>
          </a:p>
          <a:p>
            <a:r>
              <a:rPr lang="en-US" dirty="0"/>
              <a:t>It is primarily treated with medications</a:t>
            </a:r>
          </a:p>
          <a:p>
            <a:r>
              <a:rPr lang="en-US" dirty="0"/>
              <a:t>However, about 30% of epilepsy patients are not well-controlled on medications</a:t>
            </a:r>
          </a:p>
          <a:p>
            <a:r>
              <a:rPr lang="en-US" dirty="0"/>
              <a:t>These patients suffer from greatly reduced quality of life</a:t>
            </a:r>
          </a:p>
          <a:p>
            <a:r>
              <a:rPr lang="en-US" dirty="0"/>
              <a:t>For some of these patients, the poor quality of life leads them to consider resection of parts of their brains to remove the seizure focus</a:t>
            </a:r>
          </a:p>
        </p:txBody>
      </p:sp>
    </p:spTree>
    <p:extLst>
      <p:ext uri="{BB962C8B-B14F-4D97-AF65-F5344CB8AC3E}">
        <p14:creationId xmlns:p14="http://schemas.microsoft.com/office/powerpoint/2010/main" val="1585517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7875B-F7B5-40C1-86FE-32AC31878D63}"/>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66F30657-E58E-4404-A233-FE59A3A20C57}"/>
              </a:ext>
            </a:extLst>
          </p:cNvPr>
          <p:cNvSpPr>
            <a:spLocks noGrp="1"/>
          </p:cNvSpPr>
          <p:nvPr>
            <p:ph idx="1"/>
          </p:nvPr>
        </p:nvSpPr>
        <p:spPr/>
        <p:txBody>
          <a:bodyPr>
            <a:normAutofit fontScale="92500" lnSpcReduction="10000"/>
          </a:bodyPr>
          <a:lstStyle/>
          <a:p>
            <a:r>
              <a:rPr lang="en-US" dirty="0"/>
              <a:t>Unfortunately, about 30% of the patients who undergo resection of parts of their brains continue to have seizures</a:t>
            </a:r>
          </a:p>
          <a:p>
            <a:r>
              <a:rPr lang="en-US" dirty="0"/>
              <a:t>This has led to interest in the scientific and medical communities to develop clinically effective seizure prediction techniques</a:t>
            </a:r>
          </a:p>
          <a:p>
            <a:r>
              <a:rPr lang="en-US" dirty="0"/>
              <a:t>A clinically effective seizure prediction technique would either warn patients of an impending seizure to allow them to move to safety or trigger a local intervention to prevent the seizure from occurring (e.g., electrical stimulation, medication release, cooling of the seizure focus area)</a:t>
            </a:r>
          </a:p>
          <a:p>
            <a:endParaRPr lang="en-US" dirty="0"/>
          </a:p>
        </p:txBody>
      </p:sp>
    </p:spTree>
    <p:extLst>
      <p:ext uri="{BB962C8B-B14F-4D97-AF65-F5344CB8AC3E}">
        <p14:creationId xmlns:p14="http://schemas.microsoft.com/office/powerpoint/2010/main" val="1940541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6DA3-2AAB-4905-BB66-9D0A307779B9}"/>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F0BC1710-6374-470E-9BA6-11E17A662DAC}"/>
              </a:ext>
            </a:extLst>
          </p:cNvPr>
          <p:cNvSpPr>
            <a:spLocks noGrp="1"/>
          </p:cNvSpPr>
          <p:nvPr>
            <p:ph idx="1"/>
          </p:nvPr>
        </p:nvSpPr>
        <p:spPr/>
        <p:txBody>
          <a:bodyPr/>
          <a:lstStyle/>
          <a:p>
            <a:r>
              <a:rPr lang="en-US" dirty="0"/>
              <a:t>Despite research in seizure prediction going back to the 1970s, seizure prediction is still an unsolved problem both scientifically and clinically</a:t>
            </a:r>
          </a:p>
          <a:p>
            <a:r>
              <a:rPr lang="en-US" dirty="0"/>
              <a:t>One of the major failings of these research efforts has been the lack of a rigorous characterization of the preictal period (the period immediately prior to the start of a seizure)</a:t>
            </a:r>
          </a:p>
        </p:txBody>
      </p:sp>
    </p:spTree>
    <p:extLst>
      <p:ext uri="{BB962C8B-B14F-4D97-AF65-F5344CB8AC3E}">
        <p14:creationId xmlns:p14="http://schemas.microsoft.com/office/powerpoint/2010/main" val="3597421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BC9E0-AFC8-48DF-99E7-A0BD8F02D1EF}"/>
              </a:ext>
            </a:extLst>
          </p:cNvPr>
          <p:cNvSpPr>
            <a:spLocks noGrp="1"/>
          </p:cNvSpPr>
          <p:nvPr>
            <p:ph type="title"/>
          </p:nvPr>
        </p:nvSpPr>
        <p:spPr/>
        <p:txBody>
          <a:bodyPr/>
          <a:lstStyle/>
          <a:p>
            <a:pPr algn="ctr"/>
            <a:r>
              <a:rPr lang="en-US" dirty="0"/>
              <a:t>INTRODUCTION</a:t>
            </a:r>
          </a:p>
        </p:txBody>
      </p:sp>
      <p:pic>
        <p:nvPicPr>
          <p:cNvPr id="5" name="Content Placeholder 4">
            <a:extLst>
              <a:ext uri="{FF2B5EF4-FFF2-40B4-BE49-F238E27FC236}">
                <a16:creationId xmlns:a16="http://schemas.microsoft.com/office/drawing/2014/main" id="{DCE2EF23-8D31-463F-8400-86F3C42A4093}"/>
              </a:ext>
            </a:extLst>
          </p:cNvPr>
          <p:cNvPicPr>
            <a:picLocks noGrp="1" noChangeAspect="1"/>
          </p:cNvPicPr>
          <p:nvPr>
            <p:ph idx="1"/>
          </p:nvPr>
        </p:nvPicPr>
        <p:blipFill rotWithShape="1">
          <a:blip r:embed="rId2"/>
          <a:srcRect l="1" r="94" b="35771"/>
          <a:stretch/>
        </p:blipFill>
        <p:spPr>
          <a:xfrm>
            <a:off x="2238743" y="2257438"/>
            <a:ext cx="7714514" cy="4331392"/>
          </a:xfrm>
        </p:spPr>
      </p:pic>
    </p:spTree>
    <p:extLst>
      <p:ext uri="{BB962C8B-B14F-4D97-AF65-F5344CB8AC3E}">
        <p14:creationId xmlns:p14="http://schemas.microsoft.com/office/powerpoint/2010/main" val="405970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E6D2-3729-4D31-876E-2AA1E5EB7A62}"/>
              </a:ext>
            </a:extLst>
          </p:cNvPr>
          <p:cNvSpPr>
            <a:spLocks noGrp="1"/>
          </p:cNvSpPr>
          <p:nvPr>
            <p:ph type="title"/>
          </p:nvPr>
        </p:nvSpPr>
        <p:spPr/>
        <p:txBody>
          <a:bodyPr/>
          <a:lstStyle/>
          <a:p>
            <a:pPr algn="ctr"/>
            <a:r>
              <a:rPr lang="en-US" dirty="0"/>
              <a:t>RESEARCH</a:t>
            </a:r>
          </a:p>
        </p:txBody>
      </p:sp>
      <p:sp>
        <p:nvSpPr>
          <p:cNvPr id="3" name="Content Placeholder 2">
            <a:extLst>
              <a:ext uri="{FF2B5EF4-FFF2-40B4-BE49-F238E27FC236}">
                <a16:creationId xmlns:a16="http://schemas.microsoft.com/office/drawing/2014/main" id="{B9E37D09-5B0C-431D-8135-B651E9BBD39C}"/>
              </a:ext>
            </a:extLst>
          </p:cNvPr>
          <p:cNvSpPr>
            <a:spLocks noGrp="1"/>
          </p:cNvSpPr>
          <p:nvPr>
            <p:ph idx="1"/>
          </p:nvPr>
        </p:nvSpPr>
        <p:spPr/>
        <p:txBody>
          <a:bodyPr>
            <a:normAutofit fontScale="92500"/>
          </a:bodyPr>
          <a:lstStyle/>
          <a:p>
            <a:r>
              <a:rPr lang="en-US" dirty="0"/>
              <a:t>Our research focuses on the use of computational methods to try and characterize the preictal period rigorously</a:t>
            </a:r>
          </a:p>
          <a:p>
            <a:r>
              <a:rPr lang="en-US" dirty="0"/>
              <a:t>A computational model consisting of 50 in-silico Hodgkin-Huxley neurons arranged in a small world network pattern using the Watts-Strogatz algorithm is currently in use</a:t>
            </a:r>
          </a:p>
          <a:p>
            <a:r>
              <a:rPr lang="en-US" dirty="0"/>
              <a:t>We call the model THINKER (Theoretical HH Ion-Gated Network Connectome Electroencephalographic Replicator)</a:t>
            </a:r>
          </a:p>
          <a:p>
            <a:r>
              <a:rPr lang="en-US" dirty="0"/>
              <a:t>This model is able to simulate synthetic electrocorticographic (ECoG) signals</a:t>
            </a:r>
          </a:p>
          <a:p>
            <a:pPr marL="0" indent="0">
              <a:buNone/>
            </a:pPr>
            <a:endParaRPr lang="en-US" dirty="0"/>
          </a:p>
        </p:txBody>
      </p:sp>
    </p:spTree>
    <p:extLst>
      <p:ext uri="{BB962C8B-B14F-4D97-AF65-F5344CB8AC3E}">
        <p14:creationId xmlns:p14="http://schemas.microsoft.com/office/powerpoint/2010/main" val="3844058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452</TotalTime>
  <Words>824</Words>
  <Application>Microsoft Office PowerPoint</Application>
  <PresentationFormat>Widescreen</PresentationFormat>
  <Paragraphs>71</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HelveticaNeueLTStd-MdIt</vt:lpstr>
      <vt:lpstr>inherit</vt:lpstr>
      <vt:lpstr>MinionPro-Regular</vt:lpstr>
      <vt:lpstr>Tw Cen MT</vt:lpstr>
      <vt:lpstr>Circuit</vt:lpstr>
      <vt:lpstr>SEIZURE PREDICTION IN EPILEPSY PATIENTS</vt:lpstr>
      <vt:lpstr>DISCLOSURES</vt:lpstr>
      <vt:lpstr>Team</vt:lpstr>
      <vt:lpstr>OUTLINE</vt:lpstr>
      <vt:lpstr>introduction</vt:lpstr>
      <vt:lpstr>INTRODUCTION</vt:lpstr>
      <vt:lpstr>INTRODUCTION</vt:lpstr>
      <vt:lpstr>INTRODUCTION</vt:lpstr>
      <vt:lpstr>RESEARCH</vt:lpstr>
      <vt:lpstr>RESEARCH</vt:lpstr>
      <vt:lpstr>RESEARCH</vt:lpstr>
      <vt:lpstr>RESEARCH</vt:lpstr>
      <vt:lpstr>RESEARCH</vt:lpstr>
      <vt:lpstr>RESEARCH</vt:lpstr>
      <vt:lpstr>ACKNOWLEDGEMENT</vt:lpstr>
      <vt:lpstr>REFERENCES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Gary Cravens</dc:creator>
  <cp:lastModifiedBy>Gary Cravens</cp:lastModifiedBy>
  <cp:revision>13</cp:revision>
  <dcterms:created xsi:type="dcterms:W3CDTF">2021-04-30T17:39:21Z</dcterms:created>
  <dcterms:modified xsi:type="dcterms:W3CDTF">2022-02-17T23:02:54Z</dcterms:modified>
</cp:coreProperties>
</file>