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90" r:id="rId3"/>
    <p:sldId id="329" r:id="rId4"/>
    <p:sldId id="376" r:id="rId5"/>
    <p:sldId id="346" r:id="rId6"/>
    <p:sldId id="330" r:id="rId7"/>
    <p:sldId id="348" r:id="rId8"/>
    <p:sldId id="352" r:id="rId9"/>
    <p:sldId id="349" r:id="rId10"/>
    <p:sldId id="353" r:id="rId11"/>
    <p:sldId id="350" r:id="rId12"/>
    <p:sldId id="351" r:id="rId13"/>
    <p:sldId id="331" r:id="rId14"/>
    <p:sldId id="334" r:id="rId15"/>
    <p:sldId id="335" r:id="rId16"/>
    <p:sldId id="365" r:id="rId17"/>
    <p:sldId id="366" r:id="rId18"/>
    <p:sldId id="332" r:id="rId19"/>
    <p:sldId id="377" r:id="rId20"/>
    <p:sldId id="367" r:id="rId21"/>
    <p:sldId id="358" r:id="rId22"/>
    <p:sldId id="359" r:id="rId23"/>
    <p:sldId id="356" r:id="rId24"/>
    <p:sldId id="357" r:id="rId25"/>
    <p:sldId id="360" r:id="rId26"/>
    <p:sldId id="361" r:id="rId27"/>
    <p:sldId id="362" r:id="rId28"/>
    <p:sldId id="363" r:id="rId29"/>
    <p:sldId id="364" r:id="rId30"/>
    <p:sldId id="368" r:id="rId31"/>
    <p:sldId id="369" r:id="rId32"/>
    <p:sldId id="370" r:id="rId33"/>
    <p:sldId id="379" r:id="rId34"/>
    <p:sldId id="371" r:id="rId35"/>
    <p:sldId id="380" r:id="rId36"/>
    <p:sldId id="372" r:id="rId37"/>
    <p:sldId id="333" r:id="rId38"/>
    <p:sldId id="374" r:id="rId39"/>
    <p:sldId id="375" r:id="rId40"/>
    <p:sldId id="327" r:id="rId41"/>
    <p:sldId id="309"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8335" autoAdjust="0"/>
  </p:normalViewPr>
  <p:slideViewPr>
    <p:cSldViewPr>
      <p:cViewPr>
        <p:scale>
          <a:sx n="70" d="100"/>
          <a:sy n="70" d="100"/>
        </p:scale>
        <p:origin x="-516" y="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3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5F4ACB7-472F-49A0-8A61-43052F223726}" type="datetimeFigureOut">
              <a:rPr lang="en-US"/>
              <a:pPr>
                <a:defRPr/>
              </a:pPr>
              <a:t>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BB9669D-6B11-4633-87E3-6B0C7E2F706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6FA8A242-4F17-4B4C-BCA7-74EB3D290959}" type="datetimeFigureOut">
              <a:rPr lang="en-US"/>
              <a:pPr>
                <a:defRPr/>
              </a:pPr>
              <a:t>1/7/2011</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8A5DAAD7-F8D5-496B-8724-1BCA2C6F900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4619F2F-23C6-4EE5-B975-F4FA7439ABC6}" type="datetimeFigureOut">
              <a:rPr lang="en-US"/>
              <a:pPr>
                <a:defRPr/>
              </a:pPr>
              <a:t>1/7/2011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C639EEE-7ECE-469A-B536-6942E5519D4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389D089-ED9B-4EC4-82A0-54136C029E1E}" type="datetimeFigureOut">
              <a:rPr lang="en-US"/>
              <a:pPr>
                <a:defRPr/>
              </a:pPr>
              <a:t>1/7/2011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FA45BC1-7430-4068-91CB-45B7DEE69EC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F0D72DC-511F-4921-AC3F-A245193EB8F9}" type="datetimeFigureOut">
              <a:rPr lang="en-US"/>
              <a:pPr>
                <a:defRPr/>
              </a:pPr>
              <a:t>1/7/2011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D9AC9F7-9AD4-4E63-AE7C-D7AA1131149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1EDA2C7-BB49-4A5D-AEE0-D4F940AAF07A}" type="datetimeFigureOut">
              <a:rPr lang="en-US"/>
              <a:pPr>
                <a:defRPr/>
              </a:pPr>
              <a:t>1/7/2011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CD827-96F1-45B7-B321-3374FC35404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BCED893-7A10-4B7B-8FB3-2CD586D370EA}" type="datetimeFigureOut">
              <a:rPr lang="en-US"/>
              <a:pPr>
                <a:defRPr/>
              </a:pPr>
              <a:t>1/7/2011</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3E2DAFC-0F37-4477-94FF-A5AA78B2FB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554000F0-D143-499E-9C68-AEF687113AFE}" type="datetimeFigureOut">
              <a:rPr lang="en-US"/>
              <a:pPr>
                <a:defRPr/>
              </a:pPr>
              <a:t>1/7/2011</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A3EED85-7B9C-427A-9615-0F14E6409CC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4EDEFFF-E6C0-44CA-B246-85105A7ABB37}" type="datetimeFigureOut">
              <a:rPr lang="en-US"/>
              <a:pPr>
                <a:defRPr/>
              </a:pPr>
              <a:t>1/7/2011</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25B5015F-A823-418A-95AA-52468888F6C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B3D0835-C983-43BD-A569-59A7B02944FC}" type="datetimeFigureOut">
              <a:rPr lang="en-US"/>
              <a:pPr>
                <a:defRPr/>
              </a:pPr>
              <a:t>1/7/2011</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613CFBA-7619-48AA-801E-767903A26A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E2A779F1-199F-4707-96C5-5F07710DF29D}" type="datetimeFigureOut">
              <a:rPr lang="en-US"/>
              <a:pPr>
                <a:defRPr/>
              </a:pPr>
              <a:t>1/7/2011</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FFB964B1-5E32-480A-8F3F-9035907AB40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397E5F9-7618-44A6-9A2B-621C6AE253D4}" type="datetimeFigureOut">
              <a:rPr lang="en-US"/>
              <a:pPr>
                <a:defRPr/>
              </a:pPr>
              <a:t>1/7/2011</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CD6B1FED-A916-4C70-AE49-85A6EBB022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E3128A3D-1883-4861-807D-6175AFC1CDF2}" type="datetimeFigureOut">
              <a:rPr lang="en-US"/>
              <a:pPr>
                <a:defRPr/>
              </a:pPr>
              <a:t>1/7/2011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B93468BB-A3AA-435F-91DA-1EBA8E0C7F3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819399"/>
          </a:xfrm>
        </p:spPr>
        <p:txBody>
          <a:bodyPr>
            <a:normAutofit fontScale="90000"/>
          </a:bodyPr>
          <a:lstStyle/>
          <a:p>
            <a:pPr fontAlgn="auto">
              <a:spcAft>
                <a:spcPts val="0"/>
              </a:spcAft>
              <a:defRPr/>
            </a:pPr>
            <a:r>
              <a:rPr lang="en-US" dirty="0" smtClean="0"/>
              <a:t>A Dance of Transparencies: Researching Identity and Identifying Researchers</a:t>
            </a:r>
            <a:endParaRPr lang="en-US" dirty="0"/>
          </a:p>
        </p:txBody>
      </p:sp>
      <p:sp>
        <p:nvSpPr>
          <p:cNvPr id="14338" name="Subtitle 2"/>
          <p:cNvSpPr>
            <a:spLocks noGrp="1"/>
          </p:cNvSpPr>
          <p:nvPr>
            <p:ph type="subTitle" idx="1"/>
          </p:nvPr>
        </p:nvSpPr>
        <p:spPr>
          <a:xfrm>
            <a:off x="533400" y="3657599"/>
            <a:ext cx="7854950" cy="1828801"/>
          </a:xfrm>
        </p:spPr>
        <p:txBody>
          <a:bodyPr/>
          <a:lstStyle/>
          <a:p>
            <a:pPr marR="0"/>
            <a:r>
              <a:rPr lang="en-US" dirty="0" smtClean="0"/>
              <a:t>Ron Chenail</a:t>
            </a:r>
          </a:p>
          <a:p>
            <a:pPr marR="0"/>
            <a:r>
              <a:rPr lang="en-US" dirty="0" smtClean="0"/>
              <a:t>TQR Second Annual Conference</a:t>
            </a:r>
          </a:p>
          <a:p>
            <a:pPr marR="0"/>
            <a:r>
              <a:rPr lang="en-US" dirty="0" smtClean="0"/>
              <a:t>January 8,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Examples</a:t>
            </a:r>
            <a:endParaRPr lang="en-US" dirty="0"/>
          </a:p>
        </p:txBody>
      </p:sp>
      <p:sp>
        <p:nvSpPr>
          <p:cNvPr id="3" name="Content Placeholder 2"/>
          <p:cNvSpPr>
            <a:spLocks noGrp="1"/>
          </p:cNvSpPr>
          <p:nvPr>
            <p:ph idx="1"/>
          </p:nvPr>
        </p:nvSpPr>
        <p:spPr/>
        <p:txBody>
          <a:bodyPr/>
          <a:lstStyle/>
          <a:p>
            <a:r>
              <a:rPr lang="en-US" dirty="0" smtClean="0"/>
              <a:t>Perspectives on Researcher Identity: An Exploration of the Personal, Interpersonal and Transpersonal</a:t>
            </a:r>
          </a:p>
          <a:p>
            <a:r>
              <a:rPr lang="en-US" dirty="0" smtClean="0"/>
              <a:t>‘</a:t>
            </a:r>
            <a:r>
              <a:rPr lang="en-US" dirty="0" err="1" smtClean="0"/>
              <a:t>Halfie</a:t>
            </a:r>
            <a:r>
              <a:rPr lang="en-US" dirty="0" smtClean="0"/>
              <a:t>’ Research Identity: On the Intricacies of Being, Becoming, and Belonging(s)</a:t>
            </a:r>
          </a:p>
          <a:p>
            <a:r>
              <a:rPr lang="en-US" dirty="0" smtClean="0"/>
              <a:t>Writing, Emotion, and Learning: the Influence of Researcher Identity and Experience on Analysis and Findings</a:t>
            </a:r>
          </a:p>
          <a:p>
            <a:r>
              <a:rPr lang="en-US" dirty="0" smtClean="0"/>
              <a:t>The Researcher, the Daughter and Me: Coping with My Three Selves</a:t>
            </a:r>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Transparency of Identity</a:t>
            </a:r>
            <a:endParaRPr lang="en-US" dirty="0"/>
          </a:p>
        </p:txBody>
      </p:sp>
      <p:sp>
        <p:nvSpPr>
          <p:cNvPr id="3" name="Content Placeholder 2"/>
          <p:cNvSpPr>
            <a:spLocks noGrp="1"/>
          </p:cNvSpPr>
          <p:nvPr>
            <p:ph idx="1"/>
          </p:nvPr>
        </p:nvSpPr>
        <p:spPr/>
        <p:txBody>
          <a:bodyPr/>
          <a:lstStyle/>
          <a:p>
            <a:r>
              <a:rPr lang="en-US" sz="2800" dirty="0" smtClean="0"/>
              <a:t>An associated concern is how do we clearly and ethically identify ourselves as researchers to our research participants, clients, and colleagues and how they come to identify us? </a:t>
            </a:r>
          </a:p>
          <a:p>
            <a:endParaRPr lang="en-US" sz="2800" dirty="0" smtClean="0"/>
          </a:p>
          <a:p>
            <a:r>
              <a:rPr lang="en-US" sz="2800" dirty="0" smtClean="0"/>
              <a:t>How transparent do we become as we dance with our own self-identity and the identities of others? </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Identity Difference</a:t>
            </a:r>
            <a:endParaRPr lang="en-US" dirty="0"/>
          </a:p>
        </p:txBody>
      </p:sp>
      <p:sp>
        <p:nvSpPr>
          <p:cNvPr id="3" name="Content Placeholder 2"/>
          <p:cNvSpPr>
            <a:spLocks noGrp="1"/>
          </p:cNvSpPr>
          <p:nvPr>
            <p:ph idx="1"/>
          </p:nvPr>
        </p:nvSpPr>
        <p:spPr/>
        <p:txBody>
          <a:bodyPr/>
          <a:lstStyle/>
          <a:p>
            <a:r>
              <a:rPr lang="en-US" sz="2800" dirty="0" smtClean="0"/>
              <a:t>As these dance steps are made, how do we as producers and consumers of these (e)merging arcs make decisions of quality and utility? </a:t>
            </a:r>
          </a:p>
          <a:p>
            <a:endParaRPr lang="en-US" sz="2800" dirty="0" smtClean="0"/>
          </a:p>
          <a:p>
            <a:r>
              <a:rPr lang="en-US" sz="2800" dirty="0" smtClean="0"/>
              <a:t>As we explore these self-narratives and narratives of others, what are the differences that make a difference in our qualitative research?</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De-Construction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Identity Defined</a:t>
            </a:r>
            <a:endParaRPr lang="en-US" dirty="0"/>
          </a:p>
        </p:txBody>
      </p:sp>
      <p:sp>
        <p:nvSpPr>
          <p:cNvPr id="5" name="Content Placeholder 4"/>
          <p:cNvSpPr>
            <a:spLocks noGrp="1"/>
          </p:cNvSpPr>
          <p:nvPr>
            <p:ph idx="1"/>
          </p:nvPr>
        </p:nvSpPr>
        <p:spPr/>
        <p:txBody>
          <a:bodyPr/>
          <a:lstStyle/>
          <a:p>
            <a:r>
              <a:rPr lang="en-US" dirty="0" smtClean="0"/>
              <a:t>Identify suggests both a sense of the individual:</a:t>
            </a:r>
          </a:p>
          <a:p>
            <a:pPr lvl="1"/>
            <a:r>
              <a:rPr lang="en-US" dirty="0" smtClean="0"/>
              <a:t>Identity: The collective aspect of the set of characteristics by which a thing is definitively recognizable or known. </a:t>
            </a:r>
            <a:r>
              <a:rPr lang="en-US" sz="1400" i="1" dirty="0" smtClean="0"/>
              <a:t>The American Heritage Dictionary of the English Language, Fourth Edition </a:t>
            </a:r>
            <a:r>
              <a:rPr lang="en-US" sz="1400" dirty="0" smtClean="0"/>
              <a:t>(2004)</a:t>
            </a:r>
          </a:p>
          <a:p>
            <a:endParaRPr lang="en-US" dirty="0" smtClean="0"/>
          </a:p>
          <a:p>
            <a:r>
              <a:rPr lang="en-US" dirty="0" smtClean="0"/>
              <a:t>And a sense of the relational:</a:t>
            </a:r>
          </a:p>
          <a:p>
            <a:pPr lvl="1"/>
            <a:r>
              <a:rPr lang="en-US" dirty="0" smtClean="0"/>
              <a:t>Identity: The set of behavioral or personal characteristics by which an individual is recognizable as a member of a group. </a:t>
            </a:r>
            <a:r>
              <a:rPr lang="en-US" sz="1400" i="1" dirty="0" smtClean="0"/>
              <a:t>The American Heritage Dictionary of the English Language</a:t>
            </a:r>
            <a:r>
              <a:rPr lang="en-US" sz="1400" dirty="0" smtClean="0"/>
              <a:t> </a:t>
            </a:r>
            <a:r>
              <a:rPr lang="en-US" sz="1400" i="1" dirty="0" smtClean="0"/>
              <a:t>, Fourth Edition</a:t>
            </a:r>
            <a:r>
              <a:rPr lang="en-US" sz="1400" dirty="0" smtClean="0"/>
              <a:t> (2004)</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additive="base">
                                        <p:cTn id="2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Identity Defined</a:t>
            </a:r>
            <a:endParaRPr lang="en-US" dirty="0"/>
          </a:p>
        </p:txBody>
      </p:sp>
      <p:sp>
        <p:nvSpPr>
          <p:cNvPr id="5" name="Content Placeholder 4"/>
          <p:cNvSpPr>
            <a:spLocks noGrp="1"/>
          </p:cNvSpPr>
          <p:nvPr>
            <p:ph idx="1"/>
          </p:nvPr>
        </p:nvSpPr>
        <p:spPr/>
        <p:txBody>
          <a:bodyPr/>
          <a:lstStyle/>
          <a:p>
            <a:r>
              <a:rPr lang="en-US" dirty="0" smtClean="0"/>
              <a:t>Identify also suggests both a sense of uniqueness:</a:t>
            </a:r>
          </a:p>
          <a:p>
            <a:pPr lvl="1"/>
            <a:r>
              <a:rPr lang="en-US" dirty="0" smtClean="0"/>
              <a:t>Identity: The distinct personality of an individual regarded as a persisting entity; individuality. </a:t>
            </a:r>
            <a:r>
              <a:rPr lang="en-US" sz="1400" i="1" dirty="0" smtClean="0"/>
              <a:t>The American Heritage Dictionary of the English Language, Fourth Edition </a:t>
            </a:r>
            <a:r>
              <a:rPr lang="en-US" sz="1400" dirty="0" smtClean="0"/>
              <a:t>(2004)</a:t>
            </a:r>
          </a:p>
          <a:p>
            <a:endParaRPr lang="en-US" dirty="0" smtClean="0"/>
          </a:p>
          <a:p>
            <a:r>
              <a:rPr lang="en-US" dirty="0" smtClean="0"/>
              <a:t>And a sense of sameness:</a:t>
            </a:r>
          </a:p>
          <a:p>
            <a:pPr lvl="1"/>
            <a:r>
              <a:rPr lang="en-US" dirty="0" smtClean="0"/>
              <a:t>Identity: The quality or condition of being the same as something else. </a:t>
            </a:r>
            <a:r>
              <a:rPr lang="en-US" sz="1400" i="1" dirty="0" smtClean="0"/>
              <a:t>The American Heritage Dictionary of the English Language, Fourth Edition</a:t>
            </a:r>
            <a:r>
              <a:rPr lang="en-US" sz="1400" dirty="0" smtClean="0"/>
              <a:t> (2004)</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additive="base">
                                        <p:cTn id="2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Identity as Metaphor</a:t>
            </a:r>
            <a:endParaRPr lang="en-US" dirty="0"/>
          </a:p>
        </p:txBody>
      </p:sp>
      <p:sp>
        <p:nvSpPr>
          <p:cNvPr id="5" name="Content Placeholder 4"/>
          <p:cNvSpPr>
            <a:spLocks noGrp="1"/>
          </p:cNvSpPr>
          <p:nvPr>
            <p:ph idx="1"/>
          </p:nvPr>
        </p:nvSpPr>
        <p:spPr/>
        <p:txBody>
          <a:bodyPr/>
          <a:lstStyle/>
          <a:p>
            <a:r>
              <a:rPr lang="en-US" dirty="0" smtClean="0"/>
              <a:t>Three Parts to a Metaphor</a:t>
            </a:r>
          </a:p>
          <a:p>
            <a:pPr lvl="1"/>
            <a:r>
              <a:rPr lang="en-US" dirty="0" smtClean="0"/>
              <a:t>Two distinct but connectable parts</a:t>
            </a:r>
          </a:p>
          <a:p>
            <a:pPr lvl="1"/>
            <a:r>
              <a:rPr lang="en-US" dirty="0" smtClean="0"/>
              <a:t>The perspectives each brings to the other</a:t>
            </a:r>
          </a:p>
          <a:p>
            <a:pPr lvl="1">
              <a:buNone/>
            </a:pPr>
            <a:endParaRPr lang="en-US" dirty="0" smtClean="0"/>
          </a:p>
          <a:p>
            <a:r>
              <a:rPr lang="en-US" dirty="0" smtClean="0"/>
              <a:t>Individual and Relational / Unique and Same</a:t>
            </a:r>
          </a:p>
          <a:p>
            <a:pPr lvl="1"/>
            <a:r>
              <a:rPr lang="en-US" dirty="0" smtClean="0"/>
              <a:t>Someone and Someone Else</a:t>
            </a:r>
          </a:p>
          <a:p>
            <a:pPr lvl="1"/>
            <a:r>
              <a:rPr lang="en-US" dirty="0" smtClean="0"/>
              <a:t>Fluid and Multifaceted</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Epistemology of Identity</a:t>
            </a:r>
            <a:endParaRPr lang="en-US" dirty="0"/>
          </a:p>
        </p:txBody>
      </p:sp>
      <p:sp>
        <p:nvSpPr>
          <p:cNvPr id="3" name="Content Placeholder 2"/>
          <p:cNvSpPr>
            <a:spLocks noGrp="1"/>
          </p:cNvSpPr>
          <p:nvPr>
            <p:ph idx="1"/>
          </p:nvPr>
        </p:nvSpPr>
        <p:spPr/>
        <p:txBody>
          <a:bodyPr/>
          <a:lstStyle/>
          <a:p>
            <a:r>
              <a:rPr lang="en-US" dirty="0" smtClean="0"/>
              <a:t>Identity is discovered or recovered</a:t>
            </a:r>
          </a:p>
          <a:p>
            <a:pPr>
              <a:buNone/>
            </a:pPr>
            <a:endParaRPr lang="en-US" dirty="0" smtClean="0"/>
          </a:p>
          <a:p>
            <a:r>
              <a:rPr lang="en-US" dirty="0" smtClean="0"/>
              <a:t>Identity is created or performed</a:t>
            </a:r>
          </a:p>
          <a:p>
            <a:pPr>
              <a:buNone/>
            </a:pPr>
            <a:endParaRPr lang="en-US" dirty="0" smtClean="0"/>
          </a:p>
          <a:p>
            <a:r>
              <a:rPr lang="en-US" dirty="0" smtClean="0"/>
              <a:t>Identity is co-constructed and negotiated </a:t>
            </a:r>
            <a:r>
              <a:rPr lang="en-US" sz="1400" dirty="0" smtClean="0"/>
              <a:t>(</a:t>
            </a:r>
            <a:r>
              <a:rPr lang="en-US" sz="1400" dirty="0" err="1" smtClean="0"/>
              <a:t>Lavis</a:t>
            </a:r>
            <a:r>
              <a:rPr lang="en-US" sz="1400" dirty="0" smtClean="0"/>
              <a:t>, 2010)</a:t>
            </a:r>
            <a:endParaRPr lang="en-US"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Re-Construction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Identity Implies</a:t>
            </a:r>
            <a:endParaRPr lang="en-US" dirty="0"/>
          </a:p>
        </p:txBody>
      </p:sp>
      <p:sp>
        <p:nvSpPr>
          <p:cNvPr id="5" name="Content Placeholder 4"/>
          <p:cNvSpPr>
            <a:spLocks noGrp="1"/>
          </p:cNvSpPr>
          <p:nvPr>
            <p:ph idx="1"/>
          </p:nvPr>
        </p:nvSpPr>
        <p:spPr/>
        <p:txBody>
          <a:bodyPr/>
          <a:lstStyle/>
          <a:p>
            <a:r>
              <a:rPr lang="en-US" dirty="0" smtClean="0"/>
              <a:t>Population-Sample Relationship</a:t>
            </a:r>
          </a:p>
          <a:p>
            <a:pPr>
              <a:buNone/>
            </a:pPr>
            <a:endParaRPr lang="en-US" dirty="0" smtClean="0"/>
          </a:p>
          <a:p>
            <a:r>
              <a:rPr lang="en-US" dirty="0" smtClean="0"/>
              <a:t>Nature or Logic of this Relationship</a:t>
            </a:r>
          </a:p>
          <a:p>
            <a:pPr lvl="1"/>
            <a:r>
              <a:rPr lang="en-US" dirty="0" smtClean="0"/>
              <a:t>Deductive</a:t>
            </a:r>
          </a:p>
          <a:p>
            <a:pPr lvl="1"/>
            <a:r>
              <a:rPr lang="en-US" dirty="0" smtClean="0"/>
              <a:t>Inductive</a:t>
            </a:r>
          </a:p>
          <a:p>
            <a:pPr lvl="1"/>
            <a:r>
              <a:rPr lang="en-US" dirty="0" smtClean="0"/>
              <a:t>Abductive</a:t>
            </a:r>
          </a:p>
          <a:p>
            <a:pPr lvl="1"/>
            <a:r>
              <a:rPr lang="en-US" dirty="0" smtClean="0"/>
              <a:t>Some or all of the above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3"/>
          <p:cNvSpPr>
            <a:spLocks noGrp="1"/>
          </p:cNvSpPr>
          <p:nvPr>
            <p:ph type="title"/>
          </p:nvPr>
        </p:nvSpPr>
        <p:spPr/>
        <p:txBody>
          <a:bodyPr/>
          <a:lstStyle/>
          <a:p>
            <a:r>
              <a:rPr lang="en-US" dirty="0" smtClean="0"/>
              <a:t>Plenary Overview</a:t>
            </a:r>
          </a:p>
        </p:txBody>
      </p:sp>
      <p:sp>
        <p:nvSpPr>
          <p:cNvPr id="19458" name="Content Placeholder 4"/>
          <p:cNvSpPr>
            <a:spLocks noGrp="1"/>
          </p:cNvSpPr>
          <p:nvPr>
            <p:ph idx="1"/>
          </p:nvPr>
        </p:nvSpPr>
        <p:spPr/>
        <p:txBody>
          <a:bodyPr/>
          <a:lstStyle/>
          <a:p>
            <a:r>
              <a:rPr lang="en-US" dirty="0" smtClean="0"/>
              <a:t>Pre-Construction</a:t>
            </a:r>
          </a:p>
          <a:p>
            <a:r>
              <a:rPr lang="en-US" dirty="0" smtClean="0"/>
              <a:t>Construction</a:t>
            </a:r>
          </a:p>
          <a:p>
            <a:r>
              <a:rPr lang="en-US" dirty="0" smtClean="0"/>
              <a:t>De-Construction</a:t>
            </a:r>
          </a:p>
          <a:p>
            <a:r>
              <a:rPr lang="en-US" dirty="0" smtClean="0"/>
              <a:t>Re-Construction</a:t>
            </a:r>
          </a:p>
          <a:p>
            <a:r>
              <a:rPr lang="en-US" dirty="0" smtClean="0"/>
              <a:t>Post-Construction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Identity Implies</a:t>
            </a:r>
            <a:endParaRPr lang="en-US" dirty="0"/>
          </a:p>
        </p:txBody>
      </p:sp>
      <p:sp>
        <p:nvSpPr>
          <p:cNvPr id="5" name="Content Placeholder 4"/>
          <p:cNvSpPr>
            <a:spLocks noGrp="1"/>
          </p:cNvSpPr>
          <p:nvPr>
            <p:ph idx="1"/>
          </p:nvPr>
        </p:nvSpPr>
        <p:spPr/>
        <p:txBody>
          <a:bodyPr/>
          <a:lstStyle/>
          <a:p>
            <a:pPr marL="0" indent="0">
              <a:buNone/>
            </a:pPr>
            <a:r>
              <a:rPr lang="en-US" dirty="0" smtClean="0"/>
              <a:t>So these relational dualisms suggest we should be sensitive to both</a:t>
            </a:r>
          </a:p>
          <a:p>
            <a:endParaRPr lang="en-US" dirty="0" smtClean="0"/>
          </a:p>
          <a:p>
            <a:pPr lvl="1"/>
            <a:r>
              <a:rPr lang="en-US" dirty="0" smtClean="0"/>
              <a:t>How we identify </a:t>
            </a:r>
            <a:r>
              <a:rPr lang="en-US" b="1" dirty="0" smtClean="0"/>
              <a:t>as</a:t>
            </a:r>
          </a:p>
          <a:p>
            <a:pPr>
              <a:buNone/>
            </a:pPr>
            <a:endParaRPr lang="en-US" dirty="0" smtClean="0"/>
          </a:p>
          <a:p>
            <a:pPr>
              <a:buNone/>
            </a:pPr>
            <a:r>
              <a:rPr lang="en-US" dirty="0" smtClean="0"/>
              <a:t>And</a:t>
            </a:r>
          </a:p>
          <a:p>
            <a:pPr>
              <a:buNone/>
            </a:pPr>
            <a:r>
              <a:rPr lang="en-US" dirty="0" smtClean="0"/>
              <a:t>	</a:t>
            </a:r>
          </a:p>
          <a:p>
            <a:pPr lvl="1"/>
            <a:r>
              <a:rPr lang="en-US" dirty="0" smtClean="0"/>
              <a:t>How we identify </a:t>
            </a:r>
            <a:r>
              <a:rPr lang="en-US" b="1" dirty="0" smtClean="0"/>
              <a:t>with</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 calcmode="lin" valueType="num">
                                      <p:cBhvr additive="base">
                                        <p:cTn id="1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additive="base">
                                        <p:cTn id="2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additive="base">
                                        <p:cTn id="2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Researcher Identity</a:t>
            </a:r>
            <a:endParaRPr lang="en-US" dirty="0"/>
          </a:p>
        </p:txBody>
      </p:sp>
      <p:sp>
        <p:nvSpPr>
          <p:cNvPr id="5" name="Content Placeholder 4"/>
          <p:cNvSpPr>
            <a:spLocks noGrp="1"/>
          </p:cNvSpPr>
          <p:nvPr>
            <p:ph idx="1"/>
          </p:nvPr>
        </p:nvSpPr>
        <p:spPr/>
        <p:txBody>
          <a:bodyPr/>
          <a:lstStyle/>
          <a:p>
            <a:pPr>
              <a:buNone/>
            </a:pPr>
            <a:r>
              <a:rPr lang="en-US" dirty="0" smtClean="0"/>
              <a:t>As researchers reflecting on our own identities</a:t>
            </a:r>
          </a:p>
          <a:p>
            <a:pPr>
              <a:buNone/>
            </a:pPr>
            <a:endParaRPr lang="en-US" dirty="0" smtClean="0"/>
          </a:p>
          <a:p>
            <a:pPr lvl="1"/>
            <a:r>
              <a:rPr lang="en-US" dirty="0" smtClean="0"/>
              <a:t>Who, What, When, Where, Why and How do we identify ourselves as something?</a:t>
            </a:r>
          </a:p>
          <a:p>
            <a:pPr>
              <a:buNone/>
            </a:pPr>
            <a:endParaRPr lang="en-US" dirty="0" smtClean="0"/>
          </a:p>
          <a:p>
            <a:pPr>
              <a:buNone/>
            </a:pPr>
            <a:r>
              <a:rPr lang="en-US" dirty="0" smtClean="0"/>
              <a:t>And</a:t>
            </a:r>
          </a:p>
          <a:p>
            <a:pPr lvl="1"/>
            <a:endParaRPr lang="en-US" dirty="0" smtClean="0"/>
          </a:p>
          <a:p>
            <a:pPr lvl="1"/>
            <a:r>
              <a:rPr lang="en-US" dirty="0" smtClean="0"/>
              <a:t>Who, What, When, Where, Why and How do we identify ourselves with something?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 calcmode="lin" valueType="num">
                                      <p:cBhvr additive="base">
                                        <p:cTn id="1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anim calcmode="lin" valueType="num">
                                      <p:cBhvr additive="base">
                                        <p:cTn id="2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Researcher Identifies Others</a:t>
            </a:r>
            <a:endParaRPr lang="en-US" dirty="0"/>
          </a:p>
        </p:txBody>
      </p:sp>
      <p:sp>
        <p:nvSpPr>
          <p:cNvPr id="5" name="Content Placeholder 4"/>
          <p:cNvSpPr>
            <a:spLocks noGrp="1"/>
          </p:cNvSpPr>
          <p:nvPr>
            <p:ph idx="1"/>
          </p:nvPr>
        </p:nvSpPr>
        <p:spPr/>
        <p:txBody>
          <a:bodyPr/>
          <a:lstStyle/>
          <a:p>
            <a:pPr>
              <a:buNone/>
            </a:pPr>
            <a:r>
              <a:rPr lang="en-US" dirty="0" smtClean="0"/>
              <a:t>As researcher reflecting on the identities of others</a:t>
            </a:r>
          </a:p>
          <a:p>
            <a:endParaRPr lang="en-US" dirty="0" smtClean="0"/>
          </a:p>
          <a:p>
            <a:pPr lvl="1"/>
            <a:r>
              <a:rPr lang="en-US" dirty="0" smtClean="0"/>
              <a:t>Who, What, When, Where, Why and How do we identify others as something?</a:t>
            </a:r>
          </a:p>
          <a:p>
            <a:endParaRPr lang="en-US" dirty="0" smtClean="0"/>
          </a:p>
          <a:p>
            <a:pPr>
              <a:buNone/>
            </a:pPr>
            <a:r>
              <a:rPr lang="en-US" dirty="0" smtClean="0"/>
              <a:t>And</a:t>
            </a:r>
          </a:p>
          <a:p>
            <a:endParaRPr lang="en-US" dirty="0" smtClean="0"/>
          </a:p>
          <a:p>
            <a:pPr lvl="1"/>
            <a:r>
              <a:rPr lang="en-US" dirty="0" smtClean="0"/>
              <a:t>Who, What, When, Where, Why and How do we identify others with something?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 calcmode="lin" valueType="num">
                                      <p:cBhvr additive="base">
                                        <p:cTn id="1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anim calcmode="lin" valueType="num">
                                      <p:cBhvr additive="base">
                                        <p:cTn id="2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Imperative of Identity</a:t>
            </a:r>
            <a:endParaRPr lang="en-US" dirty="0"/>
          </a:p>
        </p:txBody>
      </p:sp>
      <p:sp>
        <p:nvSpPr>
          <p:cNvPr id="3" name="Content Placeholder 2"/>
          <p:cNvSpPr>
            <a:spLocks noGrp="1"/>
          </p:cNvSpPr>
          <p:nvPr>
            <p:ph idx="1"/>
          </p:nvPr>
        </p:nvSpPr>
        <p:spPr/>
        <p:txBody>
          <a:bodyPr/>
          <a:lstStyle/>
          <a:p>
            <a:r>
              <a:rPr lang="en-US" dirty="0" smtClean="0"/>
              <a:t>You may not be able to choose how someone identifies you as something or someone else, BUT</a:t>
            </a:r>
          </a:p>
          <a:p>
            <a:pPr>
              <a:buNone/>
            </a:pPr>
            <a:endParaRPr lang="en-US" dirty="0" smtClean="0"/>
          </a:p>
          <a:p>
            <a:r>
              <a:rPr lang="en-US" dirty="0" smtClean="0"/>
              <a:t>You should be aware how you identify yourself with something or someone else, AND ESPECIALLY</a:t>
            </a:r>
          </a:p>
          <a:p>
            <a:pPr>
              <a:buNone/>
            </a:pPr>
            <a:endParaRPr lang="en-US" dirty="0" smtClean="0"/>
          </a:p>
          <a:p>
            <a:r>
              <a:rPr lang="en-US" dirty="0" smtClean="0"/>
              <a:t>You should be aware how you identify someone with something or someone else.</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Conceptualizing Yourself</a:t>
            </a:r>
            <a:endParaRPr lang="en-US" dirty="0"/>
          </a:p>
        </p:txBody>
      </p:sp>
      <p:sp>
        <p:nvSpPr>
          <p:cNvPr id="3" name="Content Placeholder 2"/>
          <p:cNvSpPr>
            <a:spLocks noGrp="1"/>
          </p:cNvSpPr>
          <p:nvPr>
            <p:ph idx="1"/>
          </p:nvPr>
        </p:nvSpPr>
        <p:spPr/>
        <p:txBody>
          <a:bodyPr/>
          <a:lstStyle/>
          <a:p>
            <a:r>
              <a:rPr lang="en-US" dirty="0" smtClean="0"/>
              <a:t>Personal Identities</a:t>
            </a:r>
          </a:p>
          <a:p>
            <a:pPr>
              <a:buNone/>
            </a:pPr>
            <a:endParaRPr lang="en-US" dirty="0" smtClean="0"/>
          </a:p>
          <a:p>
            <a:r>
              <a:rPr lang="en-US" dirty="0" smtClean="0"/>
              <a:t>Professional Identities</a:t>
            </a:r>
          </a:p>
          <a:p>
            <a:pPr>
              <a:buNone/>
            </a:pPr>
            <a:endParaRPr lang="en-US" dirty="0" smtClean="0"/>
          </a:p>
          <a:p>
            <a:r>
              <a:rPr lang="en-US" dirty="0" smtClean="0"/>
              <a:t>Disciplinary Identities</a:t>
            </a:r>
          </a:p>
          <a:p>
            <a:pPr>
              <a:buNone/>
            </a:pPr>
            <a:endParaRPr lang="en-US" dirty="0" smtClean="0"/>
          </a:p>
          <a:p>
            <a:r>
              <a:rPr lang="en-US" dirty="0" smtClean="0"/>
              <a:t>Methodological Identities</a:t>
            </a:r>
          </a:p>
          <a:p>
            <a:pPr>
              <a:buNone/>
            </a:pPr>
            <a:endParaRPr lang="en-US" dirty="0" smtClean="0"/>
          </a:p>
          <a:p>
            <a:r>
              <a:rPr lang="en-US" dirty="0" smtClean="0"/>
              <a:t>Relational Identities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Identities</a:t>
            </a:r>
            <a:endParaRPr lang="en-US" dirty="0"/>
          </a:p>
        </p:txBody>
      </p:sp>
      <p:sp>
        <p:nvSpPr>
          <p:cNvPr id="3" name="Content Placeholder 2"/>
          <p:cNvSpPr>
            <a:spLocks noGrp="1"/>
          </p:cNvSpPr>
          <p:nvPr>
            <p:ph idx="1"/>
          </p:nvPr>
        </p:nvSpPr>
        <p:spPr/>
        <p:txBody>
          <a:bodyPr/>
          <a:lstStyle/>
          <a:p>
            <a:r>
              <a:rPr lang="en-US" dirty="0" smtClean="0"/>
              <a:t>Gender</a:t>
            </a:r>
          </a:p>
          <a:p>
            <a:endParaRPr lang="en-US" dirty="0" smtClean="0"/>
          </a:p>
          <a:p>
            <a:r>
              <a:rPr lang="en-US" dirty="0" smtClean="0"/>
              <a:t>Sexuality</a:t>
            </a:r>
          </a:p>
          <a:p>
            <a:endParaRPr lang="en-US" dirty="0" smtClean="0"/>
          </a:p>
          <a:p>
            <a:r>
              <a:rPr lang="en-US" dirty="0" smtClean="0"/>
              <a:t>Age</a:t>
            </a:r>
          </a:p>
          <a:p>
            <a:endParaRPr lang="en-US" dirty="0" smtClean="0"/>
          </a:p>
          <a:p>
            <a:r>
              <a:rPr lang="en-US" dirty="0" smtClean="0"/>
              <a:t>Cultural</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Identities</a:t>
            </a:r>
            <a:endParaRPr lang="en-US" dirty="0"/>
          </a:p>
        </p:txBody>
      </p:sp>
      <p:sp>
        <p:nvSpPr>
          <p:cNvPr id="3" name="Content Placeholder 2"/>
          <p:cNvSpPr>
            <a:spLocks noGrp="1"/>
          </p:cNvSpPr>
          <p:nvPr>
            <p:ph idx="1"/>
          </p:nvPr>
        </p:nvSpPr>
        <p:spPr/>
        <p:txBody>
          <a:bodyPr/>
          <a:lstStyle/>
          <a:p>
            <a:r>
              <a:rPr lang="en-US" dirty="0" smtClean="0"/>
              <a:t>Principal Investigator</a:t>
            </a:r>
          </a:p>
          <a:p>
            <a:endParaRPr lang="en-US" dirty="0" smtClean="0"/>
          </a:p>
          <a:p>
            <a:r>
              <a:rPr lang="en-US" dirty="0" smtClean="0"/>
              <a:t>Researcher</a:t>
            </a:r>
          </a:p>
          <a:p>
            <a:endParaRPr lang="en-US" dirty="0" smtClean="0"/>
          </a:p>
          <a:p>
            <a:r>
              <a:rPr lang="en-US" dirty="0" smtClean="0"/>
              <a:t>Professor</a:t>
            </a:r>
          </a:p>
          <a:p>
            <a:endParaRPr lang="en-US" dirty="0" smtClean="0"/>
          </a:p>
          <a:p>
            <a:r>
              <a:rPr lang="en-US" dirty="0" smtClean="0"/>
              <a:t>Consultant</a:t>
            </a:r>
          </a:p>
          <a:p>
            <a:endParaRPr lang="en-US" dirty="0" smtClean="0"/>
          </a:p>
          <a:p>
            <a:r>
              <a:rPr lang="en-US" dirty="0" smtClean="0"/>
              <a:t>Change-Agent</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Disciplinary Identities</a:t>
            </a:r>
            <a:endParaRPr lang="en-US" dirty="0"/>
          </a:p>
        </p:txBody>
      </p:sp>
      <p:sp>
        <p:nvSpPr>
          <p:cNvPr id="3" name="Content Placeholder 2"/>
          <p:cNvSpPr>
            <a:spLocks noGrp="1"/>
          </p:cNvSpPr>
          <p:nvPr>
            <p:ph idx="1"/>
          </p:nvPr>
        </p:nvSpPr>
        <p:spPr/>
        <p:txBody>
          <a:bodyPr/>
          <a:lstStyle/>
          <a:p>
            <a:r>
              <a:rPr lang="en-US" dirty="0" smtClean="0"/>
              <a:t>Psychologist</a:t>
            </a:r>
          </a:p>
          <a:p>
            <a:r>
              <a:rPr lang="en-US" dirty="0" smtClean="0"/>
              <a:t>Sociologist</a:t>
            </a:r>
          </a:p>
          <a:p>
            <a:r>
              <a:rPr lang="en-US" dirty="0" smtClean="0"/>
              <a:t>Anthropologist</a:t>
            </a:r>
          </a:p>
          <a:p>
            <a:r>
              <a:rPr lang="en-US" dirty="0" smtClean="0"/>
              <a:t>Nurse</a:t>
            </a:r>
          </a:p>
          <a:p>
            <a:r>
              <a:rPr lang="en-US" dirty="0" smtClean="0"/>
              <a:t>Educator</a:t>
            </a:r>
          </a:p>
          <a:p>
            <a:r>
              <a:rPr lang="en-US" dirty="0" smtClean="0"/>
              <a:t>Market Researcher</a:t>
            </a:r>
          </a:p>
          <a:p>
            <a:r>
              <a:rPr lang="en-US" dirty="0" smtClean="0"/>
              <a:t>Multi-disciplinarian</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Methodological Identities</a:t>
            </a:r>
            <a:endParaRPr lang="en-US" dirty="0"/>
          </a:p>
        </p:txBody>
      </p:sp>
      <p:sp>
        <p:nvSpPr>
          <p:cNvPr id="3" name="Content Placeholder 2"/>
          <p:cNvSpPr>
            <a:spLocks noGrp="1"/>
          </p:cNvSpPr>
          <p:nvPr>
            <p:ph idx="1"/>
          </p:nvPr>
        </p:nvSpPr>
        <p:spPr/>
        <p:txBody>
          <a:bodyPr/>
          <a:lstStyle/>
          <a:p>
            <a:r>
              <a:rPr lang="en-US" dirty="0" smtClean="0"/>
              <a:t>Ethnographer</a:t>
            </a:r>
          </a:p>
          <a:p>
            <a:r>
              <a:rPr lang="en-US" dirty="0" smtClean="0"/>
              <a:t>Autoethnographer</a:t>
            </a:r>
          </a:p>
          <a:p>
            <a:r>
              <a:rPr lang="en-US" dirty="0" smtClean="0"/>
              <a:t>Phenomenologist</a:t>
            </a:r>
          </a:p>
          <a:p>
            <a:r>
              <a:rPr lang="en-US" dirty="0" smtClean="0"/>
              <a:t>Action Researcher</a:t>
            </a:r>
          </a:p>
          <a:p>
            <a:r>
              <a:rPr lang="en-US" dirty="0" smtClean="0"/>
              <a:t>Discourse Analyst</a:t>
            </a:r>
          </a:p>
          <a:p>
            <a:r>
              <a:rPr lang="en-US" dirty="0" smtClean="0"/>
              <a:t>Life Historian</a:t>
            </a:r>
          </a:p>
          <a:p>
            <a:r>
              <a:rPr lang="en-US" dirty="0" smtClean="0"/>
              <a:t>Grounded Theorist</a:t>
            </a:r>
          </a:p>
          <a:p>
            <a:r>
              <a:rPr lang="en-US" dirty="0" smtClean="0"/>
              <a:t>Program Evaluator</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Relational Identities</a:t>
            </a:r>
            <a:endParaRPr lang="en-US" dirty="0"/>
          </a:p>
        </p:txBody>
      </p:sp>
      <p:sp>
        <p:nvSpPr>
          <p:cNvPr id="3" name="Content Placeholder 2"/>
          <p:cNvSpPr>
            <a:spLocks noGrp="1"/>
          </p:cNvSpPr>
          <p:nvPr>
            <p:ph idx="1"/>
          </p:nvPr>
        </p:nvSpPr>
        <p:spPr/>
        <p:txBody>
          <a:bodyPr/>
          <a:lstStyle/>
          <a:p>
            <a:r>
              <a:rPr lang="en-US" dirty="0" smtClean="0"/>
              <a:t>Curiosity</a:t>
            </a:r>
          </a:p>
          <a:p>
            <a:r>
              <a:rPr lang="en-US" dirty="0" smtClean="0"/>
              <a:t>Confirmation</a:t>
            </a:r>
          </a:p>
          <a:p>
            <a:r>
              <a:rPr lang="en-US" dirty="0" smtClean="0"/>
              <a:t>Comparison</a:t>
            </a:r>
          </a:p>
          <a:p>
            <a:r>
              <a:rPr lang="en-US" dirty="0" smtClean="0"/>
              <a:t>Changing</a:t>
            </a:r>
          </a:p>
          <a:p>
            <a:r>
              <a:rPr lang="en-US" dirty="0" smtClean="0"/>
              <a:t>Collaborating</a:t>
            </a:r>
          </a:p>
          <a:p>
            <a:r>
              <a:rPr lang="en-US" dirty="0" smtClean="0"/>
              <a:t>Critiquing</a:t>
            </a:r>
          </a:p>
          <a:p>
            <a:r>
              <a:rPr lang="en-US" dirty="0" smtClean="0"/>
              <a:t>Combining </a:t>
            </a:r>
            <a:r>
              <a:rPr lang="en-US" sz="1400" dirty="0" smtClean="0"/>
              <a:t>(Chenail, 2000)</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Pre-Construction</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Review Board</a:t>
            </a:r>
            <a:endParaRPr lang="en-US" dirty="0"/>
          </a:p>
        </p:txBody>
      </p:sp>
      <p:sp>
        <p:nvSpPr>
          <p:cNvPr id="3" name="Content Placeholder 2"/>
          <p:cNvSpPr>
            <a:spLocks noGrp="1"/>
          </p:cNvSpPr>
          <p:nvPr>
            <p:ph idx="1"/>
          </p:nvPr>
        </p:nvSpPr>
        <p:spPr/>
        <p:txBody>
          <a:bodyPr/>
          <a:lstStyle/>
          <a:p>
            <a:r>
              <a:rPr lang="en-US" dirty="0" smtClean="0"/>
              <a:t>How you identify yourself</a:t>
            </a:r>
          </a:p>
          <a:p>
            <a:pPr>
              <a:buNone/>
            </a:pPr>
            <a:endParaRPr lang="en-US" dirty="0" smtClean="0"/>
          </a:p>
          <a:p>
            <a:r>
              <a:rPr lang="en-US" dirty="0" smtClean="0"/>
              <a:t>How you identify “participants”</a:t>
            </a:r>
          </a:p>
          <a:p>
            <a:pPr>
              <a:buNone/>
            </a:pPr>
            <a:endParaRPr lang="en-US" dirty="0" smtClean="0"/>
          </a:p>
          <a:p>
            <a:r>
              <a:rPr lang="en-US" dirty="0" smtClean="0"/>
              <a:t>How you inform participants</a:t>
            </a:r>
          </a:p>
          <a:p>
            <a:pPr>
              <a:buNone/>
            </a:pPr>
            <a:endParaRPr lang="en-US" dirty="0" smtClean="0"/>
          </a:p>
          <a:p>
            <a:r>
              <a:rPr lang="en-US" dirty="0" smtClean="0"/>
              <a:t>How you de-identify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Instrumentation</a:t>
            </a:r>
            <a:endParaRPr lang="en-US" dirty="0"/>
          </a:p>
        </p:txBody>
      </p:sp>
      <p:sp>
        <p:nvSpPr>
          <p:cNvPr id="3" name="Content Placeholder 2"/>
          <p:cNvSpPr>
            <a:spLocks noGrp="1"/>
          </p:cNvSpPr>
          <p:nvPr>
            <p:ph idx="1"/>
          </p:nvPr>
        </p:nvSpPr>
        <p:spPr/>
        <p:txBody>
          <a:bodyPr/>
          <a:lstStyle/>
          <a:p>
            <a:r>
              <a:rPr lang="en-US" dirty="0" smtClean="0"/>
              <a:t>Data Generation</a:t>
            </a:r>
          </a:p>
          <a:p>
            <a:endParaRPr lang="en-US" dirty="0" smtClean="0"/>
          </a:p>
          <a:p>
            <a:r>
              <a:rPr lang="en-US" dirty="0" smtClean="0"/>
              <a:t>Data Analysis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Generation</a:t>
            </a:r>
            <a:endParaRPr lang="en-US" dirty="0"/>
          </a:p>
        </p:txBody>
      </p:sp>
      <p:sp>
        <p:nvSpPr>
          <p:cNvPr id="3" name="Content Placeholder 2"/>
          <p:cNvSpPr>
            <a:spLocks noGrp="1"/>
          </p:cNvSpPr>
          <p:nvPr>
            <p:ph idx="1"/>
          </p:nvPr>
        </p:nvSpPr>
        <p:spPr/>
        <p:txBody>
          <a:bodyPr/>
          <a:lstStyle/>
          <a:p>
            <a:r>
              <a:rPr lang="en-US" dirty="0" smtClean="0"/>
              <a:t>Empathy</a:t>
            </a:r>
          </a:p>
          <a:p>
            <a:pPr>
              <a:buNone/>
            </a:pPr>
            <a:endParaRPr lang="en-US" dirty="0" smtClean="0"/>
          </a:p>
          <a:p>
            <a:r>
              <a:rPr lang="en-US" dirty="0" smtClean="0"/>
              <a:t>Switching</a:t>
            </a:r>
          </a:p>
          <a:p>
            <a:pPr>
              <a:buNone/>
            </a:pPr>
            <a:endParaRPr lang="en-US" dirty="0" smtClean="0"/>
          </a:p>
          <a:p>
            <a:r>
              <a:rPr lang="en-US" dirty="0" smtClean="0"/>
              <a:t>Attending to the one and the someone else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Generation</a:t>
            </a:r>
            <a:endParaRPr lang="en-US" dirty="0"/>
          </a:p>
        </p:txBody>
      </p:sp>
      <p:sp>
        <p:nvSpPr>
          <p:cNvPr id="3" name="Content Placeholder 2"/>
          <p:cNvSpPr>
            <a:spLocks noGrp="1"/>
          </p:cNvSpPr>
          <p:nvPr>
            <p:ph idx="1"/>
          </p:nvPr>
        </p:nvSpPr>
        <p:spPr/>
        <p:txBody>
          <a:bodyPr/>
          <a:lstStyle/>
          <a:p>
            <a:r>
              <a:rPr lang="en-US" dirty="0" smtClean="0"/>
              <a:t>Dual-Dependence</a:t>
            </a:r>
          </a:p>
          <a:p>
            <a:endParaRPr lang="en-US" dirty="0" smtClean="0"/>
          </a:p>
          <a:p>
            <a:pPr lvl="1"/>
            <a:r>
              <a:rPr lang="en-US" dirty="0" smtClean="0"/>
              <a:t>To enable</a:t>
            </a:r>
          </a:p>
          <a:p>
            <a:pPr lvl="1"/>
            <a:endParaRPr lang="en-US" dirty="0" smtClean="0"/>
          </a:p>
          <a:p>
            <a:pPr lvl="1"/>
            <a:r>
              <a:rPr lang="en-US" dirty="0" smtClean="0"/>
              <a:t>To disable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a:t>
            </a:r>
            <a:endParaRPr lang="en-US" dirty="0"/>
          </a:p>
        </p:txBody>
      </p:sp>
      <p:sp>
        <p:nvSpPr>
          <p:cNvPr id="3" name="Content Placeholder 2"/>
          <p:cNvSpPr>
            <a:spLocks noGrp="1"/>
          </p:cNvSpPr>
          <p:nvPr>
            <p:ph idx="1"/>
          </p:nvPr>
        </p:nvSpPr>
        <p:spPr/>
        <p:txBody>
          <a:bodyPr/>
          <a:lstStyle/>
          <a:p>
            <a:r>
              <a:rPr lang="en-US" dirty="0" smtClean="0"/>
              <a:t>Preserving uniqueness while considering sameness</a:t>
            </a:r>
          </a:p>
          <a:p>
            <a:endParaRPr lang="en-US" dirty="0" smtClean="0"/>
          </a:p>
          <a:p>
            <a:r>
              <a:rPr lang="en-US" dirty="0" smtClean="0"/>
              <a:t>Valuing multiple identities</a:t>
            </a:r>
          </a:p>
          <a:p>
            <a:endParaRPr lang="en-US" dirty="0" smtClean="0"/>
          </a:p>
          <a:p>
            <a:r>
              <a:rPr lang="en-US" dirty="0" smtClean="0"/>
              <a:t>Expressing stability while acknowledging fluidity</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a:t>
            </a:r>
            <a:endParaRPr lang="en-US" dirty="0"/>
          </a:p>
        </p:txBody>
      </p:sp>
      <p:sp>
        <p:nvSpPr>
          <p:cNvPr id="3" name="Content Placeholder 2"/>
          <p:cNvSpPr>
            <a:spLocks noGrp="1"/>
          </p:cNvSpPr>
          <p:nvPr>
            <p:ph idx="1"/>
          </p:nvPr>
        </p:nvSpPr>
        <p:spPr/>
        <p:txBody>
          <a:bodyPr/>
          <a:lstStyle/>
          <a:p>
            <a:endParaRPr lang="en-US" dirty="0" smtClean="0"/>
          </a:p>
          <a:p>
            <a:r>
              <a:rPr lang="en-US" dirty="0" smtClean="0"/>
              <a:t>What is the evidence?</a:t>
            </a:r>
          </a:p>
          <a:p>
            <a:pPr>
              <a:buNone/>
            </a:pPr>
            <a:endParaRPr lang="en-US" dirty="0" smtClean="0"/>
          </a:p>
          <a:p>
            <a:r>
              <a:rPr lang="en-US" dirty="0" smtClean="0"/>
              <a:t>What is evident?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Control</a:t>
            </a:r>
            <a:endParaRPr lang="en-US" dirty="0"/>
          </a:p>
        </p:txBody>
      </p:sp>
      <p:sp>
        <p:nvSpPr>
          <p:cNvPr id="3" name="Content Placeholder 2"/>
          <p:cNvSpPr>
            <a:spLocks noGrp="1"/>
          </p:cNvSpPr>
          <p:nvPr>
            <p:ph idx="1"/>
          </p:nvPr>
        </p:nvSpPr>
        <p:spPr/>
        <p:txBody>
          <a:bodyPr/>
          <a:lstStyle/>
          <a:p>
            <a:endParaRPr lang="en-US" dirty="0" smtClean="0"/>
          </a:p>
          <a:p>
            <a:r>
              <a:rPr lang="en-US" dirty="0" smtClean="0"/>
              <a:t>Transparency</a:t>
            </a:r>
          </a:p>
          <a:p>
            <a:pPr>
              <a:buNone/>
            </a:pPr>
            <a:endParaRPr lang="en-US" dirty="0" smtClean="0"/>
          </a:p>
          <a:p>
            <a:r>
              <a:rPr lang="en-US" dirty="0" smtClean="0"/>
              <a:t>Reflection</a:t>
            </a:r>
          </a:p>
          <a:p>
            <a:pPr>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Post-Construction</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Identity Ubiquity</a:t>
            </a:r>
            <a:endParaRPr lang="en-US" dirty="0"/>
          </a:p>
        </p:txBody>
      </p:sp>
      <p:sp>
        <p:nvSpPr>
          <p:cNvPr id="5" name="Content Placeholder 4"/>
          <p:cNvSpPr>
            <a:spLocks noGrp="1"/>
          </p:cNvSpPr>
          <p:nvPr>
            <p:ph idx="1"/>
          </p:nvPr>
        </p:nvSpPr>
        <p:spPr/>
        <p:txBody>
          <a:bodyPr/>
          <a:lstStyle/>
          <a:p>
            <a:r>
              <a:rPr lang="en-US" dirty="0" smtClean="0"/>
              <a:t>All research involves identity</a:t>
            </a:r>
          </a:p>
          <a:p>
            <a:endParaRPr lang="en-US" dirty="0" smtClean="0"/>
          </a:p>
          <a:p>
            <a:r>
              <a:rPr lang="en-US" dirty="0" smtClean="0"/>
              <a:t>Sometimes identity is more overt than others</a:t>
            </a:r>
          </a:p>
          <a:p>
            <a:endParaRPr lang="en-US" dirty="0" smtClean="0"/>
          </a:p>
          <a:p>
            <a:r>
              <a:rPr lang="en-US" dirty="0" smtClean="0"/>
              <a:t>Identity ignorance or opaqueness does not lessen ethical responsibility</a:t>
            </a:r>
          </a:p>
          <a:p>
            <a:pPr>
              <a:buNone/>
            </a:pPr>
            <a:endParaRPr lang="en-US" dirty="0" smtClean="0"/>
          </a:p>
          <a:p>
            <a:r>
              <a:rPr lang="en-US" dirty="0" smtClean="0"/>
              <a:t>Identity is an ongoing responsibility</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066800"/>
            <a:ext cx="8305800" cy="1143000"/>
          </a:xfrm>
        </p:spPr>
        <p:txBody>
          <a:bodyPr>
            <a:normAutofit fontScale="90000"/>
          </a:bodyPr>
          <a:lstStyle/>
          <a:p>
            <a:r>
              <a:rPr lang="en-US" dirty="0" smtClean="0"/>
              <a:t>Questions, Comments, and Conversation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Plenary Defined</a:t>
            </a:r>
            <a:endParaRPr lang="en-US" dirty="0"/>
          </a:p>
        </p:txBody>
      </p:sp>
      <p:sp>
        <p:nvSpPr>
          <p:cNvPr id="3" name="Content Placeholder 2"/>
          <p:cNvSpPr>
            <a:spLocks noGrp="1"/>
          </p:cNvSpPr>
          <p:nvPr>
            <p:ph idx="1"/>
          </p:nvPr>
        </p:nvSpPr>
        <p:spPr/>
        <p:txBody>
          <a:bodyPr/>
          <a:lstStyle/>
          <a:p>
            <a:endParaRPr lang="en-US" dirty="0" smtClean="0"/>
          </a:p>
          <a:p>
            <a:r>
              <a:rPr lang="en-US" dirty="0" smtClean="0"/>
              <a:t>Fully attended by all qualified members </a:t>
            </a:r>
            <a:r>
              <a:rPr lang="en-US" sz="1400" i="1" dirty="0" smtClean="0"/>
              <a:t>The American Heritage Dictionary of the English Language, Fourth Edition </a:t>
            </a:r>
            <a:r>
              <a:rPr lang="en-US" sz="1400" dirty="0" smtClean="0"/>
              <a:t>(2004)</a:t>
            </a:r>
          </a:p>
          <a:p>
            <a:pPr>
              <a:buNone/>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971550"/>
          </a:xfrm>
        </p:spPr>
        <p:txBody>
          <a:bodyPr/>
          <a:lstStyle/>
          <a:p>
            <a:r>
              <a:rPr lang="en-US" dirty="0" smtClean="0"/>
              <a:t>References</a:t>
            </a:r>
            <a:endParaRPr lang="en-US" dirty="0"/>
          </a:p>
        </p:txBody>
      </p:sp>
      <p:sp>
        <p:nvSpPr>
          <p:cNvPr id="3" name="Content Placeholder 2"/>
          <p:cNvSpPr>
            <a:spLocks noGrp="1"/>
          </p:cNvSpPr>
          <p:nvPr>
            <p:ph idx="1"/>
          </p:nvPr>
        </p:nvSpPr>
        <p:spPr>
          <a:xfrm>
            <a:off x="457200" y="1752600"/>
            <a:ext cx="8229600" cy="4724400"/>
          </a:xfrm>
        </p:spPr>
        <p:txBody>
          <a:bodyPr/>
          <a:lstStyle/>
          <a:p>
            <a:r>
              <a:rPr lang="en-US" sz="2400" i="1" dirty="0" smtClean="0"/>
              <a:t>The American Heritage Dictionary of the English Language, Fourth Edition</a:t>
            </a:r>
            <a:r>
              <a:rPr lang="en-US" sz="2400" dirty="0" smtClean="0"/>
              <a:t>. (2004). Boston: Houghton Mifflin Company.</a:t>
            </a:r>
          </a:p>
          <a:p>
            <a:r>
              <a:rPr lang="en-US" sz="2400" dirty="0" smtClean="0"/>
              <a:t>Chenail, R. J. (2000). Navigating the "seven </a:t>
            </a:r>
            <a:r>
              <a:rPr lang="en-US" sz="2400" dirty="0" err="1" smtClean="0"/>
              <a:t>c's</a:t>
            </a:r>
            <a:r>
              <a:rPr lang="en-US" sz="2400" dirty="0" smtClean="0"/>
              <a:t>": Curiosity, confirmation, comparison, changing, collaborating, critiquing, and combinations. </a:t>
            </a:r>
            <a:r>
              <a:rPr lang="en-US" sz="2400" i="1" dirty="0" smtClean="0"/>
              <a:t>The Qualitative Report</a:t>
            </a:r>
            <a:r>
              <a:rPr lang="en-US" sz="2400" dirty="0" smtClean="0"/>
              <a:t>, </a:t>
            </a:r>
            <a:r>
              <a:rPr lang="en-US" sz="2400" i="1" dirty="0" smtClean="0"/>
              <a:t>4</a:t>
            </a:r>
            <a:r>
              <a:rPr lang="en-US" sz="2400" dirty="0" smtClean="0"/>
              <a:t>(3/4). Retrieved from  http://www.nova.edu/ssss/QR/QR4-3/sevencs.html </a:t>
            </a:r>
          </a:p>
          <a:p>
            <a:r>
              <a:rPr lang="en-US" sz="2400" dirty="0" err="1" smtClean="0"/>
              <a:t>Lavis</a:t>
            </a:r>
            <a:r>
              <a:rPr lang="en-US" sz="2400" dirty="0" smtClean="0"/>
              <a:t>, V. (2010). Multiple researcher identities: Highlighting tensions and implications for ethical practice in qualitative interviewing. Qualitative Research in Psychology, 7(4), 316-331.</a:t>
            </a:r>
            <a:endParaRPr lang="en-US" sz="2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t>Contact</a:t>
            </a:r>
          </a:p>
        </p:txBody>
      </p:sp>
      <p:sp>
        <p:nvSpPr>
          <p:cNvPr id="49154" name="Content Placeholder 2"/>
          <p:cNvSpPr>
            <a:spLocks noGrp="1"/>
          </p:cNvSpPr>
          <p:nvPr>
            <p:ph idx="1"/>
          </p:nvPr>
        </p:nvSpPr>
        <p:spPr/>
        <p:txBody>
          <a:bodyPr/>
          <a:lstStyle/>
          <a:p>
            <a:pPr>
              <a:buFont typeface="Wingdings 2" pitchFamily="18" charset="2"/>
              <a:buNone/>
            </a:pPr>
            <a:r>
              <a:rPr lang="en-US" dirty="0" smtClean="0"/>
              <a:t>Ron Chenail, Ph.D.</a:t>
            </a:r>
          </a:p>
          <a:p>
            <a:pPr>
              <a:buFont typeface="Wingdings 2" pitchFamily="18" charset="2"/>
              <a:buNone/>
            </a:pPr>
            <a:r>
              <a:rPr lang="en-US" i="1" dirty="0" smtClean="0"/>
              <a:t>The Qualitative Report</a:t>
            </a:r>
            <a:endParaRPr lang="en-US" dirty="0" smtClean="0"/>
          </a:p>
          <a:p>
            <a:pPr>
              <a:buFont typeface="Wingdings 2" pitchFamily="18" charset="2"/>
              <a:buNone/>
            </a:pPr>
            <a:r>
              <a:rPr lang="en-US" dirty="0" smtClean="0"/>
              <a:t>Nova Southeastern University</a:t>
            </a:r>
          </a:p>
          <a:p>
            <a:pPr>
              <a:buFont typeface="Wingdings 2" pitchFamily="18" charset="2"/>
              <a:buNone/>
            </a:pPr>
            <a:r>
              <a:rPr lang="en-US" dirty="0" smtClean="0"/>
              <a:t>3301 College Avenue</a:t>
            </a:r>
          </a:p>
          <a:p>
            <a:pPr>
              <a:buFont typeface="Wingdings 2" pitchFamily="18" charset="2"/>
              <a:buNone/>
            </a:pPr>
            <a:r>
              <a:rPr lang="en-US" dirty="0" smtClean="0"/>
              <a:t>Fort Lauderdale, Florida 33317 USA</a:t>
            </a:r>
          </a:p>
          <a:p>
            <a:pPr>
              <a:buNone/>
            </a:pPr>
            <a:r>
              <a:rPr lang="en-US" dirty="0" smtClean="0"/>
              <a:t>Email: ron@nova.edu</a:t>
            </a:r>
          </a:p>
          <a:p>
            <a:pPr>
              <a:buNone/>
            </a:pPr>
            <a:r>
              <a:rPr lang="en-US" dirty="0" smtClean="0"/>
              <a:t>Web: http://www.nova.edu/ssss/QR/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Role of the Plenary Address</a:t>
            </a:r>
            <a:endParaRPr lang="en-US" dirty="0"/>
          </a:p>
        </p:txBody>
      </p:sp>
      <p:sp>
        <p:nvSpPr>
          <p:cNvPr id="5" name="Content Placeholder 4"/>
          <p:cNvSpPr>
            <a:spLocks noGrp="1"/>
          </p:cNvSpPr>
          <p:nvPr>
            <p:ph idx="1"/>
          </p:nvPr>
        </p:nvSpPr>
        <p:spPr/>
        <p:txBody>
          <a:bodyPr/>
          <a:lstStyle/>
          <a:p>
            <a:r>
              <a:rPr lang="en-US" dirty="0" smtClean="0"/>
              <a:t>Introduction and Orientation</a:t>
            </a:r>
          </a:p>
          <a:p>
            <a:endParaRPr lang="en-US" dirty="0" smtClean="0"/>
          </a:p>
          <a:p>
            <a:r>
              <a:rPr lang="en-US" dirty="0" smtClean="0"/>
              <a:t>Informative</a:t>
            </a:r>
          </a:p>
          <a:p>
            <a:endParaRPr lang="en-US" dirty="0" smtClean="0"/>
          </a:p>
          <a:p>
            <a:r>
              <a:rPr lang="en-US" dirty="0" smtClean="0"/>
              <a:t>Evocative</a:t>
            </a:r>
          </a:p>
          <a:p>
            <a:endParaRPr lang="en-US" dirty="0" smtClean="0"/>
          </a:p>
          <a:p>
            <a:r>
              <a:rPr lang="en-US" dirty="0" smtClean="0"/>
              <a:t>Provocative</a:t>
            </a:r>
          </a:p>
          <a:p>
            <a:pPr>
              <a:buNone/>
            </a:pPr>
            <a:endParaRPr lang="en-US" dirty="0" smtClean="0"/>
          </a:p>
          <a:p>
            <a:r>
              <a:rPr lang="en-US" dirty="0" smtClean="0"/>
              <a:t>Meta-Perspective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Construction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Preeminence of Identity</a:t>
            </a:r>
            <a:endParaRPr lang="en-US" dirty="0"/>
          </a:p>
        </p:txBody>
      </p:sp>
      <p:sp>
        <p:nvSpPr>
          <p:cNvPr id="5" name="Content Placeholder 4"/>
          <p:cNvSpPr>
            <a:spLocks noGrp="1"/>
          </p:cNvSpPr>
          <p:nvPr>
            <p:ph idx="1"/>
          </p:nvPr>
        </p:nvSpPr>
        <p:spPr/>
        <p:txBody>
          <a:bodyPr/>
          <a:lstStyle/>
          <a:p>
            <a:r>
              <a:rPr lang="en-US" sz="2800" dirty="0" smtClean="0"/>
              <a:t>Taking its place alongside such core metaphors as culture, phenomenon, discourse, and narrative, identity has emerged as an important trope in qualitative research. </a:t>
            </a:r>
          </a:p>
          <a:p>
            <a:pPr>
              <a:buNone/>
            </a:pPr>
            <a:endParaRPr lang="en-US" sz="2800" dirty="0" smtClean="0"/>
          </a:p>
          <a:p>
            <a:r>
              <a:rPr lang="en-US" sz="2800" dirty="0" smtClean="0"/>
              <a:t>Be it people's sense of themselves as members of a family, culture, corporation, or the world society, qualitative researchers are interested in learning how people come to define themselves within their varied contexts.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Examples</a:t>
            </a:r>
            <a:endParaRPr lang="en-US" dirty="0"/>
          </a:p>
        </p:txBody>
      </p:sp>
      <p:sp>
        <p:nvSpPr>
          <p:cNvPr id="3" name="Content Placeholder 2"/>
          <p:cNvSpPr>
            <a:spLocks noGrp="1"/>
          </p:cNvSpPr>
          <p:nvPr>
            <p:ph idx="1"/>
          </p:nvPr>
        </p:nvSpPr>
        <p:spPr/>
        <p:txBody>
          <a:bodyPr/>
          <a:lstStyle/>
          <a:p>
            <a:r>
              <a:rPr lang="en-US" dirty="0" smtClean="0"/>
              <a:t>Language, Gender, &amp; Identity in an English Language Learning CMC Environment</a:t>
            </a:r>
          </a:p>
          <a:p>
            <a:r>
              <a:rPr lang="en-US" dirty="0" smtClean="0"/>
              <a:t>Identity Construction through Active Listening in an Online Environment</a:t>
            </a:r>
          </a:p>
          <a:p>
            <a:r>
              <a:rPr lang="es-ES" dirty="0" smtClean="0"/>
              <a:t>Se Echa </a:t>
            </a:r>
            <a:r>
              <a:rPr lang="es-ES" dirty="0" err="1" smtClean="0"/>
              <a:t>Pa’lante</a:t>
            </a:r>
            <a:r>
              <a:rPr lang="es-ES" dirty="0" smtClean="0"/>
              <a:t> Pero Se Pierde Mucho: </a:t>
            </a:r>
            <a:r>
              <a:rPr lang="es-ES" dirty="0" err="1" smtClean="0"/>
              <a:t>Dominican</a:t>
            </a:r>
            <a:r>
              <a:rPr lang="es-ES" dirty="0" smtClean="0"/>
              <a:t> </a:t>
            </a:r>
            <a:r>
              <a:rPr lang="es-ES" dirty="0" err="1" smtClean="0"/>
              <a:t>Return</a:t>
            </a:r>
            <a:r>
              <a:rPr lang="es-ES" dirty="0" smtClean="0"/>
              <a:t> </a:t>
            </a:r>
            <a:r>
              <a:rPr lang="es-ES" dirty="0" err="1" smtClean="0"/>
              <a:t>Migrants</a:t>
            </a:r>
            <a:r>
              <a:rPr lang="es-ES" dirty="0" smtClean="0"/>
              <a:t>’ </a:t>
            </a:r>
            <a:r>
              <a:rPr lang="es-ES" dirty="0" err="1" smtClean="0"/>
              <a:t>Identities</a:t>
            </a:r>
            <a:r>
              <a:rPr lang="es-ES" dirty="0" smtClean="0"/>
              <a:t> </a:t>
            </a:r>
            <a:r>
              <a:rPr lang="es-ES" dirty="0" err="1" smtClean="0"/>
              <a:t>after</a:t>
            </a:r>
            <a:r>
              <a:rPr lang="es-ES" dirty="0" smtClean="0"/>
              <a:t> </a:t>
            </a:r>
            <a:r>
              <a:rPr lang="es-ES" dirty="0" err="1" smtClean="0"/>
              <a:t>Retirement</a:t>
            </a:r>
            <a:endParaRPr lang="es-ES" dirty="0" smtClean="0"/>
          </a:p>
          <a:p>
            <a:r>
              <a:rPr lang="en-US" dirty="0" smtClean="0"/>
              <a:t>Examining the Influence of Skin Color Values on Hispanic Women's Identity Beliefs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Struggles with Identity</a:t>
            </a:r>
            <a:endParaRPr lang="en-US" dirty="0"/>
          </a:p>
        </p:txBody>
      </p:sp>
      <p:sp>
        <p:nvSpPr>
          <p:cNvPr id="3" name="Content Placeholder 2"/>
          <p:cNvSpPr>
            <a:spLocks noGrp="1"/>
          </p:cNvSpPr>
          <p:nvPr>
            <p:ph idx="1"/>
          </p:nvPr>
        </p:nvSpPr>
        <p:spPr/>
        <p:txBody>
          <a:bodyPr/>
          <a:lstStyle/>
          <a:p>
            <a:r>
              <a:rPr lang="en-US" sz="2800" dirty="0" smtClean="0"/>
              <a:t>This area of research is also fraught with controversy as researchers and their research participants struggle with gender, sexual, cultural, brand, product, customer, and corporate identities and the methodological and ethical decisions entailed in studying such phenomena.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1191</TotalTime>
  <Words>1099</Words>
  <Application>Microsoft Office PowerPoint</Application>
  <PresentationFormat>On-screen Show (4:3)</PresentationFormat>
  <Paragraphs>231</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Flow</vt:lpstr>
      <vt:lpstr>A Dance of Transparencies: Researching Identity and Identifying Researchers</vt:lpstr>
      <vt:lpstr>Plenary Overview</vt:lpstr>
      <vt:lpstr>Pre-Construction</vt:lpstr>
      <vt:lpstr>Plenary Defined</vt:lpstr>
      <vt:lpstr>Role of the Plenary Address</vt:lpstr>
      <vt:lpstr>Construction</vt:lpstr>
      <vt:lpstr>Preeminence of Identity</vt:lpstr>
      <vt:lpstr>Conference Examples</vt:lpstr>
      <vt:lpstr>Struggles with Identity</vt:lpstr>
      <vt:lpstr>Conference Examples</vt:lpstr>
      <vt:lpstr>Transparency of Identity</vt:lpstr>
      <vt:lpstr>Identity Difference</vt:lpstr>
      <vt:lpstr>De-Construction</vt:lpstr>
      <vt:lpstr>Identity Defined</vt:lpstr>
      <vt:lpstr>Identity Defined</vt:lpstr>
      <vt:lpstr>Identity as Metaphor</vt:lpstr>
      <vt:lpstr>Epistemology of Identity</vt:lpstr>
      <vt:lpstr>Re-Construction</vt:lpstr>
      <vt:lpstr>Identity Implies</vt:lpstr>
      <vt:lpstr>Identity Implies</vt:lpstr>
      <vt:lpstr>Researcher Identity</vt:lpstr>
      <vt:lpstr>Researcher Identifies Others</vt:lpstr>
      <vt:lpstr>Ethical Imperative of Identity</vt:lpstr>
      <vt:lpstr>Conceptualizing Yourself</vt:lpstr>
      <vt:lpstr>Personal Identities</vt:lpstr>
      <vt:lpstr>Professional Identities</vt:lpstr>
      <vt:lpstr>Disciplinary Identities</vt:lpstr>
      <vt:lpstr>Methodological Identities</vt:lpstr>
      <vt:lpstr>Relational Identities</vt:lpstr>
      <vt:lpstr>Institutional Review Board</vt:lpstr>
      <vt:lpstr>Instrumentation</vt:lpstr>
      <vt:lpstr>Data Generation</vt:lpstr>
      <vt:lpstr>Data Generation</vt:lpstr>
      <vt:lpstr>Data Analysis</vt:lpstr>
      <vt:lpstr>Data Analysis</vt:lpstr>
      <vt:lpstr>Quality Control</vt:lpstr>
      <vt:lpstr>Post-Construction</vt:lpstr>
      <vt:lpstr>Identity Ubiquity</vt:lpstr>
      <vt:lpstr>Questions, Comments, and Conversation</vt:lpstr>
      <vt:lpstr>References</vt:lpstr>
      <vt:lpstr>Contact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and Commercial Qualitative Research: The Best of Both Worlds </dc:title>
  <dc:creator>Owner</dc:creator>
  <cp:lastModifiedBy>whec</cp:lastModifiedBy>
  <cp:revision>68</cp:revision>
  <dcterms:created xsi:type="dcterms:W3CDTF">2009-12-26T14:23:47Z</dcterms:created>
  <dcterms:modified xsi:type="dcterms:W3CDTF">2011-01-07T15:19:12Z</dcterms:modified>
</cp:coreProperties>
</file>