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40"/>
  </p:notesMasterIdLst>
  <p:sldIdLst>
    <p:sldId id="256" r:id="rId2"/>
    <p:sldId id="257" r:id="rId3"/>
    <p:sldId id="258" r:id="rId4"/>
    <p:sldId id="259" r:id="rId5"/>
    <p:sldId id="260" r:id="rId6"/>
    <p:sldId id="268" r:id="rId7"/>
    <p:sldId id="269" r:id="rId8"/>
    <p:sldId id="270" r:id="rId9"/>
    <p:sldId id="271" r:id="rId10"/>
    <p:sldId id="272" r:id="rId11"/>
    <p:sldId id="273" r:id="rId12"/>
    <p:sldId id="261" r:id="rId13"/>
    <p:sldId id="274" r:id="rId14"/>
    <p:sldId id="275" r:id="rId15"/>
    <p:sldId id="276" r:id="rId16"/>
    <p:sldId id="277" r:id="rId17"/>
    <p:sldId id="278" r:id="rId18"/>
    <p:sldId id="279" r:id="rId19"/>
    <p:sldId id="280" r:id="rId20"/>
    <p:sldId id="262" r:id="rId21"/>
    <p:sldId id="266" r:id="rId22"/>
    <p:sldId id="267" r:id="rId23"/>
    <p:sldId id="281" r:id="rId24"/>
    <p:sldId id="282" r:id="rId25"/>
    <p:sldId id="283" r:id="rId26"/>
    <p:sldId id="284" r:id="rId27"/>
    <p:sldId id="263" r:id="rId28"/>
    <p:sldId id="285" r:id="rId29"/>
    <p:sldId id="265" r:id="rId30"/>
    <p:sldId id="286" r:id="rId31"/>
    <p:sldId id="287" r:id="rId32"/>
    <p:sldId id="288" r:id="rId33"/>
    <p:sldId id="289" r:id="rId34"/>
    <p:sldId id="290" r:id="rId35"/>
    <p:sldId id="291" r:id="rId36"/>
    <p:sldId id="292" r:id="rId37"/>
    <p:sldId id="293" r:id="rId38"/>
    <p:sldId id="26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046" autoAdjust="0"/>
    <p:restoredTop sz="71836" autoAdjust="0"/>
  </p:normalViewPr>
  <p:slideViewPr>
    <p:cSldViewPr>
      <p:cViewPr varScale="1">
        <p:scale>
          <a:sx n="91" d="100"/>
          <a:sy n="91" d="100"/>
        </p:scale>
        <p:origin x="-213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F57C2D-1C93-489F-AA1A-BB3FF1B06E8C}" type="datetimeFigureOut">
              <a:rPr lang="en-US" smtClean="0"/>
              <a:pPr/>
              <a:t>1/19/2010</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177902-121A-4B77-9B52-B0DE18E37625}"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2</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29</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Use illustration of article</a:t>
            </a:r>
            <a:r>
              <a:rPr lang="en-CA" baseline="0" dirty="0" smtClean="0"/>
              <a:t> with Track Changes and without.</a:t>
            </a:r>
          </a:p>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31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38</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4</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We are going a fairly traditional route here.</a:t>
            </a:r>
          </a:p>
          <a:p>
            <a:endParaRPr lang="en-CA" dirty="0" smtClean="0"/>
          </a:p>
          <a:p>
            <a:endParaRPr lang="en-CA" dirty="0" smtClean="0"/>
          </a:p>
          <a:p>
            <a:endParaRPr lang="en-US" sz="1200" kern="120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2177902-121A-4B77-9B52-B0DE18E37625}" type="slidenum">
              <a:rPr lang="en-CA" smtClean="0"/>
              <a:pPr/>
              <a:t>5</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Title—can be clever but no so obtuse or vague</a:t>
            </a:r>
            <a:r>
              <a:rPr lang="en-CA" baseline="0" dirty="0" smtClean="0"/>
              <a:t> that no one can understand what your study is about. Usually contains two parts—content and method.</a:t>
            </a:r>
            <a:endParaRPr lang="en-CA" dirty="0" smtClean="0"/>
          </a:p>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6</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Abstract—clear</a:t>
            </a:r>
            <a:r>
              <a:rPr lang="en-CA" baseline="0" dirty="0" smtClean="0"/>
              <a:t>, a mini version of your paper completed in 5 sentences: </a:t>
            </a:r>
            <a:r>
              <a:rPr lang="en-US" sz="1200" kern="1200" dirty="0" smtClean="0">
                <a:solidFill>
                  <a:schemeClr val="tx1"/>
                </a:solidFill>
                <a:latin typeface="+mn-lt"/>
                <a:ea typeface="+mn-ea"/>
                <a:cs typeface="+mn-cs"/>
              </a:rPr>
              <a:t>problem or focus of your study or the gap your are planning to address; research question or hypothesis; present your study’s participants and methodology; present your findings; and present the main points from your discussion of the findings.</a:t>
            </a:r>
          </a:p>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7</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Key</a:t>
            </a:r>
            <a:r>
              <a:rPr lang="en-US" sz="1200" kern="1200" baseline="0" dirty="0" smtClean="0">
                <a:solidFill>
                  <a:schemeClr val="tx1"/>
                </a:solidFill>
                <a:latin typeface="+mn-lt"/>
                <a:ea typeface="+mn-ea"/>
                <a:cs typeface="+mn-cs"/>
              </a:rPr>
              <a:t> Words need serious thought because they are the means by which others will track down your work.  So in our journal </a:t>
            </a:r>
            <a:r>
              <a:rPr lang="en-US" sz="1200" i="1" kern="1200" baseline="0" dirty="0" smtClean="0">
                <a:solidFill>
                  <a:schemeClr val="tx1"/>
                </a:solidFill>
                <a:latin typeface="+mn-lt"/>
                <a:ea typeface="+mn-ea"/>
                <a:cs typeface="+mn-cs"/>
              </a:rPr>
              <a:t>qualitative methods </a:t>
            </a:r>
            <a:r>
              <a:rPr lang="en-US" sz="1200" i="0" kern="1200" baseline="0" dirty="0" smtClean="0">
                <a:solidFill>
                  <a:schemeClr val="tx1"/>
                </a:solidFill>
                <a:latin typeface="+mn-lt"/>
                <a:ea typeface="+mn-ea"/>
                <a:cs typeface="+mn-cs"/>
              </a:rPr>
              <a:t>is too generic -- means</a:t>
            </a:r>
            <a:r>
              <a:rPr lang="en-US" sz="1200" kern="1200" baseline="0" dirty="0" smtClean="0">
                <a:solidFill>
                  <a:schemeClr val="tx1"/>
                </a:solidFill>
                <a:latin typeface="+mn-lt"/>
                <a:ea typeface="+mn-ea"/>
                <a:cs typeface="+mn-cs"/>
              </a:rPr>
              <a:t> nothing.</a:t>
            </a:r>
          </a:p>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8</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Introduction-this is the time to </a:t>
            </a:r>
            <a:r>
              <a:rPr lang="en-US" sz="1200" kern="1200" baseline="0" dirty="0" err="1" smtClean="0">
                <a:solidFill>
                  <a:schemeClr val="tx1"/>
                </a:solidFill>
                <a:latin typeface="+mn-lt"/>
                <a:ea typeface="+mn-ea"/>
                <a:cs typeface="+mn-cs"/>
              </a:rPr>
              <a:t>problematize</a:t>
            </a:r>
            <a:r>
              <a:rPr lang="en-US" sz="1200" kern="1200" baseline="0" dirty="0" smtClean="0">
                <a:solidFill>
                  <a:schemeClr val="tx1"/>
                </a:solidFill>
                <a:latin typeface="+mn-lt"/>
                <a:ea typeface="+mn-ea"/>
                <a:cs typeface="+mn-cs"/>
              </a:rPr>
              <a:t> whatever issue you are writing about. If it is shown as a problem that you can clearly identify your contribution. </a:t>
            </a:r>
            <a:r>
              <a:rPr lang="en-US" sz="1200" kern="1200" dirty="0" smtClean="0">
                <a:solidFill>
                  <a:schemeClr val="tx1"/>
                </a:solidFill>
                <a:latin typeface="+mn-lt"/>
                <a:ea typeface="+mn-ea"/>
                <a:cs typeface="+mn-cs"/>
              </a:rPr>
              <a:t>This then logically leads into: (a) a statement of rationale of need for the study, (b) naming of the intended audience, and (c) how the intended audience will benefit (I call this answering the “so what?” question).</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9</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Lit  review—a fair presentation of the issue, good and bad, for and against, logically presented to show what knowledge gap exists and how you are at the ready to fill that gap. Ends with your question of inquiry</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10</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62177902-121A-4B77-9B52-B0DE18E37625}" type="slidenum">
              <a:rPr lang="en-CA" smtClean="0"/>
              <a:pPr/>
              <a:t>20</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8C4DF7D-6B21-45F7-A0AF-DBB4BC1B5CCC}" type="datetimeFigureOut">
              <a:rPr lang="en-US" smtClean="0"/>
              <a:pPr/>
              <a:t>1/19/2010</a:t>
            </a:fld>
            <a:endParaRPr lang="en-C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68E5168-1131-4D1E-AA1A-D50EB68FEE18}"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C4DF7D-6B21-45F7-A0AF-DBB4BC1B5CCC}" type="datetimeFigureOut">
              <a:rPr lang="en-US" smtClean="0"/>
              <a:pPr/>
              <a:t>1/19/2010</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F68E5168-1131-4D1E-AA1A-D50EB68FEE18}"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C4DF7D-6B21-45F7-A0AF-DBB4BC1B5CCC}" type="datetimeFigureOut">
              <a:rPr lang="en-US" smtClean="0"/>
              <a:pPr/>
              <a:t>1/19/2010</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F68E5168-1131-4D1E-AA1A-D50EB68FEE18}"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C4DF7D-6B21-45F7-A0AF-DBB4BC1B5CCC}" type="datetimeFigureOut">
              <a:rPr lang="en-US" smtClean="0"/>
              <a:pPr/>
              <a:t>1/19/2010</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F68E5168-1131-4D1E-AA1A-D50EB68FEE18}" type="slidenum">
              <a:rPr lang="en-CA" smtClean="0"/>
              <a:pPr/>
              <a:t>‹#›</a:t>
            </a:fld>
            <a:endParaRPr lang="en-C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8C4DF7D-6B21-45F7-A0AF-DBB4BC1B5CCC}" type="datetimeFigureOut">
              <a:rPr lang="en-US" smtClean="0"/>
              <a:pPr/>
              <a:t>1/19/2010</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F68E5168-1131-4D1E-AA1A-D50EB68FEE18}" type="slidenum">
              <a:rPr lang="en-CA" smtClean="0"/>
              <a:pPr/>
              <a:t>‹#›</a:t>
            </a:fld>
            <a:endParaRPr lang="en-C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C4DF7D-6B21-45F7-A0AF-DBB4BC1B5CCC}" type="datetimeFigureOut">
              <a:rPr lang="en-US" smtClean="0"/>
              <a:pPr/>
              <a:t>1/19/2010</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F68E5168-1131-4D1E-AA1A-D50EB68FEE18}" type="slidenum">
              <a:rPr lang="en-CA" smtClean="0"/>
              <a:pPr/>
              <a:t>‹#›</a:t>
            </a:fld>
            <a:endParaRPr lang="en-C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8C4DF7D-6B21-45F7-A0AF-DBB4BC1B5CCC}" type="datetimeFigureOut">
              <a:rPr lang="en-US" smtClean="0"/>
              <a:pPr/>
              <a:t>1/19/2010</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9" name="Slide Number Placeholder 8"/>
          <p:cNvSpPr>
            <a:spLocks noGrp="1"/>
          </p:cNvSpPr>
          <p:nvPr>
            <p:ph type="sldNum" sz="quarter" idx="12"/>
          </p:nvPr>
        </p:nvSpPr>
        <p:spPr/>
        <p:txBody>
          <a:bodyPr/>
          <a:lstStyle>
            <a:extLst/>
          </a:lstStyle>
          <a:p>
            <a:fld id="{F68E5168-1131-4D1E-AA1A-D50EB68FEE18}"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8C4DF7D-6B21-45F7-A0AF-DBB4BC1B5CCC}" type="datetimeFigureOut">
              <a:rPr lang="en-US" smtClean="0"/>
              <a:pPr/>
              <a:t>1/19/2010</a:t>
            </a:fld>
            <a:endParaRPr lang="en-CA"/>
          </a:p>
        </p:txBody>
      </p:sp>
      <p:sp>
        <p:nvSpPr>
          <p:cNvPr id="4" name="Footer Placeholder 3"/>
          <p:cNvSpPr>
            <a:spLocks noGrp="1"/>
          </p:cNvSpPr>
          <p:nvPr>
            <p:ph type="ftr" sz="quarter" idx="11"/>
          </p:nvPr>
        </p:nvSpPr>
        <p:spPr/>
        <p:txBody>
          <a:bodyPr/>
          <a:lstStyle>
            <a:extLst/>
          </a:lstStyle>
          <a:p>
            <a:endParaRPr lang="en-CA"/>
          </a:p>
        </p:txBody>
      </p:sp>
      <p:sp>
        <p:nvSpPr>
          <p:cNvPr id="5" name="Slide Number Placeholder 4"/>
          <p:cNvSpPr>
            <a:spLocks noGrp="1"/>
          </p:cNvSpPr>
          <p:nvPr>
            <p:ph type="sldNum" sz="quarter" idx="12"/>
          </p:nvPr>
        </p:nvSpPr>
        <p:spPr/>
        <p:txBody>
          <a:bodyPr/>
          <a:lstStyle>
            <a:extLst/>
          </a:lstStyle>
          <a:p>
            <a:fld id="{F68E5168-1131-4D1E-AA1A-D50EB68FEE18}" type="slidenum">
              <a:rPr lang="en-CA" smtClean="0"/>
              <a:pPr/>
              <a:t>‹#›</a:t>
            </a:fld>
            <a:endParaRPr lang="en-C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8C4DF7D-6B21-45F7-A0AF-DBB4BC1B5CCC}" type="datetimeFigureOut">
              <a:rPr lang="en-US" smtClean="0"/>
              <a:pPr/>
              <a:t>1/19/2010</a:t>
            </a:fld>
            <a:endParaRPr lang="en-CA"/>
          </a:p>
        </p:txBody>
      </p:sp>
      <p:sp>
        <p:nvSpPr>
          <p:cNvPr id="3" name="Footer Placeholder 2"/>
          <p:cNvSpPr>
            <a:spLocks noGrp="1"/>
          </p:cNvSpPr>
          <p:nvPr>
            <p:ph type="ftr" sz="quarter" idx="11"/>
          </p:nvPr>
        </p:nvSpPr>
        <p:spPr/>
        <p:txBody>
          <a:bodyPr/>
          <a:lstStyle>
            <a:extLst/>
          </a:lstStyle>
          <a:p>
            <a:endParaRPr lang="en-CA"/>
          </a:p>
        </p:txBody>
      </p:sp>
      <p:sp>
        <p:nvSpPr>
          <p:cNvPr id="4" name="Slide Number Placeholder 3"/>
          <p:cNvSpPr>
            <a:spLocks noGrp="1"/>
          </p:cNvSpPr>
          <p:nvPr>
            <p:ph type="sldNum" sz="quarter" idx="12"/>
          </p:nvPr>
        </p:nvSpPr>
        <p:spPr/>
        <p:txBody>
          <a:bodyPr/>
          <a:lstStyle>
            <a:extLst/>
          </a:lstStyle>
          <a:p>
            <a:fld id="{F68E5168-1131-4D1E-AA1A-D50EB68FEE18}"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8C4DF7D-6B21-45F7-A0AF-DBB4BC1B5CCC}" type="datetimeFigureOut">
              <a:rPr lang="en-US" smtClean="0"/>
              <a:pPr/>
              <a:t>1/19/2010</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F68E5168-1131-4D1E-AA1A-D50EB68FEE18}"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8C4DF7D-6B21-45F7-A0AF-DBB4BC1B5CCC}" type="datetimeFigureOut">
              <a:rPr lang="en-US" smtClean="0"/>
              <a:pPr/>
              <a:t>1/19/2010</a:t>
            </a:fld>
            <a:endParaRPr lang="en-C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C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68E5168-1131-4D1E-AA1A-D50EB68FEE18}" type="slidenum">
              <a:rPr lang="en-CA" smtClean="0"/>
              <a:pPr/>
              <a:t>‹#›</a:t>
            </a:fld>
            <a:endParaRPr lang="en-C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8C4DF7D-6B21-45F7-A0AF-DBB4BC1B5CCC}" type="datetimeFigureOut">
              <a:rPr lang="en-US" smtClean="0"/>
              <a:pPr/>
              <a:t>1/19/2010</a:t>
            </a:fld>
            <a:endParaRPr lang="en-C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68E5168-1131-4D1E-AA1A-D50EB68FEE18}"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CA" dirty="0" smtClean="0"/>
              <a:t>Getting Published:</a:t>
            </a:r>
            <a:br>
              <a:rPr lang="en-CA" dirty="0" smtClean="0"/>
            </a:br>
            <a:r>
              <a:rPr lang="en-CA" dirty="0" smtClean="0"/>
              <a:t>Journey into an Editor’s Mind</a:t>
            </a:r>
            <a:endParaRPr lang="en-CA" dirty="0"/>
          </a:p>
        </p:txBody>
      </p:sp>
      <p:sp>
        <p:nvSpPr>
          <p:cNvPr id="3" name="Subtitle 2"/>
          <p:cNvSpPr>
            <a:spLocks noGrp="1"/>
          </p:cNvSpPr>
          <p:nvPr>
            <p:ph type="subTitle" idx="1"/>
          </p:nvPr>
        </p:nvSpPr>
        <p:spPr/>
        <p:txBody>
          <a:bodyPr>
            <a:normAutofit fontScale="47500" lnSpcReduction="20000"/>
          </a:bodyPr>
          <a:lstStyle/>
          <a:p>
            <a:r>
              <a:rPr lang="en-CA" dirty="0" smtClean="0"/>
              <a:t>Sally St. George, PhD, RMFT</a:t>
            </a:r>
          </a:p>
          <a:p>
            <a:r>
              <a:rPr lang="en-CA" dirty="0" smtClean="0"/>
              <a:t>Dan Wulff, PhD, RMFT, RSW</a:t>
            </a:r>
          </a:p>
          <a:p>
            <a:r>
              <a:rPr lang="en-CA" dirty="0" smtClean="0"/>
              <a:t>University of Calgary</a:t>
            </a:r>
          </a:p>
          <a:p>
            <a:r>
              <a:rPr lang="en-CA" dirty="0" smtClean="0"/>
              <a:t>Faculty of Social Work</a:t>
            </a:r>
          </a:p>
          <a:p>
            <a:r>
              <a:rPr lang="en-CA" dirty="0" smtClean="0"/>
              <a:t>Calgary, Alberta, Canada</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lstStyle/>
          <a:p>
            <a:pPr algn="ctr">
              <a:buNone/>
            </a:pPr>
            <a:endParaRPr lang="en-CA" sz="4000" dirty="0" smtClean="0"/>
          </a:p>
          <a:p>
            <a:pPr algn="ctr">
              <a:buNone/>
            </a:pPr>
            <a:r>
              <a:rPr lang="en-CA" sz="4000" dirty="0" smtClean="0"/>
              <a:t>Literature Review shows what knowledge base is available and the knowledge gaps</a:t>
            </a:r>
          </a:p>
          <a:p>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lstStyle/>
          <a:p>
            <a:pPr algn="ctr">
              <a:buNone/>
            </a:pPr>
            <a:endParaRPr lang="en-CA" sz="4000" dirty="0" smtClean="0"/>
          </a:p>
          <a:p>
            <a:pPr algn="ctr">
              <a:buNone/>
            </a:pPr>
            <a:r>
              <a:rPr lang="en-CA" sz="4000" dirty="0" smtClean="0"/>
              <a:t>Author Context reveals </a:t>
            </a:r>
          </a:p>
          <a:p>
            <a:pPr algn="ctr">
              <a:buNone/>
            </a:pPr>
            <a:r>
              <a:rPr lang="en-CA" sz="4000" dirty="0" smtClean="0"/>
              <a:t>the author’s </a:t>
            </a:r>
          </a:p>
          <a:p>
            <a:pPr algn="ctr">
              <a:buNone/>
            </a:pPr>
            <a:r>
              <a:rPr lang="en-CA" sz="4000" dirty="0" smtClean="0"/>
              <a:t>interest, investment, intention</a:t>
            </a:r>
          </a:p>
          <a:p>
            <a:endParaRPr lang="en-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928813"/>
            <a:ext cx="9144000" cy="4197350"/>
          </a:xfrm>
        </p:spPr>
        <p:txBody>
          <a:bodyPr/>
          <a:lstStyle/>
          <a:p>
            <a:endParaRPr lang="en-CA" dirty="0"/>
          </a:p>
          <a:p>
            <a:endParaRPr lang="en-CA" dirty="0" smtClean="0"/>
          </a:p>
          <a:p>
            <a:pPr algn="ctr">
              <a:buNone/>
            </a:pPr>
            <a:r>
              <a:rPr lang="en-CA" sz="4000" dirty="0" smtClean="0"/>
              <a:t>Explanation of IRB or </a:t>
            </a:r>
          </a:p>
          <a:p>
            <a:pPr algn="ctr">
              <a:buNone/>
            </a:pPr>
            <a:r>
              <a:rPr lang="en-CA" sz="4000" dirty="0" smtClean="0"/>
              <a:t>Ethics </a:t>
            </a:r>
            <a:r>
              <a:rPr lang="en-CA" sz="4000" dirty="0"/>
              <a:t>A</a:t>
            </a:r>
            <a:r>
              <a:rPr lang="en-CA" sz="4000" dirty="0" smtClean="0"/>
              <a:t>pproval</a:t>
            </a:r>
          </a:p>
          <a:p>
            <a:pPr lvl="1">
              <a:buNone/>
            </a:pP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928670"/>
            <a:ext cx="9144000" cy="5078430"/>
          </a:xfrm>
        </p:spPr>
        <p:txBody>
          <a:bodyPr/>
          <a:lstStyle/>
          <a:p>
            <a:pPr algn="ctr">
              <a:buNone/>
            </a:pPr>
            <a:endParaRPr lang="en-CA" sz="4000" dirty="0" smtClean="0"/>
          </a:p>
          <a:p>
            <a:pPr algn="ctr">
              <a:buNone/>
            </a:pPr>
            <a:r>
              <a:rPr lang="en-CA" sz="4400" u="sng" dirty="0" smtClean="0"/>
              <a:t>Methods:</a:t>
            </a:r>
          </a:p>
          <a:p>
            <a:pPr algn="ctr">
              <a:buNone/>
            </a:pPr>
            <a:r>
              <a:rPr lang="en-CA" sz="4000" dirty="0" smtClean="0"/>
              <a:t> Everything needs</a:t>
            </a:r>
          </a:p>
          <a:p>
            <a:pPr algn="ctr">
              <a:buNone/>
            </a:pPr>
            <a:r>
              <a:rPr lang="en-CA" sz="4000" dirty="0" smtClean="0"/>
              <a:t> a rationale,</a:t>
            </a:r>
          </a:p>
          <a:p>
            <a:pPr algn="ctr">
              <a:buNone/>
            </a:pPr>
            <a:r>
              <a:rPr lang="en-CA" sz="4000" dirty="0" smtClean="0"/>
              <a:t> transparency,</a:t>
            </a:r>
          </a:p>
          <a:p>
            <a:pPr algn="ctr">
              <a:buNone/>
            </a:pPr>
            <a:r>
              <a:rPr lang="en-CA" sz="4000" dirty="0" smtClean="0"/>
              <a:t> and literature support</a:t>
            </a:r>
          </a:p>
          <a:p>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285860"/>
            <a:ext cx="9144000" cy="4721240"/>
          </a:xfrm>
        </p:spPr>
        <p:txBody>
          <a:bodyPr>
            <a:normAutofit/>
          </a:bodyPr>
          <a:lstStyle/>
          <a:p>
            <a:pPr marL="514350" indent="-514350" algn="ctr">
              <a:buNone/>
            </a:pPr>
            <a:endParaRPr lang="en-CA" sz="4000" dirty="0" smtClean="0"/>
          </a:p>
          <a:p>
            <a:pPr marL="514350" indent="-514350" algn="ctr">
              <a:buNone/>
            </a:pPr>
            <a:endParaRPr lang="en-CA" sz="4000" dirty="0" smtClean="0"/>
          </a:p>
          <a:p>
            <a:pPr marL="514350" indent="-514350" algn="ctr">
              <a:buNone/>
            </a:pPr>
            <a:r>
              <a:rPr lang="en-CA" sz="4000" dirty="0" smtClean="0"/>
              <a:t>What </a:t>
            </a:r>
            <a:r>
              <a:rPr lang="en-CA" sz="4000" i="1" dirty="0" smtClean="0"/>
              <a:t>type</a:t>
            </a:r>
            <a:r>
              <a:rPr lang="en-CA" sz="4000" dirty="0" smtClean="0"/>
              <a:t> of qualitative inquiry</a:t>
            </a:r>
          </a:p>
          <a:p>
            <a:pPr marL="514350" indent="-514350" algn="ctr">
              <a:buNone/>
            </a:pPr>
            <a:r>
              <a:rPr lang="en-CA" sz="4000" dirty="0" smtClean="0"/>
              <a:t> are you using?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785926"/>
            <a:ext cx="9144000" cy="4221174"/>
          </a:xfrm>
        </p:spPr>
        <p:txBody>
          <a:bodyPr>
            <a:normAutofit/>
          </a:bodyPr>
          <a:lstStyle/>
          <a:p>
            <a:pPr algn="ctr">
              <a:buNone/>
            </a:pPr>
            <a:endParaRPr lang="en-CA" sz="4000" dirty="0" smtClean="0"/>
          </a:p>
          <a:p>
            <a:pPr algn="ctr">
              <a:buNone/>
            </a:pPr>
            <a:r>
              <a:rPr lang="en-CA" sz="4000" dirty="0" smtClean="0"/>
              <a:t>How were your </a:t>
            </a:r>
          </a:p>
          <a:p>
            <a:pPr algn="ctr">
              <a:buNone/>
            </a:pPr>
            <a:r>
              <a:rPr lang="en-CA" sz="4000" dirty="0" smtClean="0"/>
              <a:t>participants recruited?</a:t>
            </a:r>
          </a:p>
          <a:p>
            <a:pPr algn="ctr"/>
            <a:endParaRPr lang="en-CA"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857364"/>
            <a:ext cx="9144000" cy="4149736"/>
          </a:xfrm>
        </p:spPr>
        <p:txBody>
          <a:bodyPr/>
          <a:lstStyle/>
          <a:p>
            <a:pPr algn="ctr">
              <a:buNone/>
            </a:pPr>
            <a:endParaRPr lang="en-CA" sz="4000" dirty="0" smtClean="0"/>
          </a:p>
          <a:p>
            <a:pPr algn="ctr">
              <a:buNone/>
            </a:pPr>
            <a:r>
              <a:rPr lang="en-CA" sz="4000" dirty="0" smtClean="0"/>
              <a:t>What constitutes your data?</a:t>
            </a:r>
          </a:p>
          <a:p>
            <a:pPr algn="ctr">
              <a:buNone/>
            </a:pPr>
            <a:r>
              <a:rPr lang="en-CA" sz="4000" dirty="0" smtClean="0"/>
              <a:t>How did you collect it?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00174"/>
            <a:ext cx="9144000" cy="4506926"/>
          </a:xfrm>
        </p:spPr>
        <p:txBody>
          <a:bodyPr/>
          <a:lstStyle/>
          <a:p>
            <a:pPr algn="ctr">
              <a:buNone/>
            </a:pPr>
            <a:endParaRPr lang="en-CA" sz="4000" dirty="0" smtClean="0"/>
          </a:p>
          <a:p>
            <a:pPr algn="ctr">
              <a:buNone/>
            </a:pPr>
            <a:r>
              <a:rPr lang="en-CA" sz="4000" dirty="0" smtClean="0"/>
              <a:t>Reveal each step of your analysis.</a:t>
            </a:r>
          </a:p>
          <a:p>
            <a:pPr algn="ctr">
              <a:buNone/>
            </a:pPr>
            <a:endParaRPr lang="en-CA" sz="4000" dirty="0" smtClean="0"/>
          </a:p>
          <a:p>
            <a:pPr algn="ctr">
              <a:buNone/>
            </a:pPr>
            <a:r>
              <a:rPr lang="en-CA" sz="4000" dirty="0" smtClean="0"/>
              <a:t> Use illustrations.</a:t>
            </a:r>
          </a:p>
          <a:p>
            <a:endParaRPr lang="en-C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357298"/>
            <a:ext cx="9144000" cy="4649802"/>
          </a:xfrm>
        </p:spPr>
        <p:txBody>
          <a:bodyPr/>
          <a:lstStyle/>
          <a:p>
            <a:pPr algn="ctr">
              <a:buNone/>
            </a:pPr>
            <a:endParaRPr lang="en-CA" sz="4000" dirty="0" smtClean="0"/>
          </a:p>
          <a:p>
            <a:pPr algn="ctr">
              <a:buNone/>
            </a:pPr>
            <a:endParaRPr lang="en-CA" sz="4000" dirty="0" smtClean="0"/>
          </a:p>
          <a:p>
            <a:pPr algn="ctr">
              <a:buNone/>
            </a:pPr>
            <a:r>
              <a:rPr lang="en-CA" sz="4000" dirty="0" smtClean="0"/>
              <a:t>Discuss how you built trustworthiness</a:t>
            </a:r>
          </a:p>
          <a:p>
            <a:endParaRPr lang="en-C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lstStyle/>
          <a:p>
            <a:pPr algn="ctr">
              <a:buNone/>
            </a:pPr>
            <a:endParaRPr lang="en-CA" sz="4000" dirty="0" smtClean="0"/>
          </a:p>
          <a:p>
            <a:pPr algn="ctr">
              <a:buNone/>
            </a:pPr>
            <a:r>
              <a:rPr lang="en-CA" sz="4000" dirty="0" smtClean="0"/>
              <a:t>Organize the presentation</a:t>
            </a:r>
          </a:p>
          <a:p>
            <a:pPr algn="ctr">
              <a:buNone/>
            </a:pPr>
            <a:r>
              <a:rPr lang="en-CA" sz="4000" dirty="0" smtClean="0"/>
              <a:t> of your results</a:t>
            </a:r>
          </a:p>
          <a:p>
            <a:pPr algn="ctr">
              <a:buNone/>
            </a:pPr>
            <a:r>
              <a:rPr lang="en-CA" sz="4000" dirty="0" smtClean="0"/>
              <a:t>(must flow from analysis)</a:t>
            </a:r>
          </a:p>
          <a:p>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dirty="0" smtClean="0"/>
              <a:t>Co-editors of </a:t>
            </a:r>
            <a:r>
              <a:rPr lang="en-CA" i="1" dirty="0" smtClean="0"/>
              <a:t>The Qualitative Report </a:t>
            </a:r>
            <a:r>
              <a:rPr lang="en-CA" dirty="0" smtClean="0"/>
              <a:t>for 10 years</a:t>
            </a:r>
          </a:p>
          <a:p>
            <a:r>
              <a:rPr lang="en-CA" dirty="0" smtClean="0"/>
              <a:t>Reviewers for numerous journals and publishers</a:t>
            </a:r>
            <a:endParaRPr lang="en-CA" dirty="0"/>
          </a:p>
          <a:p>
            <a:r>
              <a:rPr lang="en-CA" dirty="0" smtClean="0"/>
              <a:t>Published authors</a:t>
            </a:r>
            <a:endParaRPr lang="en-CA" i="1" dirty="0" smtClean="0"/>
          </a:p>
          <a:p>
            <a:r>
              <a:rPr lang="en-CA" dirty="0" smtClean="0"/>
              <a:t>Professors teaching qualitative research, social work, and family therapy from undergraduate to doctoral levels</a:t>
            </a:r>
          </a:p>
          <a:p>
            <a:endParaRPr lang="en-CA" dirty="0"/>
          </a:p>
        </p:txBody>
      </p:sp>
      <p:sp>
        <p:nvSpPr>
          <p:cNvPr id="2" name="Title 1"/>
          <p:cNvSpPr>
            <a:spLocks noGrp="1"/>
          </p:cNvSpPr>
          <p:nvPr>
            <p:ph type="title"/>
          </p:nvPr>
        </p:nvSpPr>
        <p:spPr/>
        <p:txBody>
          <a:bodyPr/>
          <a:lstStyle/>
          <a:p>
            <a:r>
              <a:rPr lang="en-CA" dirty="0" smtClean="0"/>
              <a:t>Our Context</a:t>
            </a:r>
            <a:endParaRPr lang="en-C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normAutofit/>
          </a:bodyPr>
          <a:lstStyle/>
          <a:p>
            <a:pPr marL="514350" indent="-514350">
              <a:buFont typeface="+mj-lt"/>
              <a:buAutoNum type="alphaLcParenR"/>
            </a:pPr>
            <a:endParaRPr lang="en-CA" dirty="0" smtClean="0"/>
          </a:p>
          <a:p>
            <a:pPr marL="514350" indent="-514350">
              <a:buFont typeface="+mj-lt"/>
              <a:buAutoNum type="alphaLcParenR"/>
            </a:pPr>
            <a:endParaRPr lang="en-CA" dirty="0" smtClean="0"/>
          </a:p>
          <a:p>
            <a:pPr marL="514350" indent="-514350">
              <a:buFont typeface="+mj-lt"/>
              <a:buAutoNum type="alphaLcParenR"/>
            </a:pPr>
            <a:endParaRPr lang="en-CA" dirty="0" smtClean="0"/>
          </a:p>
          <a:p>
            <a:pPr marL="514350" indent="-514350">
              <a:buFont typeface="+mj-lt"/>
              <a:buAutoNum type="alphaLcParenR"/>
            </a:pPr>
            <a:endParaRPr lang="en-CA" dirty="0"/>
          </a:p>
        </p:txBody>
      </p:sp>
      <p:sp>
        <p:nvSpPr>
          <p:cNvPr id="2" name="Title 1"/>
          <p:cNvSpPr>
            <a:spLocks noGrp="1"/>
          </p:cNvSpPr>
          <p:nvPr>
            <p:ph type="title" idx="4294967295"/>
          </p:nvPr>
        </p:nvSpPr>
        <p:spPr>
          <a:xfrm>
            <a:off x="0" y="1928802"/>
            <a:ext cx="9144000" cy="2357454"/>
          </a:xfrm>
        </p:spPr>
        <p:txBody>
          <a:bodyPr>
            <a:normAutofit/>
          </a:bodyPr>
          <a:lstStyle/>
          <a:p>
            <a:pPr algn="ctr"/>
            <a:r>
              <a:rPr lang="en-CA" sz="3600" dirty="0" smtClean="0"/>
              <a:t>Constructive Author Mindset</a:t>
            </a:r>
            <a:br>
              <a:rPr lang="en-CA" sz="3600" dirty="0" smtClean="0"/>
            </a:br>
            <a:r>
              <a:rPr lang="en-CA" sz="3600" dirty="0" smtClean="0"/>
              <a:t>includes. . . </a:t>
            </a:r>
            <a:endParaRPr lang="en-CA"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000108"/>
            <a:ext cx="9144000" cy="5006992"/>
          </a:xfrm>
        </p:spPr>
        <p:txBody>
          <a:bodyPr/>
          <a:lstStyle/>
          <a:p>
            <a:pPr algn="ctr">
              <a:buNone/>
            </a:pPr>
            <a:endParaRPr lang="en-CA" sz="4000" dirty="0" smtClean="0"/>
          </a:p>
          <a:p>
            <a:pPr algn="ctr">
              <a:buNone/>
            </a:pPr>
            <a:endParaRPr lang="en-CA" sz="4000" dirty="0" smtClean="0"/>
          </a:p>
          <a:p>
            <a:pPr algn="ctr">
              <a:buNone/>
            </a:pPr>
            <a:r>
              <a:rPr lang="en-CA" sz="4000" dirty="0" smtClean="0"/>
              <a:t>Attentive to journal details </a:t>
            </a:r>
          </a:p>
          <a:p>
            <a:pPr algn="ctr">
              <a:buNone/>
            </a:pPr>
            <a:r>
              <a:rPr lang="en-CA" sz="4000" dirty="0" smtClean="0"/>
              <a:t>(e.g., writing style, journal mission)</a:t>
            </a:r>
          </a:p>
          <a:p>
            <a:endParaRPr lang="en-C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481138"/>
            <a:ext cx="9144000" cy="4525962"/>
          </a:xfrm>
        </p:spPr>
        <p:txBody>
          <a:bodyPr/>
          <a:lstStyle/>
          <a:p>
            <a:pPr algn="ctr">
              <a:buNone/>
            </a:pPr>
            <a:r>
              <a:rPr lang="en-CA" sz="4000" dirty="0" smtClean="0"/>
              <a:t>Even if manuscripts are not formal studies, they still must be purposeful, transparent, clear, without excessive jargon, and answer the “so what?” question</a:t>
            </a:r>
          </a:p>
          <a:p>
            <a:endParaRPr lang="en-C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214422"/>
            <a:ext cx="9144000" cy="4792678"/>
          </a:xfrm>
        </p:spPr>
        <p:txBody>
          <a:bodyPr/>
          <a:lstStyle/>
          <a:p>
            <a:pPr algn="ctr">
              <a:buNone/>
            </a:pPr>
            <a:endParaRPr lang="en-CA" sz="4000" dirty="0" smtClean="0"/>
          </a:p>
          <a:p>
            <a:pPr algn="ctr">
              <a:buNone/>
            </a:pPr>
            <a:endParaRPr lang="en-CA" sz="4000" dirty="0" smtClean="0"/>
          </a:p>
          <a:p>
            <a:pPr algn="ctr">
              <a:buNone/>
            </a:pPr>
            <a:r>
              <a:rPr lang="en-CA" sz="4000" dirty="0" smtClean="0"/>
              <a:t>Letter with submission should summarize the author’s hopes for the manuscript</a:t>
            </a:r>
          </a:p>
          <a:p>
            <a:endParaRPr lang="en-C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lstStyle/>
          <a:p>
            <a:pPr algn="ctr">
              <a:buNone/>
            </a:pPr>
            <a:endParaRPr lang="en-CA" sz="4000" dirty="0" smtClean="0"/>
          </a:p>
          <a:p>
            <a:pPr algn="ctr">
              <a:buNone/>
            </a:pPr>
            <a:endParaRPr lang="en-CA" sz="4000" dirty="0" smtClean="0"/>
          </a:p>
          <a:p>
            <a:pPr algn="ctr">
              <a:buNone/>
            </a:pPr>
            <a:r>
              <a:rPr lang="en-CA" sz="4000" dirty="0" smtClean="0"/>
              <a:t>Maintain politeness</a:t>
            </a:r>
          </a:p>
          <a:p>
            <a:endParaRPr lang="en-C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lstStyle/>
          <a:p>
            <a:pPr algn="ctr">
              <a:buNone/>
            </a:pPr>
            <a:endParaRPr lang="en-CA" sz="4000" dirty="0" smtClean="0"/>
          </a:p>
          <a:p>
            <a:pPr algn="ctr">
              <a:buNone/>
            </a:pPr>
            <a:endParaRPr lang="en-CA" sz="4000" dirty="0" smtClean="0"/>
          </a:p>
          <a:p>
            <a:pPr algn="ctr">
              <a:buNone/>
            </a:pPr>
            <a:r>
              <a:rPr lang="en-CA" sz="4000" dirty="0" smtClean="0"/>
              <a:t>Remain open to feedback</a:t>
            </a:r>
          </a:p>
          <a:p>
            <a:endParaRPr lang="en-C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71612"/>
            <a:ext cx="9144000" cy="4435488"/>
          </a:xfrm>
        </p:spPr>
        <p:txBody>
          <a:bodyPr>
            <a:normAutofit/>
          </a:bodyPr>
          <a:lstStyle/>
          <a:p>
            <a:pPr algn="ctr">
              <a:buNone/>
            </a:pPr>
            <a:endParaRPr lang="en-CA" sz="4000" dirty="0" smtClean="0"/>
          </a:p>
          <a:p>
            <a:pPr algn="ctr">
              <a:buNone/>
            </a:pPr>
            <a:endParaRPr lang="en-CA" sz="4000" dirty="0" smtClean="0"/>
          </a:p>
          <a:p>
            <a:pPr algn="ctr">
              <a:buNone/>
            </a:pPr>
            <a:r>
              <a:rPr lang="en-CA" sz="4000" dirty="0" smtClean="0"/>
              <a:t>Maintain patience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normAutofit/>
          </a:bodyPr>
          <a:lstStyle/>
          <a:p>
            <a:pPr algn="ctr">
              <a:buNone/>
            </a:pPr>
            <a:endParaRPr lang="en-CA" sz="4000" dirty="0" smtClean="0"/>
          </a:p>
          <a:p>
            <a:pPr algn="ctr">
              <a:buNone/>
            </a:pPr>
            <a:endParaRPr lang="en-CA" sz="4000" dirty="0" smtClean="0"/>
          </a:p>
          <a:p>
            <a:pPr algn="ctr">
              <a:buNone/>
            </a:pPr>
            <a:r>
              <a:rPr lang="en-CA" sz="4000" dirty="0" smtClean="0"/>
              <a:t>Attention to detail inside manuscript</a:t>
            </a:r>
            <a:endParaRPr lang="en-CA" sz="4000" dirty="0"/>
          </a:p>
        </p:txBody>
      </p:sp>
      <p:sp>
        <p:nvSpPr>
          <p:cNvPr id="2" name="Title 1"/>
          <p:cNvSpPr>
            <a:spLocks noGrp="1"/>
          </p:cNvSpPr>
          <p:nvPr>
            <p:ph type="title" idx="4294967295"/>
          </p:nvPr>
        </p:nvSpPr>
        <p:spPr>
          <a:xfrm>
            <a:off x="0" y="274638"/>
            <a:ext cx="8229600" cy="1143000"/>
          </a:xfrm>
        </p:spPr>
        <p:txBody>
          <a:bodyPr/>
          <a:lstStyle/>
          <a:p>
            <a:r>
              <a:rPr lang="en-CA" dirty="0" smtClean="0"/>
              <a:t>	</a:t>
            </a:r>
            <a:endParaRPr lang="en-CA"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43050"/>
            <a:ext cx="9144000" cy="4364050"/>
          </a:xfrm>
        </p:spPr>
        <p:txBody>
          <a:bodyPr/>
          <a:lstStyle/>
          <a:p>
            <a:pPr algn="ctr">
              <a:buNone/>
            </a:pPr>
            <a:endParaRPr lang="en-CA" sz="4000" dirty="0" smtClean="0"/>
          </a:p>
          <a:p>
            <a:pPr algn="ctr">
              <a:buNone/>
            </a:pPr>
            <a:r>
              <a:rPr lang="en-CA" sz="4000" dirty="0" smtClean="0"/>
              <a:t>Narrative must have a </a:t>
            </a:r>
          </a:p>
          <a:p>
            <a:pPr algn="ctr">
              <a:buNone/>
            </a:pPr>
            <a:r>
              <a:rPr lang="en-CA" sz="4000" dirty="0" smtClean="0"/>
              <a:t>solid progression of thought</a:t>
            </a:r>
          </a:p>
          <a:p>
            <a:pPr>
              <a:buNone/>
            </a:pPr>
            <a:endParaRPr lang="en-C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normAutofit/>
          </a:bodyPr>
          <a:lstStyle/>
          <a:p>
            <a:pPr algn="ctr">
              <a:buNone/>
            </a:pPr>
            <a:endParaRPr lang="en-CA" sz="4000" dirty="0" smtClean="0"/>
          </a:p>
          <a:p>
            <a:pPr algn="ctr">
              <a:buNone/>
            </a:pPr>
            <a:endParaRPr lang="en-CA" sz="4000" dirty="0" smtClean="0"/>
          </a:p>
          <a:p>
            <a:pPr algn="ctr">
              <a:buNone/>
            </a:pPr>
            <a:r>
              <a:rPr lang="en-CA" sz="4000" dirty="0" smtClean="0"/>
              <a:t>Narrative must have scholarly literature support</a:t>
            </a:r>
            <a:endParaRPr lang="en-CA"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dirty="0" smtClean="0"/>
              <a:t>   </a:t>
            </a:r>
          </a:p>
          <a:p>
            <a:pPr algn="r">
              <a:buNone/>
            </a:pPr>
            <a:r>
              <a:rPr lang="en-CA" dirty="0" smtClean="0"/>
              <a:t> In </a:t>
            </a:r>
            <a:r>
              <a:rPr lang="en-CA" dirty="0"/>
              <a:t>this workshop we will </a:t>
            </a:r>
            <a:r>
              <a:rPr lang="en-CA" dirty="0" smtClean="0"/>
              <a:t>reveal specifically </a:t>
            </a:r>
            <a:r>
              <a:rPr lang="en-CA" dirty="0"/>
              <a:t>what the editors of </a:t>
            </a:r>
            <a:r>
              <a:rPr lang="en-CA" i="1" dirty="0"/>
              <a:t>TQR</a:t>
            </a:r>
            <a:r>
              <a:rPr lang="en-CA" dirty="0"/>
              <a:t> are looking for in terms of content and writing style when they read manuscripts. In a frank presentation we will also tell you what “bugs” us when we are working on the rewriting process.</a:t>
            </a:r>
          </a:p>
          <a:p>
            <a:pPr lvl="2">
              <a:buNone/>
            </a:pPr>
            <a:endParaRPr lang="en-CA" dirty="0"/>
          </a:p>
          <a:p>
            <a:endParaRPr lang="en-CA" dirty="0"/>
          </a:p>
        </p:txBody>
      </p:sp>
      <p:sp>
        <p:nvSpPr>
          <p:cNvPr id="2" name="Title 1"/>
          <p:cNvSpPr>
            <a:spLocks noGrp="1"/>
          </p:cNvSpPr>
          <p:nvPr>
            <p:ph type="title"/>
          </p:nvPr>
        </p:nvSpPr>
        <p:spPr/>
        <p:txBody>
          <a:bodyPr/>
          <a:lstStyle/>
          <a:p>
            <a:r>
              <a:rPr lang="en-CA" dirty="0" smtClean="0"/>
              <a:t>Description of Workshop</a:t>
            </a:r>
            <a:endParaRPr lang="en-C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normAutofit/>
          </a:bodyPr>
          <a:lstStyle/>
          <a:p>
            <a:pPr algn="ctr">
              <a:buNone/>
            </a:pPr>
            <a:endParaRPr lang="en-CA" sz="4400" b="1" dirty="0" smtClean="0"/>
          </a:p>
          <a:p>
            <a:pPr algn="ctr">
              <a:buNone/>
            </a:pPr>
            <a:endParaRPr lang="en-CA" sz="4400" b="1" dirty="0" smtClean="0"/>
          </a:p>
          <a:p>
            <a:pPr algn="ctr">
              <a:buNone/>
            </a:pPr>
            <a:r>
              <a:rPr lang="en-CA" sz="4400" b="1" dirty="0" smtClean="0"/>
              <a:t>What drives us crazy!</a:t>
            </a:r>
            <a:endParaRPr lang="en-CA" sz="4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lstStyle/>
          <a:p>
            <a:pPr algn="ctr">
              <a:buNone/>
            </a:pPr>
            <a:endParaRPr lang="en-CA" sz="4000" dirty="0" smtClean="0"/>
          </a:p>
          <a:p>
            <a:pPr algn="ctr">
              <a:buNone/>
            </a:pPr>
            <a:r>
              <a:rPr lang="en-CA" sz="4000" dirty="0" smtClean="0"/>
              <a:t>Ignoring directions </a:t>
            </a:r>
          </a:p>
          <a:p>
            <a:pPr algn="ctr">
              <a:buNone/>
            </a:pPr>
            <a:r>
              <a:rPr lang="en-CA" sz="4000" dirty="0" smtClean="0"/>
              <a:t>(e.g., failing to use </a:t>
            </a:r>
          </a:p>
          <a:p>
            <a:pPr algn="ctr">
              <a:buNone/>
            </a:pPr>
            <a:r>
              <a:rPr lang="en-CA" sz="4000" dirty="0" smtClean="0"/>
              <a:t>and show Track Changes)</a:t>
            </a:r>
          </a:p>
          <a:p>
            <a:endParaRPr lang="en-C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normAutofit/>
          </a:bodyPr>
          <a:lstStyle/>
          <a:p>
            <a:pPr algn="ctr">
              <a:buNone/>
            </a:pPr>
            <a:endParaRPr lang="en-CA" sz="4000" dirty="0" smtClean="0"/>
          </a:p>
          <a:p>
            <a:pPr algn="ctr">
              <a:buNone/>
            </a:pPr>
            <a:r>
              <a:rPr lang="en-CA" sz="4000" dirty="0" smtClean="0"/>
              <a:t>Ignoring or not answering</a:t>
            </a:r>
          </a:p>
          <a:p>
            <a:pPr algn="ctr">
              <a:buNone/>
            </a:pPr>
            <a:r>
              <a:rPr lang="en-CA" sz="4000" dirty="0" smtClean="0"/>
              <a:t> our comments </a:t>
            </a:r>
          </a:p>
          <a:p>
            <a:pPr algn="ctr">
              <a:buNone/>
            </a:pPr>
            <a:r>
              <a:rPr lang="en-CA" sz="4000" dirty="0" smtClean="0"/>
              <a:t>within a revision</a:t>
            </a:r>
          </a:p>
          <a:p>
            <a:pPr algn="ctr"/>
            <a:endParaRPr lang="en-CA" sz="4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214422"/>
            <a:ext cx="9144000" cy="4792678"/>
          </a:xfrm>
        </p:spPr>
        <p:txBody>
          <a:bodyPr/>
          <a:lstStyle/>
          <a:p>
            <a:pPr algn="ctr">
              <a:buNone/>
            </a:pPr>
            <a:endParaRPr lang="en-CA" sz="4000" dirty="0" smtClean="0"/>
          </a:p>
          <a:p>
            <a:pPr algn="ctr">
              <a:buNone/>
            </a:pPr>
            <a:endParaRPr lang="en-CA" sz="4000" dirty="0" smtClean="0"/>
          </a:p>
          <a:p>
            <a:pPr algn="ctr">
              <a:buNone/>
            </a:pPr>
            <a:r>
              <a:rPr lang="en-CA" sz="4000" dirty="0" smtClean="0"/>
              <a:t>Correcting only one  </a:t>
            </a:r>
          </a:p>
          <a:p>
            <a:pPr algn="ctr">
              <a:buNone/>
            </a:pPr>
            <a:r>
              <a:rPr lang="en-CA" sz="4000" dirty="0" smtClean="0"/>
              <a:t>occurrence of a repeated error</a:t>
            </a:r>
          </a:p>
          <a:p>
            <a:endParaRPr lang="en-C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lstStyle/>
          <a:p>
            <a:pPr algn="ctr">
              <a:buNone/>
            </a:pPr>
            <a:endParaRPr lang="en-CA" sz="4000" dirty="0" smtClean="0"/>
          </a:p>
          <a:p>
            <a:pPr algn="ctr">
              <a:buNone/>
            </a:pPr>
            <a:r>
              <a:rPr lang="en-CA" sz="4000" dirty="0" smtClean="0"/>
              <a:t>Acting as if one is </a:t>
            </a:r>
          </a:p>
          <a:p>
            <a:pPr algn="ctr">
              <a:buNone/>
            </a:pPr>
            <a:r>
              <a:rPr lang="en-CA" sz="4000" dirty="0" smtClean="0"/>
              <a:t>using APA style </a:t>
            </a:r>
          </a:p>
          <a:p>
            <a:pPr algn="ctr">
              <a:buNone/>
            </a:pPr>
            <a:r>
              <a:rPr lang="en-CA" sz="4000" dirty="0" smtClean="0"/>
              <a:t>when one is not</a:t>
            </a:r>
          </a:p>
          <a:p>
            <a:endParaRPr lang="en-C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lstStyle/>
          <a:p>
            <a:pPr algn="ctr">
              <a:buNone/>
            </a:pPr>
            <a:endParaRPr lang="en-CA" sz="4000" dirty="0" smtClean="0"/>
          </a:p>
          <a:p>
            <a:pPr algn="ctr">
              <a:buNone/>
            </a:pPr>
            <a:endParaRPr lang="en-CA" sz="4000" dirty="0" smtClean="0"/>
          </a:p>
          <a:p>
            <a:pPr algn="ctr">
              <a:buNone/>
            </a:pPr>
            <a:r>
              <a:rPr lang="en-CA" sz="4000" dirty="0" smtClean="0"/>
              <a:t>Failing to proofread</a:t>
            </a:r>
          </a:p>
          <a:p>
            <a:endParaRPr lang="en-C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214422"/>
            <a:ext cx="9144000" cy="4792678"/>
          </a:xfrm>
        </p:spPr>
        <p:txBody>
          <a:bodyPr/>
          <a:lstStyle/>
          <a:p>
            <a:pPr algn="ctr">
              <a:buNone/>
            </a:pPr>
            <a:endParaRPr lang="en-CA" sz="4000" dirty="0" smtClean="0"/>
          </a:p>
          <a:p>
            <a:pPr algn="ctr">
              <a:buNone/>
            </a:pPr>
            <a:endParaRPr lang="en-CA" sz="4000" dirty="0" smtClean="0"/>
          </a:p>
          <a:p>
            <a:pPr algn="ctr">
              <a:buNone/>
            </a:pPr>
            <a:r>
              <a:rPr lang="en-CA" sz="4000" dirty="0" smtClean="0"/>
              <a:t>Anthropomorphizing or misattribution of agency</a:t>
            </a:r>
          </a:p>
          <a:p>
            <a:endParaRPr lang="en-C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785926"/>
            <a:ext cx="9144000" cy="4221174"/>
          </a:xfrm>
        </p:spPr>
        <p:txBody>
          <a:bodyPr/>
          <a:lstStyle/>
          <a:p>
            <a:pPr algn="ctr">
              <a:buNone/>
            </a:pPr>
            <a:endParaRPr lang="en-CA" sz="4000" dirty="0" smtClean="0"/>
          </a:p>
          <a:p>
            <a:pPr algn="ctr">
              <a:buNone/>
            </a:pPr>
            <a:r>
              <a:rPr lang="en-CA" sz="4000" dirty="0" smtClean="0"/>
              <a:t>Not appreciating </a:t>
            </a:r>
          </a:p>
          <a:p>
            <a:pPr algn="ctr">
              <a:buNone/>
            </a:pPr>
            <a:r>
              <a:rPr lang="en-CA" sz="4000" dirty="0" smtClean="0"/>
              <a:t>the editor’s time and help</a:t>
            </a:r>
          </a:p>
          <a:p>
            <a:endParaRPr lang="en-C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28750"/>
            <a:ext cx="9144000" cy="4525963"/>
          </a:xfrm>
        </p:spPr>
        <p:txBody>
          <a:bodyPr>
            <a:normAutofit/>
          </a:bodyPr>
          <a:lstStyle/>
          <a:p>
            <a:pPr algn="ctr">
              <a:buNone/>
            </a:pPr>
            <a:endParaRPr lang="en-CA" sz="4000" dirty="0" smtClean="0"/>
          </a:p>
          <a:p>
            <a:pPr algn="ctr">
              <a:buNone/>
            </a:pPr>
            <a:endParaRPr lang="en-CA" sz="4000" dirty="0" smtClean="0"/>
          </a:p>
          <a:p>
            <a:pPr algn="ctr">
              <a:buNone/>
            </a:pPr>
            <a:r>
              <a:rPr lang="en-CA" sz="4000" dirty="0" smtClean="0"/>
              <a:t>Saying more than the data allows</a:t>
            </a:r>
            <a:endParaRPr lang="en-CA"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a:pPr>
            <a:r>
              <a:rPr lang="en-CA" dirty="0" smtClean="0"/>
              <a:t>To identify the key elements of successful article submissions.</a:t>
            </a:r>
          </a:p>
          <a:p>
            <a:pPr marL="514350" indent="-514350">
              <a:buFont typeface="+mj-lt"/>
              <a:buAutoNum type="arabicPeriod"/>
            </a:pPr>
            <a:r>
              <a:rPr lang="en-CA" dirty="0" smtClean="0"/>
              <a:t>To define and illustrate a productive author mindset during the editing process.</a:t>
            </a:r>
          </a:p>
          <a:p>
            <a:pPr marL="514350" indent="-514350">
              <a:buFont typeface="+mj-lt"/>
              <a:buAutoNum type="arabicPeriod"/>
            </a:pPr>
            <a:r>
              <a:rPr lang="en-CA" dirty="0" smtClean="0"/>
              <a:t>To clearly articulate specific items or issues that retard the editing process and delay the eventual publication.</a:t>
            </a:r>
          </a:p>
          <a:p>
            <a:pPr marL="514350" indent="-514350">
              <a:buFont typeface="+mj-lt"/>
              <a:buAutoNum type="arabicPeriod"/>
            </a:pPr>
            <a:endParaRPr lang="en-CA" dirty="0" smtClean="0"/>
          </a:p>
          <a:p>
            <a:pPr marL="514350" indent="-514350">
              <a:buFont typeface="+mj-lt"/>
              <a:buAutoNum type="arabicPeriod"/>
            </a:pPr>
            <a:endParaRPr lang="en-CA" dirty="0"/>
          </a:p>
        </p:txBody>
      </p:sp>
      <p:sp>
        <p:nvSpPr>
          <p:cNvPr id="2" name="Title 1"/>
          <p:cNvSpPr>
            <a:spLocks noGrp="1"/>
          </p:cNvSpPr>
          <p:nvPr>
            <p:ph type="title"/>
          </p:nvPr>
        </p:nvSpPr>
        <p:spPr/>
        <p:txBody>
          <a:bodyPr/>
          <a:lstStyle/>
          <a:p>
            <a:r>
              <a:rPr lang="en-CA" dirty="0" smtClean="0"/>
              <a:t>Objectives</a:t>
            </a:r>
            <a:endParaRPr lang="en-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9144000" cy="4757738"/>
          </a:xfrm>
        </p:spPr>
        <p:txBody>
          <a:bodyPr>
            <a:normAutofit/>
          </a:bodyPr>
          <a:lstStyle/>
          <a:p>
            <a:pPr>
              <a:spcBef>
                <a:spcPts val="600"/>
              </a:spcBef>
            </a:pPr>
            <a:endParaRPr lang="en-CA" sz="2800" dirty="0" smtClean="0"/>
          </a:p>
          <a:p>
            <a:pPr>
              <a:spcBef>
                <a:spcPts val="600"/>
              </a:spcBef>
            </a:pPr>
            <a:endParaRPr lang="en-CA" sz="2800" dirty="0" smtClean="0"/>
          </a:p>
          <a:p>
            <a:pPr>
              <a:spcBef>
                <a:spcPts val="600"/>
              </a:spcBef>
            </a:pPr>
            <a:endParaRPr lang="en-CA" sz="2800" dirty="0" smtClean="0"/>
          </a:p>
          <a:p>
            <a:pPr>
              <a:buNone/>
            </a:pPr>
            <a:endParaRPr lang="en-CA" dirty="0"/>
          </a:p>
        </p:txBody>
      </p:sp>
      <p:sp>
        <p:nvSpPr>
          <p:cNvPr id="2" name="Title 1"/>
          <p:cNvSpPr>
            <a:spLocks noGrp="1"/>
          </p:cNvSpPr>
          <p:nvPr>
            <p:ph type="title" idx="4294967295"/>
          </p:nvPr>
        </p:nvSpPr>
        <p:spPr>
          <a:xfrm>
            <a:off x="0" y="1571612"/>
            <a:ext cx="9144000" cy="2928958"/>
          </a:xfrm>
        </p:spPr>
        <p:txBody>
          <a:bodyPr>
            <a:normAutofit fontScale="90000"/>
          </a:bodyPr>
          <a:lstStyle/>
          <a:p>
            <a:pPr algn="ctr"/>
            <a:r>
              <a:rPr lang="en-CA" sz="3600" dirty="0" smtClean="0"/>
              <a:t/>
            </a:r>
            <a:br>
              <a:rPr lang="en-CA" sz="3600" dirty="0" smtClean="0"/>
            </a:br>
            <a:r>
              <a:rPr lang="en-CA" sz="3600" dirty="0" smtClean="0"/>
              <a:t/>
            </a:r>
            <a:br>
              <a:rPr lang="en-CA" sz="3600" dirty="0" smtClean="0"/>
            </a:br>
            <a:r>
              <a:rPr lang="en-CA" sz="5300" dirty="0" smtClean="0"/>
              <a:t>Key Elements</a:t>
            </a:r>
            <a:br>
              <a:rPr lang="en-CA" sz="5300" dirty="0" smtClean="0"/>
            </a:br>
            <a:r>
              <a:rPr lang="en-CA" sz="5300" dirty="0" smtClean="0"/>
              <a:t> of a Successful </a:t>
            </a:r>
            <a:r>
              <a:rPr lang="en-CA" sz="5300" dirty="0"/>
              <a:t>A</a:t>
            </a:r>
            <a:r>
              <a:rPr lang="en-CA" sz="5300" dirty="0" smtClean="0"/>
              <a:t>rticle </a:t>
            </a:r>
            <a:r>
              <a:rPr lang="en-CA" sz="5300" dirty="0"/>
              <a:t>S</a:t>
            </a:r>
            <a:r>
              <a:rPr lang="en-CA" sz="5300" dirty="0" smtClean="0"/>
              <a:t>ubmission</a:t>
            </a:r>
            <a:r>
              <a:rPr lang="en-CA" dirty="0" smtClean="0"/>
              <a:t/>
            </a:r>
            <a:br>
              <a:rPr lang="en-CA" dirty="0" smtClean="0"/>
            </a:b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481138"/>
            <a:ext cx="9144000" cy="4525962"/>
          </a:xfrm>
        </p:spPr>
        <p:txBody>
          <a:bodyPr/>
          <a:lstStyle/>
          <a:p>
            <a:pPr algn="ctr">
              <a:buNone/>
            </a:pPr>
            <a:endParaRPr lang="en-CA" sz="2400" dirty="0" smtClean="0"/>
          </a:p>
          <a:p>
            <a:pPr algn="ctr">
              <a:buNone/>
            </a:pPr>
            <a:endParaRPr lang="en-CA" sz="2400" dirty="0" smtClean="0"/>
          </a:p>
          <a:p>
            <a:pPr algn="ctr">
              <a:buNone/>
            </a:pPr>
            <a:endParaRPr lang="en-CA" sz="2400" dirty="0" smtClean="0"/>
          </a:p>
          <a:p>
            <a:pPr algn="ctr">
              <a:buNone/>
            </a:pPr>
            <a:r>
              <a:rPr lang="en-CA" sz="4000" dirty="0" smtClean="0"/>
              <a:t>Title indicates content </a:t>
            </a:r>
            <a:r>
              <a:rPr lang="en-CA" sz="4000" i="1" dirty="0" smtClean="0"/>
              <a:t>and</a:t>
            </a:r>
            <a:r>
              <a:rPr lang="en-CA" sz="4000" dirty="0" smtClean="0"/>
              <a:t> method</a:t>
            </a:r>
          </a:p>
          <a:p>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2928934"/>
            <a:ext cx="9144000" cy="707886"/>
          </a:xfrm>
          <a:prstGeom prst="rect">
            <a:avLst/>
          </a:prstGeom>
        </p:spPr>
        <p:txBody>
          <a:bodyPr wrap="square">
            <a:spAutoFit/>
          </a:bodyPr>
          <a:lstStyle/>
          <a:p>
            <a:pPr algn="ctr">
              <a:spcBef>
                <a:spcPts val="600"/>
              </a:spcBef>
            </a:pPr>
            <a:r>
              <a:rPr lang="en-CA" sz="4000" dirty="0" smtClean="0"/>
              <a:t>Abstract is concise, not </a:t>
            </a:r>
            <a:r>
              <a:rPr lang="en-CA" sz="4000" i="1" dirty="0" smtClean="0"/>
              <a:t>abstract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lstStyle/>
          <a:p>
            <a:pPr algn="ctr">
              <a:buNone/>
            </a:pPr>
            <a:endParaRPr lang="en-CA" sz="4000" dirty="0" smtClean="0"/>
          </a:p>
          <a:p>
            <a:pPr algn="ctr">
              <a:buNone/>
            </a:pPr>
            <a:endParaRPr lang="en-CA" sz="4000" dirty="0" smtClean="0"/>
          </a:p>
          <a:p>
            <a:pPr algn="ctr">
              <a:buNone/>
            </a:pPr>
            <a:r>
              <a:rPr lang="en-CA" sz="4000" dirty="0" smtClean="0"/>
              <a:t>Key Words are carefully</a:t>
            </a:r>
          </a:p>
          <a:p>
            <a:pPr algn="ctr">
              <a:buNone/>
            </a:pPr>
            <a:r>
              <a:rPr lang="en-CA" sz="4000" dirty="0" smtClean="0"/>
              <a:t> constructed for searchers</a:t>
            </a:r>
          </a:p>
          <a:p>
            <a:endParaRPr lang="en-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lstStyle/>
          <a:p>
            <a:pPr algn="ctr">
              <a:buNone/>
            </a:pPr>
            <a:endParaRPr lang="en-CA" sz="4000" dirty="0" smtClean="0"/>
          </a:p>
          <a:p>
            <a:pPr algn="ctr">
              <a:buNone/>
            </a:pPr>
            <a:r>
              <a:rPr lang="en-CA" sz="4000" dirty="0" smtClean="0"/>
              <a:t>Introduction sets the scene and grabs the reader with the purpose, rationale, audience, and answer to the “so what?” question</a:t>
            </a:r>
          </a:p>
          <a:p>
            <a:endParaRPr lang="en-C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5777</TotalTime>
  <Words>725</Words>
  <Application>Microsoft Office PowerPoint</Application>
  <PresentationFormat>On-screen Show (4:3)</PresentationFormat>
  <Paragraphs>152</Paragraphs>
  <Slides>38</Slides>
  <Notes>12</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Concourse</vt:lpstr>
      <vt:lpstr>Getting Published: Journey into an Editor’s Mind</vt:lpstr>
      <vt:lpstr>Our Context</vt:lpstr>
      <vt:lpstr>Description of Workshop</vt:lpstr>
      <vt:lpstr>Objectives</vt:lpstr>
      <vt:lpstr>  Key Elements  of a Successful Article Submission </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Constructive Author Mindset includes. . . </vt:lpstr>
      <vt:lpstr>Slide 21</vt:lpstr>
      <vt:lpstr>Slide 22</vt:lpstr>
      <vt:lpstr>Slide 23</vt:lpstr>
      <vt:lpstr>Slide 24</vt:lpstr>
      <vt:lpstr>Slide 25</vt:lpstr>
      <vt:lpstr>Slide 26</vt:lpstr>
      <vt:lpstr> </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Published: Journey into an Editor’s mind</dc:title>
  <dc:creator>Sally</dc:creator>
  <cp:lastModifiedBy>Ron Chenail</cp:lastModifiedBy>
  <cp:revision>189</cp:revision>
  <dcterms:created xsi:type="dcterms:W3CDTF">2009-12-26T18:35:32Z</dcterms:created>
  <dcterms:modified xsi:type="dcterms:W3CDTF">2010-01-19T22:02:19Z</dcterms:modified>
</cp:coreProperties>
</file>