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63" r:id="rId3"/>
    <p:sldId id="264" r:id="rId4"/>
    <p:sldId id="265" r:id="rId5"/>
    <p:sldId id="266" r:id="rId6"/>
    <p:sldId id="267" r:id="rId7"/>
    <p:sldId id="268" r:id="rId8"/>
    <p:sldId id="269" r:id="rId9"/>
    <p:sldId id="270" r:id="rId10"/>
    <p:sldId id="262" r:id="rId11"/>
    <p:sldId id="272" r:id="rId12"/>
    <p:sldId id="273" r:id="rId13"/>
    <p:sldId id="274" r:id="rId14"/>
    <p:sldId id="275" r:id="rId15"/>
    <p:sldId id="276" r:id="rId16"/>
    <p:sldId id="277" r:id="rId17"/>
    <p:sldId id="278" r:id="rId18"/>
    <p:sldId id="279" r:id="rId19"/>
    <p:sldId id="280" r:id="rId20"/>
    <p:sldId id="28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A856BA-4154-46B1-B155-C1352197DD10}">
          <p14:sldIdLst>
            <p14:sldId id="263"/>
            <p14:sldId id="264"/>
            <p14:sldId id="265"/>
            <p14:sldId id="266"/>
            <p14:sldId id="267"/>
            <p14:sldId id="268"/>
            <p14:sldId id="269"/>
            <p14:sldId id="270"/>
            <p14:sldId id="262"/>
            <p14:sldId id="272"/>
            <p14:sldId id="273"/>
            <p14:sldId id="274"/>
            <p14:sldId id="275"/>
            <p14:sldId id="276"/>
            <p14:sldId id="277"/>
            <p14:sldId id="278"/>
            <p14:sldId id="279"/>
            <p14:sldId id="280"/>
            <p14:sldId id="28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40" autoAdjust="0"/>
  </p:normalViewPr>
  <p:slideViewPr>
    <p:cSldViewPr>
      <p:cViewPr varScale="1">
        <p:scale>
          <a:sx n="58" d="100"/>
          <a:sy n="58" d="100"/>
        </p:scale>
        <p:origin x="-64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09495D-496D-479C-AC2D-71F219671D05}" type="datetimeFigureOut">
              <a:rPr lang="en-US" smtClean="0"/>
              <a:t>11/4/2014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B3BBF1-C611-4BCF-9DA0-EE5816965E9A}" type="slidenum">
              <a:rPr lang="en-US" smtClean="0"/>
              <a:t>‹#›</a:t>
            </a:fld>
            <a:endParaRPr lang="en-US"/>
          </a:p>
        </p:txBody>
      </p:sp>
    </p:spTree>
    <p:extLst>
      <p:ext uri="{BB962C8B-B14F-4D97-AF65-F5344CB8AC3E}">
        <p14:creationId xmlns:p14="http://schemas.microsoft.com/office/powerpoint/2010/main" val="4289442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1F41E5-D248-4CAF-ACC3-0C3C06A6CC65}"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at journal’s scope; is it empirical research, review paper, thought piece, book</a:t>
            </a:r>
            <a:r>
              <a:rPr lang="en-US" baseline="0" dirty="0" smtClean="0"/>
              <a:t> review? Are they accepting those? Reputation? </a:t>
            </a:r>
          </a:p>
          <a:p>
            <a:r>
              <a:rPr lang="en-US" baseline="0" dirty="0" smtClean="0"/>
              <a:t>Guidelines: Right reference style? Word limit? Prepared for blind review? Stuck to academic writing style? Permission for copyright of articles cited?</a:t>
            </a:r>
            <a:endParaRPr lang="en-US" dirty="0"/>
          </a:p>
        </p:txBody>
      </p:sp>
      <p:sp>
        <p:nvSpPr>
          <p:cNvPr id="4" name="Slide Number Placeholder 3"/>
          <p:cNvSpPr>
            <a:spLocks noGrp="1"/>
          </p:cNvSpPr>
          <p:nvPr>
            <p:ph type="sldNum" sz="quarter" idx="10"/>
          </p:nvPr>
        </p:nvSpPr>
        <p:spPr/>
        <p:txBody>
          <a:bodyPr/>
          <a:lstStyle/>
          <a:p>
            <a:fld id="{3EB3BBF1-C611-4BCF-9DA0-EE5816965E9A}"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08820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AF3EA8E-7B93-4E73-981F-C71E9BC42821}"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http://thomsonreuters.com/journal-citation-reports/</a:t>
            </a:r>
          </a:p>
          <a:p>
            <a:r>
              <a:rPr lang="en-US" dirty="0" smtClean="0"/>
              <a:t>http://www.eigenfactor.org/</a:t>
            </a:r>
          </a:p>
          <a:p>
            <a:r>
              <a:rPr lang="en-US" dirty="0" smtClean="0"/>
              <a:t>http://www.scimagojr.com/journalrank.php?country=US   scientific</a:t>
            </a:r>
          </a:p>
        </p:txBody>
      </p:sp>
      <p:sp>
        <p:nvSpPr>
          <p:cNvPr id="4" name="Slide Number Placeholder 3"/>
          <p:cNvSpPr>
            <a:spLocks noGrp="1"/>
          </p:cNvSpPr>
          <p:nvPr>
            <p:ph type="sldNum" sz="quarter" idx="10"/>
          </p:nvPr>
        </p:nvSpPr>
        <p:spPr/>
        <p:txBody>
          <a:bodyPr/>
          <a:lstStyle/>
          <a:p>
            <a:fld id="{3EB3BBF1-C611-4BCF-9DA0-EE5816965E9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9430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H-Net is an international interdisciplinary organization of scholars and teachers dedicated to developing the enormous educational potential of the Internet and the World Wide Web. Our edited lists and web sites publish peer reviewed essays, multimedia materials, and discussion for colleagues and the interested public.</a:t>
            </a:r>
          </a:p>
          <a:p>
            <a:r>
              <a:rPr lang="en-US" dirty="0" err="1" smtClean="0"/>
              <a:t>SCImago's</a:t>
            </a:r>
            <a:r>
              <a:rPr lang="en-US" dirty="0" smtClean="0"/>
              <a:t> journal rank indicators, also known as SJRs, are similar to the </a:t>
            </a:r>
            <a:r>
              <a:rPr lang="en-US" dirty="0" err="1" smtClean="0"/>
              <a:t>Eigenfactor</a:t>
            </a:r>
            <a:r>
              <a:rPr lang="en-US" dirty="0" smtClean="0"/>
              <a:t> scores. The major difference is that the SJRs are based on information obtained from Elsevier's Scopus database which includes more than 17,000 titles from 5,000 publishers. </a:t>
            </a:r>
            <a:endParaRPr lang="en-US" dirty="0"/>
          </a:p>
        </p:txBody>
      </p:sp>
      <p:sp>
        <p:nvSpPr>
          <p:cNvPr id="4" name="Slide Number Placeholder 3"/>
          <p:cNvSpPr>
            <a:spLocks noGrp="1"/>
          </p:cNvSpPr>
          <p:nvPr>
            <p:ph type="sldNum" sz="quarter" idx="10"/>
          </p:nvPr>
        </p:nvSpPr>
        <p:spPr/>
        <p:txBody>
          <a:bodyPr/>
          <a:lstStyle/>
          <a:p>
            <a:fld id="{3EB3BBF1-C611-4BCF-9DA0-EE5816965E9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4926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book</a:t>
            </a:r>
            <a:r>
              <a:rPr lang="en-US" baseline="0" dirty="0" smtClean="0"/>
              <a:t> review; revisit papers from academic past; read new publications; review journal manuscripts and conference papers (be considered for a reviewer);</a:t>
            </a:r>
          </a:p>
          <a:p>
            <a:r>
              <a:rPr lang="en-US" baseline="0" dirty="0" smtClean="0"/>
              <a:t>PD—poster sessions, panel discussion, volunteer op can be framework for developing an article; attend “how to get published” discussions </a:t>
            </a:r>
            <a:endParaRPr lang="en-US" dirty="0"/>
          </a:p>
        </p:txBody>
      </p:sp>
      <p:sp>
        <p:nvSpPr>
          <p:cNvPr id="4" name="Slide Number Placeholder 3"/>
          <p:cNvSpPr>
            <a:spLocks noGrp="1"/>
          </p:cNvSpPr>
          <p:nvPr>
            <p:ph type="sldNum" sz="quarter" idx="10"/>
          </p:nvPr>
        </p:nvSpPr>
        <p:spPr/>
        <p:txBody>
          <a:bodyPr/>
          <a:lstStyle/>
          <a:p>
            <a:fld id="{3EB3BBF1-C611-4BCF-9DA0-EE5816965E9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77898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3BBF1-C611-4BCF-9DA0-EE5816965E9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444725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5A7AF-16BC-4EDF-970F-621178AD5613}"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7B234-F2C3-4232-A263-4397B743F328}"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0"/>
            <a:ext cx="9143245" cy="892990"/>
          </a:xfrm>
          <a:prstGeom prst="rect">
            <a:avLst/>
          </a:prstGeom>
        </p:spPr>
      </p:pic>
    </p:spTree>
    <p:extLst>
      <p:ext uri="{BB962C8B-B14F-4D97-AF65-F5344CB8AC3E}">
        <p14:creationId xmlns:p14="http://schemas.microsoft.com/office/powerpoint/2010/main" val="4681014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199" y="-125005"/>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5A7AF-16BC-4EDF-970F-621178AD5613}"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7B234-F2C3-4232-A263-4397B743F328}"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0"/>
            <a:ext cx="9143245" cy="892990"/>
          </a:xfrm>
          <a:prstGeom prst="rect">
            <a:avLst/>
          </a:prstGeom>
        </p:spPr>
      </p:pic>
    </p:spTree>
    <p:extLst>
      <p:ext uri="{BB962C8B-B14F-4D97-AF65-F5344CB8AC3E}">
        <p14:creationId xmlns:p14="http://schemas.microsoft.com/office/powerpoint/2010/main" val="7130099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5A7AF-16BC-4EDF-970F-621178AD5613}"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7B234-F2C3-4232-A263-4397B743F328}"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0"/>
            <a:ext cx="9143245" cy="892990"/>
          </a:xfrm>
          <a:prstGeom prst="rect">
            <a:avLst/>
          </a:prstGeom>
        </p:spPr>
      </p:pic>
    </p:spTree>
    <p:extLst>
      <p:ext uri="{BB962C8B-B14F-4D97-AF65-F5344CB8AC3E}">
        <p14:creationId xmlns:p14="http://schemas.microsoft.com/office/powerpoint/2010/main" val="12225868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9CA19B-C3EC-45F8-A56C-B06EB814D25E}" type="datetimeFigureOut">
              <a:rPr lang="en-US" smtClean="0">
                <a:solidFill>
                  <a:srgbClr val="E5E5E5">
                    <a:tint val="75000"/>
                  </a:srgbClr>
                </a:solidFill>
              </a:rPr>
              <a:pPr/>
              <a:t>11/4/2014</a:t>
            </a:fld>
            <a:endParaRPr lang="en-US">
              <a:solidFill>
                <a:srgbClr val="E5E5E5">
                  <a:tint val="75000"/>
                </a:srgbClr>
              </a:solidFill>
            </a:endParaRPr>
          </a:p>
        </p:txBody>
      </p:sp>
      <p:sp>
        <p:nvSpPr>
          <p:cNvPr id="5" name="Footer Placeholder 4"/>
          <p:cNvSpPr>
            <a:spLocks noGrp="1"/>
          </p:cNvSpPr>
          <p:nvPr>
            <p:ph type="ftr" sz="quarter" idx="11"/>
          </p:nvPr>
        </p:nvSpPr>
        <p:spPr/>
        <p:txBody>
          <a:bodyPr/>
          <a:lstStyle/>
          <a:p>
            <a:endParaRPr lang="en-US">
              <a:solidFill>
                <a:srgbClr val="E5E5E5">
                  <a:tint val="75000"/>
                </a:srgbClr>
              </a:solidFill>
            </a:endParaRPr>
          </a:p>
        </p:txBody>
      </p:sp>
      <p:sp>
        <p:nvSpPr>
          <p:cNvPr id="6" name="Slide Number Placeholder 5"/>
          <p:cNvSpPr>
            <a:spLocks noGrp="1"/>
          </p:cNvSpPr>
          <p:nvPr>
            <p:ph type="sldNum" sz="quarter" idx="12"/>
          </p:nvPr>
        </p:nvSpPr>
        <p:spPr/>
        <p:txBody>
          <a:bodyPr/>
          <a:lstStyle/>
          <a:p>
            <a:fld id="{E4D4C686-C8EC-4C1F-B252-24D39F71A6ED}" type="slidenum">
              <a:rPr lang="en-US" smtClean="0">
                <a:solidFill>
                  <a:srgbClr val="E5E5E5">
                    <a:tint val="75000"/>
                  </a:srgbClr>
                </a:solidFill>
              </a:rPr>
              <a:pPr/>
              <a:t>‹#›</a:t>
            </a:fld>
            <a:endParaRPr lang="en-US">
              <a:solidFill>
                <a:srgbClr val="E5E5E5">
                  <a:tint val="75000"/>
                </a:srgbClr>
              </a:solidFill>
            </a:endParaRPr>
          </a:p>
        </p:txBody>
      </p:sp>
    </p:spTree>
    <p:extLst>
      <p:ext uri="{BB962C8B-B14F-4D97-AF65-F5344CB8AC3E}">
        <p14:creationId xmlns:p14="http://schemas.microsoft.com/office/powerpoint/2010/main" val="49775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9CA19B-C3EC-45F8-A56C-B06EB814D25E}" type="datetimeFigureOut">
              <a:rPr lang="en-US" smtClean="0">
                <a:solidFill>
                  <a:srgbClr val="E5E5E5">
                    <a:tint val="75000"/>
                  </a:srgbClr>
                </a:solidFill>
              </a:rPr>
              <a:pPr/>
              <a:t>11/4/2014</a:t>
            </a:fld>
            <a:endParaRPr lang="en-US">
              <a:solidFill>
                <a:srgbClr val="E5E5E5">
                  <a:tint val="75000"/>
                </a:srgbClr>
              </a:solidFill>
            </a:endParaRPr>
          </a:p>
        </p:txBody>
      </p:sp>
      <p:sp>
        <p:nvSpPr>
          <p:cNvPr id="5" name="Footer Placeholder 4"/>
          <p:cNvSpPr>
            <a:spLocks noGrp="1"/>
          </p:cNvSpPr>
          <p:nvPr>
            <p:ph type="ftr" sz="quarter" idx="11"/>
          </p:nvPr>
        </p:nvSpPr>
        <p:spPr/>
        <p:txBody>
          <a:bodyPr/>
          <a:lstStyle/>
          <a:p>
            <a:endParaRPr lang="en-US">
              <a:solidFill>
                <a:srgbClr val="E5E5E5">
                  <a:tint val="75000"/>
                </a:srgbClr>
              </a:solidFill>
            </a:endParaRPr>
          </a:p>
        </p:txBody>
      </p:sp>
      <p:sp>
        <p:nvSpPr>
          <p:cNvPr id="6" name="Slide Number Placeholder 5"/>
          <p:cNvSpPr>
            <a:spLocks noGrp="1"/>
          </p:cNvSpPr>
          <p:nvPr>
            <p:ph type="sldNum" sz="quarter" idx="12"/>
          </p:nvPr>
        </p:nvSpPr>
        <p:spPr/>
        <p:txBody>
          <a:bodyPr/>
          <a:lstStyle/>
          <a:p>
            <a:fld id="{E4D4C686-C8EC-4C1F-B252-24D39F71A6ED}" type="slidenum">
              <a:rPr lang="en-US" smtClean="0">
                <a:solidFill>
                  <a:srgbClr val="E5E5E5">
                    <a:tint val="75000"/>
                  </a:srgbClr>
                </a:solidFill>
              </a:rPr>
              <a:pPr/>
              <a:t>‹#›</a:t>
            </a:fld>
            <a:endParaRPr lang="en-US">
              <a:solidFill>
                <a:srgbClr val="E5E5E5">
                  <a:tint val="75000"/>
                </a:srgbClr>
              </a:solidFill>
            </a:endParaRPr>
          </a:p>
        </p:txBody>
      </p:sp>
    </p:spTree>
    <p:extLst>
      <p:ext uri="{BB962C8B-B14F-4D97-AF65-F5344CB8AC3E}">
        <p14:creationId xmlns:p14="http://schemas.microsoft.com/office/powerpoint/2010/main" val="982467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9CA19B-C3EC-45F8-A56C-B06EB814D25E}" type="datetimeFigureOut">
              <a:rPr lang="en-US" smtClean="0">
                <a:solidFill>
                  <a:srgbClr val="E5E5E5">
                    <a:tint val="75000"/>
                  </a:srgbClr>
                </a:solidFill>
              </a:rPr>
              <a:pPr/>
              <a:t>11/4/2014</a:t>
            </a:fld>
            <a:endParaRPr lang="en-US">
              <a:solidFill>
                <a:srgbClr val="E5E5E5">
                  <a:tint val="75000"/>
                </a:srgbClr>
              </a:solidFill>
            </a:endParaRPr>
          </a:p>
        </p:txBody>
      </p:sp>
      <p:sp>
        <p:nvSpPr>
          <p:cNvPr id="5" name="Footer Placeholder 4"/>
          <p:cNvSpPr>
            <a:spLocks noGrp="1"/>
          </p:cNvSpPr>
          <p:nvPr>
            <p:ph type="ftr" sz="quarter" idx="11"/>
          </p:nvPr>
        </p:nvSpPr>
        <p:spPr/>
        <p:txBody>
          <a:bodyPr/>
          <a:lstStyle/>
          <a:p>
            <a:endParaRPr lang="en-US">
              <a:solidFill>
                <a:srgbClr val="E5E5E5">
                  <a:tint val="75000"/>
                </a:srgbClr>
              </a:solidFill>
            </a:endParaRPr>
          </a:p>
        </p:txBody>
      </p:sp>
      <p:sp>
        <p:nvSpPr>
          <p:cNvPr id="6" name="Slide Number Placeholder 5"/>
          <p:cNvSpPr>
            <a:spLocks noGrp="1"/>
          </p:cNvSpPr>
          <p:nvPr>
            <p:ph type="sldNum" sz="quarter" idx="12"/>
          </p:nvPr>
        </p:nvSpPr>
        <p:spPr/>
        <p:txBody>
          <a:bodyPr/>
          <a:lstStyle/>
          <a:p>
            <a:fld id="{E4D4C686-C8EC-4C1F-B252-24D39F71A6ED}" type="slidenum">
              <a:rPr lang="en-US" smtClean="0">
                <a:solidFill>
                  <a:srgbClr val="E5E5E5">
                    <a:tint val="75000"/>
                  </a:srgbClr>
                </a:solidFill>
              </a:rPr>
              <a:pPr/>
              <a:t>‹#›</a:t>
            </a:fld>
            <a:endParaRPr lang="en-US">
              <a:solidFill>
                <a:srgbClr val="E5E5E5">
                  <a:tint val="75000"/>
                </a:srgbClr>
              </a:solidFill>
            </a:endParaRPr>
          </a:p>
        </p:txBody>
      </p:sp>
    </p:spTree>
    <p:extLst>
      <p:ext uri="{BB962C8B-B14F-4D97-AF65-F5344CB8AC3E}">
        <p14:creationId xmlns:p14="http://schemas.microsoft.com/office/powerpoint/2010/main" val="1336400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9CA19B-C3EC-45F8-A56C-B06EB814D25E}" type="datetimeFigureOut">
              <a:rPr lang="en-US" smtClean="0">
                <a:solidFill>
                  <a:srgbClr val="E5E5E5">
                    <a:tint val="75000"/>
                  </a:srgbClr>
                </a:solidFill>
              </a:rPr>
              <a:pPr/>
              <a:t>11/4/2014</a:t>
            </a:fld>
            <a:endParaRPr lang="en-US">
              <a:solidFill>
                <a:srgbClr val="E5E5E5">
                  <a:tint val="75000"/>
                </a:srgbClr>
              </a:solidFill>
            </a:endParaRPr>
          </a:p>
        </p:txBody>
      </p:sp>
      <p:sp>
        <p:nvSpPr>
          <p:cNvPr id="6" name="Footer Placeholder 5"/>
          <p:cNvSpPr>
            <a:spLocks noGrp="1"/>
          </p:cNvSpPr>
          <p:nvPr>
            <p:ph type="ftr" sz="quarter" idx="11"/>
          </p:nvPr>
        </p:nvSpPr>
        <p:spPr/>
        <p:txBody>
          <a:bodyPr/>
          <a:lstStyle/>
          <a:p>
            <a:endParaRPr lang="en-US">
              <a:solidFill>
                <a:srgbClr val="E5E5E5">
                  <a:tint val="75000"/>
                </a:srgbClr>
              </a:solidFill>
            </a:endParaRPr>
          </a:p>
        </p:txBody>
      </p:sp>
      <p:sp>
        <p:nvSpPr>
          <p:cNvPr id="7" name="Slide Number Placeholder 6"/>
          <p:cNvSpPr>
            <a:spLocks noGrp="1"/>
          </p:cNvSpPr>
          <p:nvPr>
            <p:ph type="sldNum" sz="quarter" idx="12"/>
          </p:nvPr>
        </p:nvSpPr>
        <p:spPr/>
        <p:txBody>
          <a:bodyPr/>
          <a:lstStyle/>
          <a:p>
            <a:fld id="{E4D4C686-C8EC-4C1F-B252-24D39F71A6ED}" type="slidenum">
              <a:rPr lang="en-US" smtClean="0">
                <a:solidFill>
                  <a:srgbClr val="E5E5E5">
                    <a:tint val="75000"/>
                  </a:srgbClr>
                </a:solidFill>
              </a:rPr>
              <a:pPr/>
              <a:t>‹#›</a:t>
            </a:fld>
            <a:endParaRPr lang="en-US">
              <a:solidFill>
                <a:srgbClr val="E5E5E5">
                  <a:tint val="75000"/>
                </a:srgbClr>
              </a:solidFill>
            </a:endParaRPr>
          </a:p>
        </p:txBody>
      </p:sp>
    </p:spTree>
    <p:extLst>
      <p:ext uri="{BB962C8B-B14F-4D97-AF65-F5344CB8AC3E}">
        <p14:creationId xmlns:p14="http://schemas.microsoft.com/office/powerpoint/2010/main" val="774490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9CA19B-C3EC-45F8-A56C-B06EB814D25E}" type="datetimeFigureOut">
              <a:rPr lang="en-US" smtClean="0">
                <a:solidFill>
                  <a:srgbClr val="E5E5E5">
                    <a:tint val="75000"/>
                  </a:srgbClr>
                </a:solidFill>
              </a:rPr>
              <a:pPr/>
              <a:t>11/4/2014</a:t>
            </a:fld>
            <a:endParaRPr lang="en-US">
              <a:solidFill>
                <a:srgbClr val="E5E5E5">
                  <a:tint val="75000"/>
                </a:srgbClr>
              </a:solidFill>
            </a:endParaRPr>
          </a:p>
        </p:txBody>
      </p:sp>
      <p:sp>
        <p:nvSpPr>
          <p:cNvPr id="8" name="Footer Placeholder 7"/>
          <p:cNvSpPr>
            <a:spLocks noGrp="1"/>
          </p:cNvSpPr>
          <p:nvPr>
            <p:ph type="ftr" sz="quarter" idx="11"/>
          </p:nvPr>
        </p:nvSpPr>
        <p:spPr/>
        <p:txBody>
          <a:bodyPr/>
          <a:lstStyle/>
          <a:p>
            <a:endParaRPr lang="en-US">
              <a:solidFill>
                <a:srgbClr val="E5E5E5">
                  <a:tint val="75000"/>
                </a:srgbClr>
              </a:solidFill>
            </a:endParaRPr>
          </a:p>
        </p:txBody>
      </p:sp>
      <p:sp>
        <p:nvSpPr>
          <p:cNvPr id="9" name="Slide Number Placeholder 8"/>
          <p:cNvSpPr>
            <a:spLocks noGrp="1"/>
          </p:cNvSpPr>
          <p:nvPr>
            <p:ph type="sldNum" sz="quarter" idx="12"/>
          </p:nvPr>
        </p:nvSpPr>
        <p:spPr/>
        <p:txBody>
          <a:bodyPr/>
          <a:lstStyle/>
          <a:p>
            <a:fld id="{E4D4C686-C8EC-4C1F-B252-24D39F71A6ED}" type="slidenum">
              <a:rPr lang="en-US" smtClean="0">
                <a:solidFill>
                  <a:srgbClr val="E5E5E5">
                    <a:tint val="75000"/>
                  </a:srgbClr>
                </a:solidFill>
              </a:rPr>
              <a:pPr/>
              <a:t>‹#›</a:t>
            </a:fld>
            <a:endParaRPr lang="en-US">
              <a:solidFill>
                <a:srgbClr val="E5E5E5">
                  <a:tint val="75000"/>
                </a:srgbClr>
              </a:solidFill>
            </a:endParaRPr>
          </a:p>
        </p:txBody>
      </p:sp>
    </p:spTree>
    <p:extLst>
      <p:ext uri="{BB962C8B-B14F-4D97-AF65-F5344CB8AC3E}">
        <p14:creationId xmlns:p14="http://schemas.microsoft.com/office/powerpoint/2010/main" val="1311058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9CA19B-C3EC-45F8-A56C-B06EB814D25E}" type="datetimeFigureOut">
              <a:rPr lang="en-US" smtClean="0">
                <a:solidFill>
                  <a:srgbClr val="E5E5E5">
                    <a:tint val="75000"/>
                  </a:srgbClr>
                </a:solidFill>
              </a:rPr>
              <a:pPr/>
              <a:t>11/4/2014</a:t>
            </a:fld>
            <a:endParaRPr lang="en-US">
              <a:solidFill>
                <a:srgbClr val="E5E5E5">
                  <a:tint val="75000"/>
                </a:srgbClr>
              </a:solidFill>
            </a:endParaRPr>
          </a:p>
        </p:txBody>
      </p:sp>
      <p:sp>
        <p:nvSpPr>
          <p:cNvPr id="4" name="Footer Placeholder 3"/>
          <p:cNvSpPr>
            <a:spLocks noGrp="1"/>
          </p:cNvSpPr>
          <p:nvPr>
            <p:ph type="ftr" sz="quarter" idx="11"/>
          </p:nvPr>
        </p:nvSpPr>
        <p:spPr/>
        <p:txBody>
          <a:bodyPr/>
          <a:lstStyle/>
          <a:p>
            <a:endParaRPr lang="en-US">
              <a:solidFill>
                <a:srgbClr val="E5E5E5">
                  <a:tint val="75000"/>
                </a:srgbClr>
              </a:solidFill>
            </a:endParaRPr>
          </a:p>
        </p:txBody>
      </p:sp>
      <p:sp>
        <p:nvSpPr>
          <p:cNvPr id="5" name="Slide Number Placeholder 4"/>
          <p:cNvSpPr>
            <a:spLocks noGrp="1"/>
          </p:cNvSpPr>
          <p:nvPr>
            <p:ph type="sldNum" sz="quarter" idx="12"/>
          </p:nvPr>
        </p:nvSpPr>
        <p:spPr/>
        <p:txBody>
          <a:bodyPr/>
          <a:lstStyle/>
          <a:p>
            <a:fld id="{E4D4C686-C8EC-4C1F-B252-24D39F71A6ED}" type="slidenum">
              <a:rPr lang="en-US" smtClean="0">
                <a:solidFill>
                  <a:srgbClr val="E5E5E5">
                    <a:tint val="75000"/>
                  </a:srgbClr>
                </a:solidFill>
              </a:rPr>
              <a:pPr/>
              <a:t>‹#›</a:t>
            </a:fld>
            <a:endParaRPr lang="en-US">
              <a:solidFill>
                <a:srgbClr val="E5E5E5">
                  <a:tint val="75000"/>
                </a:srgbClr>
              </a:solidFill>
            </a:endParaRPr>
          </a:p>
        </p:txBody>
      </p:sp>
    </p:spTree>
    <p:extLst>
      <p:ext uri="{BB962C8B-B14F-4D97-AF65-F5344CB8AC3E}">
        <p14:creationId xmlns:p14="http://schemas.microsoft.com/office/powerpoint/2010/main" val="10629527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CA19B-C3EC-45F8-A56C-B06EB814D25E}" type="datetimeFigureOut">
              <a:rPr lang="en-US" smtClean="0">
                <a:solidFill>
                  <a:srgbClr val="E5E5E5">
                    <a:tint val="75000"/>
                  </a:srgbClr>
                </a:solidFill>
              </a:rPr>
              <a:pPr/>
              <a:t>11/4/2014</a:t>
            </a:fld>
            <a:endParaRPr lang="en-US">
              <a:solidFill>
                <a:srgbClr val="E5E5E5">
                  <a:tint val="75000"/>
                </a:srgbClr>
              </a:solidFill>
            </a:endParaRPr>
          </a:p>
        </p:txBody>
      </p:sp>
      <p:sp>
        <p:nvSpPr>
          <p:cNvPr id="3" name="Footer Placeholder 2"/>
          <p:cNvSpPr>
            <a:spLocks noGrp="1"/>
          </p:cNvSpPr>
          <p:nvPr>
            <p:ph type="ftr" sz="quarter" idx="11"/>
          </p:nvPr>
        </p:nvSpPr>
        <p:spPr/>
        <p:txBody>
          <a:bodyPr/>
          <a:lstStyle/>
          <a:p>
            <a:endParaRPr lang="en-US">
              <a:solidFill>
                <a:srgbClr val="E5E5E5">
                  <a:tint val="75000"/>
                </a:srgbClr>
              </a:solidFill>
            </a:endParaRPr>
          </a:p>
        </p:txBody>
      </p:sp>
      <p:sp>
        <p:nvSpPr>
          <p:cNvPr id="4" name="Slide Number Placeholder 3"/>
          <p:cNvSpPr>
            <a:spLocks noGrp="1"/>
          </p:cNvSpPr>
          <p:nvPr>
            <p:ph type="sldNum" sz="quarter" idx="12"/>
          </p:nvPr>
        </p:nvSpPr>
        <p:spPr/>
        <p:txBody>
          <a:bodyPr/>
          <a:lstStyle/>
          <a:p>
            <a:fld id="{E4D4C686-C8EC-4C1F-B252-24D39F71A6ED}" type="slidenum">
              <a:rPr lang="en-US" smtClean="0">
                <a:solidFill>
                  <a:srgbClr val="E5E5E5">
                    <a:tint val="75000"/>
                  </a:srgbClr>
                </a:solidFill>
              </a:rPr>
              <a:pPr/>
              <a:t>‹#›</a:t>
            </a:fld>
            <a:endParaRPr lang="en-US">
              <a:solidFill>
                <a:srgbClr val="E5E5E5">
                  <a:tint val="75000"/>
                </a:srgbClr>
              </a:solidFill>
            </a:endParaRPr>
          </a:p>
        </p:txBody>
      </p:sp>
    </p:spTree>
    <p:extLst>
      <p:ext uri="{BB962C8B-B14F-4D97-AF65-F5344CB8AC3E}">
        <p14:creationId xmlns:p14="http://schemas.microsoft.com/office/powerpoint/2010/main" val="4124589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9CA19B-C3EC-45F8-A56C-B06EB814D25E}" type="datetimeFigureOut">
              <a:rPr lang="en-US" smtClean="0">
                <a:solidFill>
                  <a:srgbClr val="E5E5E5">
                    <a:tint val="75000"/>
                  </a:srgbClr>
                </a:solidFill>
              </a:rPr>
              <a:pPr/>
              <a:t>11/4/2014</a:t>
            </a:fld>
            <a:endParaRPr lang="en-US">
              <a:solidFill>
                <a:srgbClr val="E5E5E5">
                  <a:tint val="75000"/>
                </a:srgbClr>
              </a:solidFill>
            </a:endParaRPr>
          </a:p>
        </p:txBody>
      </p:sp>
      <p:sp>
        <p:nvSpPr>
          <p:cNvPr id="6" name="Footer Placeholder 5"/>
          <p:cNvSpPr>
            <a:spLocks noGrp="1"/>
          </p:cNvSpPr>
          <p:nvPr>
            <p:ph type="ftr" sz="quarter" idx="11"/>
          </p:nvPr>
        </p:nvSpPr>
        <p:spPr/>
        <p:txBody>
          <a:bodyPr/>
          <a:lstStyle/>
          <a:p>
            <a:endParaRPr lang="en-US">
              <a:solidFill>
                <a:srgbClr val="E5E5E5">
                  <a:tint val="75000"/>
                </a:srgbClr>
              </a:solidFill>
            </a:endParaRPr>
          </a:p>
        </p:txBody>
      </p:sp>
      <p:sp>
        <p:nvSpPr>
          <p:cNvPr id="7" name="Slide Number Placeholder 6"/>
          <p:cNvSpPr>
            <a:spLocks noGrp="1"/>
          </p:cNvSpPr>
          <p:nvPr>
            <p:ph type="sldNum" sz="quarter" idx="12"/>
          </p:nvPr>
        </p:nvSpPr>
        <p:spPr/>
        <p:txBody>
          <a:bodyPr/>
          <a:lstStyle/>
          <a:p>
            <a:fld id="{E4D4C686-C8EC-4C1F-B252-24D39F71A6ED}" type="slidenum">
              <a:rPr lang="en-US" smtClean="0">
                <a:solidFill>
                  <a:srgbClr val="E5E5E5">
                    <a:tint val="75000"/>
                  </a:srgbClr>
                </a:solidFill>
              </a:rPr>
              <a:pPr/>
              <a:t>‹#›</a:t>
            </a:fld>
            <a:endParaRPr lang="en-US">
              <a:solidFill>
                <a:srgbClr val="E5E5E5">
                  <a:tint val="75000"/>
                </a:srgbClr>
              </a:solidFill>
            </a:endParaRPr>
          </a:p>
        </p:txBody>
      </p:sp>
    </p:spTree>
    <p:extLst>
      <p:ext uri="{BB962C8B-B14F-4D97-AF65-F5344CB8AC3E}">
        <p14:creationId xmlns:p14="http://schemas.microsoft.com/office/powerpoint/2010/main" val="2220974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25005"/>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5A7AF-16BC-4EDF-970F-621178AD5613}"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7B234-F2C3-4232-A263-4397B743F328}"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0"/>
            <a:ext cx="9143245" cy="892990"/>
          </a:xfrm>
          <a:prstGeom prst="rect">
            <a:avLst/>
          </a:prstGeom>
        </p:spPr>
      </p:pic>
    </p:spTree>
    <p:extLst>
      <p:ext uri="{BB962C8B-B14F-4D97-AF65-F5344CB8AC3E}">
        <p14:creationId xmlns:p14="http://schemas.microsoft.com/office/powerpoint/2010/main" val="404394991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9CA19B-C3EC-45F8-A56C-B06EB814D25E}" type="datetimeFigureOut">
              <a:rPr lang="en-US" smtClean="0">
                <a:solidFill>
                  <a:srgbClr val="E5E5E5">
                    <a:tint val="75000"/>
                  </a:srgbClr>
                </a:solidFill>
              </a:rPr>
              <a:pPr/>
              <a:t>11/4/2014</a:t>
            </a:fld>
            <a:endParaRPr lang="en-US">
              <a:solidFill>
                <a:srgbClr val="E5E5E5">
                  <a:tint val="75000"/>
                </a:srgbClr>
              </a:solidFill>
            </a:endParaRPr>
          </a:p>
        </p:txBody>
      </p:sp>
      <p:sp>
        <p:nvSpPr>
          <p:cNvPr id="6" name="Footer Placeholder 5"/>
          <p:cNvSpPr>
            <a:spLocks noGrp="1"/>
          </p:cNvSpPr>
          <p:nvPr>
            <p:ph type="ftr" sz="quarter" idx="11"/>
          </p:nvPr>
        </p:nvSpPr>
        <p:spPr/>
        <p:txBody>
          <a:bodyPr/>
          <a:lstStyle/>
          <a:p>
            <a:endParaRPr lang="en-US">
              <a:solidFill>
                <a:srgbClr val="E5E5E5">
                  <a:tint val="75000"/>
                </a:srgbClr>
              </a:solidFill>
            </a:endParaRPr>
          </a:p>
        </p:txBody>
      </p:sp>
      <p:sp>
        <p:nvSpPr>
          <p:cNvPr id="7" name="Slide Number Placeholder 6"/>
          <p:cNvSpPr>
            <a:spLocks noGrp="1"/>
          </p:cNvSpPr>
          <p:nvPr>
            <p:ph type="sldNum" sz="quarter" idx="12"/>
          </p:nvPr>
        </p:nvSpPr>
        <p:spPr/>
        <p:txBody>
          <a:bodyPr/>
          <a:lstStyle/>
          <a:p>
            <a:fld id="{E4D4C686-C8EC-4C1F-B252-24D39F71A6ED}" type="slidenum">
              <a:rPr lang="en-US" smtClean="0">
                <a:solidFill>
                  <a:srgbClr val="E5E5E5">
                    <a:tint val="75000"/>
                  </a:srgbClr>
                </a:solidFill>
              </a:rPr>
              <a:pPr/>
              <a:t>‹#›</a:t>
            </a:fld>
            <a:endParaRPr lang="en-US">
              <a:solidFill>
                <a:srgbClr val="E5E5E5">
                  <a:tint val="75000"/>
                </a:srgbClr>
              </a:solidFill>
            </a:endParaRPr>
          </a:p>
        </p:txBody>
      </p:sp>
    </p:spTree>
    <p:extLst>
      <p:ext uri="{BB962C8B-B14F-4D97-AF65-F5344CB8AC3E}">
        <p14:creationId xmlns:p14="http://schemas.microsoft.com/office/powerpoint/2010/main" val="3467160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9CA19B-C3EC-45F8-A56C-B06EB814D25E}" type="datetimeFigureOut">
              <a:rPr lang="en-US" smtClean="0">
                <a:solidFill>
                  <a:srgbClr val="E5E5E5">
                    <a:tint val="75000"/>
                  </a:srgbClr>
                </a:solidFill>
              </a:rPr>
              <a:pPr/>
              <a:t>11/4/2014</a:t>
            </a:fld>
            <a:endParaRPr lang="en-US">
              <a:solidFill>
                <a:srgbClr val="E5E5E5">
                  <a:tint val="75000"/>
                </a:srgbClr>
              </a:solidFill>
            </a:endParaRPr>
          </a:p>
        </p:txBody>
      </p:sp>
      <p:sp>
        <p:nvSpPr>
          <p:cNvPr id="5" name="Footer Placeholder 4"/>
          <p:cNvSpPr>
            <a:spLocks noGrp="1"/>
          </p:cNvSpPr>
          <p:nvPr>
            <p:ph type="ftr" sz="quarter" idx="11"/>
          </p:nvPr>
        </p:nvSpPr>
        <p:spPr/>
        <p:txBody>
          <a:bodyPr/>
          <a:lstStyle/>
          <a:p>
            <a:endParaRPr lang="en-US">
              <a:solidFill>
                <a:srgbClr val="E5E5E5">
                  <a:tint val="75000"/>
                </a:srgbClr>
              </a:solidFill>
            </a:endParaRPr>
          </a:p>
        </p:txBody>
      </p:sp>
      <p:sp>
        <p:nvSpPr>
          <p:cNvPr id="6" name="Slide Number Placeholder 5"/>
          <p:cNvSpPr>
            <a:spLocks noGrp="1"/>
          </p:cNvSpPr>
          <p:nvPr>
            <p:ph type="sldNum" sz="quarter" idx="12"/>
          </p:nvPr>
        </p:nvSpPr>
        <p:spPr/>
        <p:txBody>
          <a:bodyPr/>
          <a:lstStyle/>
          <a:p>
            <a:fld id="{E4D4C686-C8EC-4C1F-B252-24D39F71A6ED}" type="slidenum">
              <a:rPr lang="en-US" smtClean="0">
                <a:solidFill>
                  <a:srgbClr val="E5E5E5">
                    <a:tint val="75000"/>
                  </a:srgbClr>
                </a:solidFill>
              </a:rPr>
              <a:pPr/>
              <a:t>‹#›</a:t>
            </a:fld>
            <a:endParaRPr lang="en-US">
              <a:solidFill>
                <a:srgbClr val="E5E5E5">
                  <a:tint val="75000"/>
                </a:srgbClr>
              </a:solidFill>
            </a:endParaRPr>
          </a:p>
        </p:txBody>
      </p:sp>
    </p:spTree>
    <p:extLst>
      <p:ext uri="{BB962C8B-B14F-4D97-AF65-F5344CB8AC3E}">
        <p14:creationId xmlns:p14="http://schemas.microsoft.com/office/powerpoint/2010/main" val="31940718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9CA19B-C3EC-45F8-A56C-B06EB814D25E}" type="datetimeFigureOut">
              <a:rPr lang="en-US" smtClean="0">
                <a:solidFill>
                  <a:srgbClr val="E5E5E5">
                    <a:tint val="75000"/>
                  </a:srgbClr>
                </a:solidFill>
              </a:rPr>
              <a:pPr/>
              <a:t>11/4/2014</a:t>
            </a:fld>
            <a:endParaRPr lang="en-US">
              <a:solidFill>
                <a:srgbClr val="E5E5E5">
                  <a:tint val="75000"/>
                </a:srgbClr>
              </a:solidFill>
            </a:endParaRPr>
          </a:p>
        </p:txBody>
      </p:sp>
      <p:sp>
        <p:nvSpPr>
          <p:cNvPr id="5" name="Footer Placeholder 4"/>
          <p:cNvSpPr>
            <a:spLocks noGrp="1"/>
          </p:cNvSpPr>
          <p:nvPr>
            <p:ph type="ftr" sz="quarter" idx="11"/>
          </p:nvPr>
        </p:nvSpPr>
        <p:spPr/>
        <p:txBody>
          <a:bodyPr/>
          <a:lstStyle/>
          <a:p>
            <a:endParaRPr lang="en-US">
              <a:solidFill>
                <a:srgbClr val="E5E5E5">
                  <a:tint val="75000"/>
                </a:srgbClr>
              </a:solidFill>
            </a:endParaRPr>
          </a:p>
        </p:txBody>
      </p:sp>
      <p:sp>
        <p:nvSpPr>
          <p:cNvPr id="6" name="Slide Number Placeholder 5"/>
          <p:cNvSpPr>
            <a:spLocks noGrp="1"/>
          </p:cNvSpPr>
          <p:nvPr>
            <p:ph type="sldNum" sz="quarter" idx="12"/>
          </p:nvPr>
        </p:nvSpPr>
        <p:spPr/>
        <p:txBody>
          <a:bodyPr/>
          <a:lstStyle/>
          <a:p>
            <a:fld id="{E4D4C686-C8EC-4C1F-B252-24D39F71A6ED}" type="slidenum">
              <a:rPr lang="en-US" smtClean="0">
                <a:solidFill>
                  <a:srgbClr val="E5E5E5">
                    <a:tint val="75000"/>
                  </a:srgbClr>
                </a:solidFill>
              </a:rPr>
              <a:pPr/>
              <a:t>‹#›</a:t>
            </a:fld>
            <a:endParaRPr lang="en-US">
              <a:solidFill>
                <a:srgbClr val="E5E5E5">
                  <a:tint val="75000"/>
                </a:srgbClr>
              </a:solidFill>
            </a:endParaRPr>
          </a:p>
        </p:txBody>
      </p:sp>
    </p:spTree>
    <p:extLst>
      <p:ext uri="{BB962C8B-B14F-4D97-AF65-F5344CB8AC3E}">
        <p14:creationId xmlns:p14="http://schemas.microsoft.com/office/powerpoint/2010/main" val="268363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5A7AF-16BC-4EDF-970F-621178AD5613}"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47B234-F2C3-4232-A263-4397B743F328}"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0"/>
            <a:ext cx="9143245" cy="892990"/>
          </a:xfrm>
          <a:prstGeom prst="rect">
            <a:avLst/>
          </a:prstGeom>
        </p:spPr>
      </p:pic>
    </p:spTree>
    <p:extLst>
      <p:ext uri="{BB962C8B-B14F-4D97-AF65-F5344CB8AC3E}">
        <p14:creationId xmlns:p14="http://schemas.microsoft.com/office/powerpoint/2010/main" val="42534124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25005"/>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5A7AF-16BC-4EDF-970F-621178AD5613}" type="datetimeFigureOut">
              <a:rPr lang="en-US" smtClean="0"/>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7B234-F2C3-4232-A263-4397B743F328}"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0"/>
            <a:ext cx="9143245" cy="892990"/>
          </a:xfrm>
          <a:prstGeom prst="rect">
            <a:avLst/>
          </a:prstGeom>
        </p:spPr>
      </p:pic>
    </p:spTree>
    <p:extLst>
      <p:ext uri="{BB962C8B-B14F-4D97-AF65-F5344CB8AC3E}">
        <p14:creationId xmlns:p14="http://schemas.microsoft.com/office/powerpoint/2010/main" val="1775375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99" y="-125005"/>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5A7AF-16BC-4EDF-970F-621178AD5613}" type="datetimeFigureOut">
              <a:rPr lang="en-US" smtClean="0"/>
              <a:t>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47B234-F2C3-4232-A263-4397B743F328}"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0"/>
            <a:ext cx="9143245" cy="892990"/>
          </a:xfrm>
          <a:prstGeom prst="rect">
            <a:avLst/>
          </a:prstGeom>
        </p:spPr>
      </p:pic>
    </p:spTree>
    <p:extLst>
      <p:ext uri="{BB962C8B-B14F-4D97-AF65-F5344CB8AC3E}">
        <p14:creationId xmlns:p14="http://schemas.microsoft.com/office/powerpoint/2010/main" val="18164776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9" y="-125005"/>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5A7AF-16BC-4EDF-970F-621178AD5613}" type="datetimeFigureOut">
              <a:rPr lang="en-US" smtClean="0"/>
              <a:t>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47B234-F2C3-4232-A263-4397B743F328}"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0"/>
            <a:ext cx="9143245" cy="892990"/>
          </a:xfrm>
          <a:prstGeom prst="rect">
            <a:avLst/>
          </a:prstGeom>
        </p:spPr>
      </p:pic>
    </p:spTree>
    <p:extLst>
      <p:ext uri="{BB962C8B-B14F-4D97-AF65-F5344CB8AC3E}">
        <p14:creationId xmlns:p14="http://schemas.microsoft.com/office/powerpoint/2010/main" val="19906861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5A7AF-16BC-4EDF-970F-621178AD5613}" type="datetimeFigureOut">
              <a:rPr lang="en-US" smtClean="0"/>
              <a:t>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47B234-F2C3-4232-A263-4397B743F328}"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0"/>
            <a:ext cx="9143245" cy="892990"/>
          </a:xfrm>
          <a:prstGeom prst="rect">
            <a:avLst/>
          </a:prstGeom>
        </p:spPr>
      </p:pic>
    </p:spTree>
    <p:extLst>
      <p:ext uri="{BB962C8B-B14F-4D97-AF65-F5344CB8AC3E}">
        <p14:creationId xmlns:p14="http://schemas.microsoft.com/office/powerpoint/2010/main" val="223104095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5A7AF-16BC-4EDF-970F-621178AD5613}" type="datetimeFigureOut">
              <a:rPr lang="en-US" smtClean="0"/>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7B234-F2C3-4232-A263-4397B743F328}"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0"/>
            <a:ext cx="9143245" cy="892990"/>
          </a:xfrm>
          <a:prstGeom prst="rect">
            <a:avLst/>
          </a:prstGeom>
        </p:spPr>
      </p:pic>
    </p:spTree>
    <p:extLst>
      <p:ext uri="{BB962C8B-B14F-4D97-AF65-F5344CB8AC3E}">
        <p14:creationId xmlns:p14="http://schemas.microsoft.com/office/powerpoint/2010/main" val="8619758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5A7AF-16BC-4EDF-970F-621178AD5613}" type="datetimeFigureOut">
              <a:rPr lang="en-US" smtClean="0"/>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47B234-F2C3-4232-A263-4397B743F328}"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0"/>
            <a:ext cx="9143245" cy="892990"/>
          </a:xfrm>
          <a:prstGeom prst="rect">
            <a:avLst/>
          </a:prstGeom>
        </p:spPr>
      </p:pic>
    </p:spTree>
    <p:extLst>
      <p:ext uri="{BB962C8B-B14F-4D97-AF65-F5344CB8AC3E}">
        <p14:creationId xmlns:p14="http://schemas.microsoft.com/office/powerpoint/2010/main" val="251527565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5A7AF-16BC-4EDF-970F-621178AD5613}" type="datetimeFigureOut">
              <a:rPr lang="en-US" smtClean="0"/>
              <a:t>11/4/2014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47B234-F2C3-4232-A263-4397B743F328}"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77" y="0"/>
            <a:ext cx="9143245" cy="892990"/>
          </a:xfrm>
          <a:prstGeom prst="rect">
            <a:avLst/>
          </a:prstGeom>
        </p:spPr>
      </p:pic>
      <p:sp>
        <p:nvSpPr>
          <p:cNvPr id="8" name="Title Placeholder 1"/>
          <p:cNvSpPr>
            <a:spLocks noGrp="1"/>
          </p:cNvSpPr>
          <p:nvPr>
            <p:ph type="title"/>
          </p:nvPr>
        </p:nvSpPr>
        <p:spPr>
          <a:xfrm>
            <a:off x="457199" y="0"/>
            <a:ext cx="8229600" cy="89299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210841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CA19B-C3EC-45F8-A56C-B06EB814D25E}" type="datetimeFigureOut">
              <a:rPr lang="en-US" smtClean="0">
                <a:solidFill>
                  <a:srgbClr val="E5E5E5">
                    <a:tint val="75000"/>
                  </a:srgbClr>
                </a:solidFill>
              </a:rPr>
              <a:pPr/>
              <a:t>11/4/2014</a:t>
            </a:fld>
            <a:endParaRPr lang="en-US">
              <a:solidFill>
                <a:srgbClr val="E5E5E5">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E5E5E5">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D4C686-C8EC-4C1F-B252-24D39F71A6ED}" type="slidenum">
              <a:rPr lang="en-US" smtClean="0">
                <a:solidFill>
                  <a:srgbClr val="E5E5E5">
                    <a:tint val="75000"/>
                  </a:srgbClr>
                </a:solidFill>
              </a:rPr>
              <a:pPr/>
              <a:t>‹#›</a:t>
            </a:fld>
            <a:endParaRPr lang="en-US">
              <a:solidFill>
                <a:srgbClr val="E5E5E5">
                  <a:tint val="75000"/>
                </a:srgbClr>
              </a:solidFill>
            </a:endParaRPr>
          </a:p>
        </p:txBody>
      </p:sp>
    </p:spTree>
    <p:extLst>
      <p:ext uri="{BB962C8B-B14F-4D97-AF65-F5344CB8AC3E}">
        <p14:creationId xmlns:p14="http://schemas.microsoft.com/office/powerpoint/2010/main" val="5681366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ulrichsweb.serialssolutions.com.ezproxylocal.library.nova.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scimagojr.com/" TargetMode="External"/><Relationship Id="rId5" Type="http://schemas.openxmlformats.org/officeDocument/2006/relationships/hyperlink" Target="http://eigenfactor.org/" TargetMode="External"/><Relationship Id="rId4" Type="http://schemas.openxmlformats.org/officeDocument/2006/relationships/hyperlink" Target="http://admin-apps.webofknowledge.com.ezproxylocal.library.nova.edu/JCR/JCR?PointOfEntry=Home&amp;SI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cholarlyoa.com/publishers/" TargetMode="External"/><Relationship Id="rId7" Type="http://schemas.openxmlformats.org/officeDocument/2006/relationships/hyperlink" Target="http://www.sagepub.com/upm-data/63382_how_to_get_published.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h-net.org/" TargetMode="External"/><Relationship Id="rId5" Type="http://schemas.openxmlformats.org/officeDocument/2006/relationships/hyperlink" Target="http://www.educationarena.com/cfp.asp" TargetMode="External"/><Relationship Id="rId4" Type="http://schemas.openxmlformats.org/officeDocument/2006/relationships/hyperlink" Target="http://www.emeraldgrouppublishing.com/authors/workshop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refdesk@nova.edu" TargetMode="External"/><Relationship Id="rId2" Type="http://schemas.openxmlformats.org/officeDocument/2006/relationships/hyperlink" Target="mailto:sberkman@nova.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3"/>
          <p:cNvPicPr>
            <a:picLocks noChangeAspect="1"/>
          </p:cNvPicPr>
          <p:nvPr/>
        </p:nvPicPr>
        <p:blipFill>
          <a:blip r:embed="rId3"/>
          <a:srcRect/>
          <a:stretch>
            <a:fillRect/>
          </a:stretch>
        </p:blipFill>
        <p:spPr bwMode="auto">
          <a:xfrm>
            <a:off x="0" y="0"/>
            <a:ext cx="9144000" cy="1779588"/>
          </a:xfrm>
          <a:prstGeom prst="rect">
            <a:avLst/>
          </a:prstGeom>
          <a:noFill/>
          <a:ln w="9525">
            <a:noFill/>
            <a:miter lim="800000"/>
            <a:headEnd/>
            <a:tailEnd/>
          </a:ln>
        </p:spPr>
      </p:pic>
      <p:sp>
        <p:nvSpPr>
          <p:cNvPr id="3" name="TextBox 2"/>
          <p:cNvSpPr txBox="1"/>
          <p:nvPr/>
        </p:nvSpPr>
        <p:spPr>
          <a:xfrm>
            <a:off x="2362200" y="2720256"/>
            <a:ext cx="6553200" cy="2446824"/>
          </a:xfrm>
          <a:prstGeom prst="rect">
            <a:avLst/>
          </a:prstGeom>
          <a:noFill/>
        </p:spPr>
        <p:txBody>
          <a:bodyPr>
            <a:spAutoFit/>
          </a:bodyPr>
          <a:lstStyle/>
          <a:p>
            <a:pPr algn="ctr">
              <a:lnSpc>
                <a:spcPct val="85000"/>
              </a:lnSpc>
            </a:pPr>
            <a:r>
              <a:rPr lang="en-US" sz="6000" b="1" dirty="0" smtClean="0">
                <a:latin typeface="+mj-lt"/>
              </a:rPr>
              <a:t>Getting </a:t>
            </a:r>
          </a:p>
          <a:p>
            <a:pPr algn="ctr">
              <a:lnSpc>
                <a:spcPct val="85000"/>
              </a:lnSpc>
            </a:pPr>
            <a:r>
              <a:rPr lang="en-US" sz="6000" b="1" dirty="0" smtClean="0">
                <a:latin typeface="+mj-lt"/>
              </a:rPr>
              <a:t>Your Paper</a:t>
            </a:r>
          </a:p>
          <a:p>
            <a:pPr algn="ctr">
              <a:lnSpc>
                <a:spcPct val="85000"/>
              </a:lnSpc>
            </a:pPr>
            <a:r>
              <a:rPr lang="en-US" sz="6000" b="1" dirty="0" smtClean="0">
                <a:latin typeface="+mj-lt"/>
              </a:rPr>
              <a:t>Published</a:t>
            </a:r>
            <a:endParaRPr lang="en-US" sz="6000" b="1" dirty="0">
              <a:latin typeface="+mj-lt"/>
            </a:endParaRPr>
          </a:p>
        </p:txBody>
      </p:sp>
      <p:pic>
        <p:nvPicPr>
          <p:cNvPr id="14347" name="Picture 11" descr="magnifying_glass_black"/>
          <p:cNvPicPr>
            <a:picLocks noChangeAspect="1" noChangeArrowheads="1"/>
          </p:cNvPicPr>
          <p:nvPr/>
        </p:nvPicPr>
        <p:blipFill>
          <a:blip r:embed="rId4"/>
          <a:srcRect/>
          <a:stretch>
            <a:fillRect/>
          </a:stretch>
        </p:blipFill>
        <p:spPr bwMode="auto">
          <a:xfrm>
            <a:off x="361507" y="1905000"/>
            <a:ext cx="3276600" cy="4953000"/>
          </a:xfrm>
          <a:prstGeom prst="rect">
            <a:avLst/>
          </a:prstGeom>
          <a:noFill/>
        </p:spPr>
      </p:pic>
      <p:sp>
        <p:nvSpPr>
          <p:cNvPr id="14348" name="WordArt 12"/>
          <p:cNvSpPr>
            <a:spLocks noChangeArrowheads="1" noChangeShapeType="1" noTextEdit="1"/>
          </p:cNvSpPr>
          <p:nvPr/>
        </p:nvSpPr>
        <p:spPr bwMode="auto">
          <a:xfrm>
            <a:off x="838200" y="2362200"/>
            <a:ext cx="1752600" cy="1600200"/>
          </a:xfrm>
          <a:prstGeom prst="rect">
            <a:avLst/>
          </a:prstGeom>
        </p:spPr>
        <p:txBody>
          <a:bodyPr wrap="none" fromWordArt="1">
            <a:prstTxWarp prst="textInflate">
              <a:avLst>
                <a:gd name="adj" fmla="val 13634"/>
              </a:avLst>
            </a:prstTxWarp>
          </a:bodyPr>
          <a:lstStyle/>
          <a:p>
            <a:pPr algn="ctr"/>
            <a:r>
              <a:rPr lang="en-US" sz="3600" kern="10" dirty="0">
                <a:ln w="9525">
                  <a:solidFill>
                    <a:srgbClr val="000000"/>
                  </a:solidFill>
                  <a:round/>
                  <a:headEnd/>
                  <a:tailEnd/>
                </a:ln>
                <a:solidFill>
                  <a:srgbClr val="21418B"/>
                </a:solidFill>
                <a:latin typeface="Impact"/>
              </a:rPr>
              <a:t>Library</a:t>
            </a:r>
          </a:p>
          <a:p>
            <a:pPr algn="ctr"/>
            <a:r>
              <a:rPr lang="en-US" sz="3600" kern="10" dirty="0">
                <a:ln w="9525">
                  <a:solidFill>
                    <a:srgbClr val="000000"/>
                  </a:solidFill>
                  <a:round/>
                  <a:headEnd/>
                  <a:tailEnd/>
                </a:ln>
                <a:solidFill>
                  <a:srgbClr val="21418B"/>
                </a:solidFill>
                <a:latin typeface="Impact"/>
              </a:rPr>
              <a:t>Tips</a:t>
            </a:r>
          </a:p>
        </p:txBody>
      </p:sp>
      <p:sp>
        <p:nvSpPr>
          <p:cNvPr id="2" name="TextBox 1"/>
          <p:cNvSpPr txBox="1"/>
          <p:nvPr/>
        </p:nvSpPr>
        <p:spPr>
          <a:xfrm>
            <a:off x="3886200" y="5715000"/>
            <a:ext cx="4800600" cy="923330"/>
          </a:xfrm>
          <a:prstGeom prst="rect">
            <a:avLst/>
          </a:prstGeom>
          <a:noFill/>
        </p:spPr>
        <p:txBody>
          <a:bodyPr wrap="square" rtlCol="0">
            <a:spAutoFit/>
          </a:bodyPr>
          <a:lstStyle/>
          <a:p>
            <a:pPr algn="ctr"/>
            <a:r>
              <a:rPr lang="en-US" dirty="0" smtClean="0"/>
              <a:t>Susan </a:t>
            </a:r>
            <a:r>
              <a:rPr lang="en-US" dirty="0"/>
              <a:t>Berkman</a:t>
            </a:r>
          </a:p>
          <a:p>
            <a:pPr algn="ctr"/>
            <a:r>
              <a:rPr lang="en-US" dirty="0" smtClean="0"/>
              <a:t>Faculty Fest</a:t>
            </a:r>
            <a:endParaRPr lang="en-US" dirty="0"/>
          </a:p>
          <a:p>
            <a:pPr algn="ctr"/>
            <a:r>
              <a:rPr lang="en-US" dirty="0" smtClean="0"/>
              <a:t>October 28, 2014</a:t>
            </a:r>
            <a:endParaRPr lang="en-US" dirty="0"/>
          </a:p>
        </p:txBody>
      </p:sp>
    </p:spTree>
    <p:extLst>
      <p:ext uri="{BB962C8B-B14F-4D97-AF65-F5344CB8AC3E}">
        <p14:creationId xmlns:p14="http://schemas.microsoft.com/office/powerpoint/2010/main" val="1941263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arbyreed - Creative Commons Attribution-NonCommercial-ShareAlike License  https://www.flickr.com/photos/19779889@N00</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extLst>
      <p:ext uri="{BB962C8B-B14F-4D97-AF65-F5344CB8AC3E}">
        <p14:creationId xmlns:p14="http://schemas.microsoft.com/office/powerpoint/2010/main" val="165600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djking - Creative Commons Attribution-NonCommercial-ShareAlike License  https://www.flickr.com/photos/60368684@N00</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extLst>
      <p:ext uri="{BB962C8B-B14F-4D97-AF65-F5344CB8AC3E}">
        <p14:creationId xmlns:p14="http://schemas.microsoft.com/office/powerpoint/2010/main" val="75408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włodi - Creative Commons Attribution-ShareAlike License  https://www.flickr.com/photos/19716902@N00</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extLst>
      <p:ext uri="{BB962C8B-B14F-4D97-AF65-F5344CB8AC3E}">
        <p14:creationId xmlns:p14="http://schemas.microsoft.com/office/powerpoint/2010/main" val="392075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ginnerobot - Creative Commons Attribution-ShareAlike License  https://www.flickr.com/photos/78011127@N00</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extLst>
      <p:ext uri="{BB962C8B-B14F-4D97-AF65-F5344CB8AC3E}">
        <p14:creationId xmlns:p14="http://schemas.microsoft.com/office/powerpoint/2010/main" val="1809506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Holly Norval - Creative Commons Attribution License  https://www.flickr.com/photos/63833161@N05</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extLst>
      <p:ext uri="{BB962C8B-B14F-4D97-AF65-F5344CB8AC3E}">
        <p14:creationId xmlns:p14="http://schemas.microsoft.com/office/powerpoint/2010/main" val="452617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nickwheeleroz - Creative Commons Attribution-NonCommercial-ShareAlike License  https://www.flickr.com/photos/7762644@N04</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extLst>
      <p:ext uri="{BB962C8B-B14F-4D97-AF65-F5344CB8AC3E}">
        <p14:creationId xmlns:p14="http://schemas.microsoft.com/office/powerpoint/2010/main" val="2736093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cplong11 - Creative Commons Attribution-NonCommercial-ShareAlike License  https://www.flickr.com/photos/45298653@N00</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extLst>
      <p:ext uri="{BB962C8B-B14F-4D97-AF65-F5344CB8AC3E}">
        <p14:creationId xmlns:p14="http://schemas.microsoft.com/office/powerpoint/2010/main" val="4022551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Holy455 - Creative Commons Attribution-NonCommercial-ShareAlike License  https://www.flickr.com/photos/37254526@N04</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extLst>
      <p:ext uri="{BB962C8B-B14F-4D97-AF65-F5344CB8AC3E}">
        <p14:creationId xmlns:p14="http://schemas.microsoft.com/office/powerpoint/2010/main" val="4128944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payayita - Creative Commons Attribution-ShareAlike License  https://www.flickr.com/photos/73669120@N00</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extLst>
      <p:ext uri="{BB962C8B-B14F-4D97-AF65-F5344CB8AC3E}">
        <p14:creationId xmlns:p14="http://schemas.microsoft.com/office/powerpoint/2010/main" val="2132941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2"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Roo Reynolds - Creative Commons Attribution-NonCommercial License  https://www.flickr.com/photos/85429509@N00</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3"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extLst>
      <p:ext uri="{BB962C8B-B14F-4D97-AF65-F5344CB8AC3E}">
        <p14:creationId xmlns:p14="http://schemas.microsoft.com/office/powerpoint/2010/main" val="3271175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Publishing articles</a:t>
            </a:r>
            <a:endParaRPr lang="en-US" dirty="0"/>
          </a:p>
        </p:txBody>
      </p:sp>
      <p:sp>
        <p:nvSpPr>
          <p:cNvPr id="3" name="Content Placeholder 2"/>
          <p:cNvSpPr>
            <a:spLocks noGrp="1"/>
          </p:cNvSpPr>
          <p:nvPr>
            <p:ph idx="1"/>
          </p:nvPr>
        </p:nvSpPr>
        <p:spPr/>
        <p:txBody>
          <a:bodyPr/>
          <a:lstStyle/>
          <a:p>
            <a:r>
              <a:rPr lang="en-US" dirty="0" smtClean="0"/>
              <a:t>Finding the right journal</a:t>
            </a:r>
          </a:p>
          <a:p>
            <a:r>
              <a:rPr lang="en-US" dirty="0" smtClean="0"/>
              <a:t>READ the manuscript submission guidelines</a:t>
            </a:r>
          </a:p>
          <a:p>
            <a:r>
              <a:rPr lang="en-US" dirty="0" smtClean="0"/>
              <a:t>Submit</a:t>
            </a:r>
          </a:p>
          <a:p>
            <a:r>
              <a:rPr lang="en-US" dirty="0" smtClean="0"/>
              <a:t>Editorial Board reviews and notifies</a:t>
            </a:r>
          </a:p>
          <a:p>
            <a:r>
              <a:rPr lang="en-US" dirty="0" smtClean="0"/>
              <a:t>Accept/Reject/Revise</a:t>
            </a:r>
          </a:p>
          <a:p>
            <a:r>
              <a:rPr lang="en-US" dirty="0" smtClean="0"/>
              <a:t>Revision process</a:t>
            </a:r>
          </a:p>
          <a:p>
            <a:r>
              <a:rPr lang="en-US" dirty="0" smtClean="0"/>
              <a:t>Accept and publish</a:t>
            </a:r>
          </a:p>
          <a:p>
            <a:endParaRPr lang="en-US" dirty="0"/>
          </a:p>
        </p:txBody>
      </p:sp>
    </p:spTree>
    <p:extLst>
      <p:ext uri="{BB962C8B-B14F-4D97-AF65-F5344CB8AC3E}">
        <p14:creationId xmlns:p14="http://schemas.microsoft.com/office/powerpoint/2010/main" val="908335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990599"/>
          </a:xfrm>
        </p:spPr>
        <p:txBody>
          <a:bodyPr>
            <a:noAutofit/>
          </a:bodyPr>
          <a:lstStyle/>
          <a:p>
            <a:r>
              <a:rPr lang="en-US" b="1" dirty="0" smtClean="0">
                <a:latin typeface="+mn-lt"/>
              </a:rPr>
              <a:t>Cabell’s</a:t>
            </a:r>
            <a:endParaRPr lang="en-US" b="1" dirty="0">
              <a:latin typeface="+mn-lt"/>
            </a:endParaRPr>
          </a:p>
        </p:txBody>
      </p:sp>
      <p:sp>
        <p:nvSpPr>
          <p:cNvPr id="3" name="Subtitle 2"/>
          <p:cNvSpPr>
            <a:spLocks noGrp="1"/>
          </p:cNvSpPr>
          <p:nvPr>
            <p:ph type="subTitle" idx="1"/>
          </p:nvPr>
        </p:nvSpPr>
        <p:spPr/>
        <p:txBody>
          <a:bodyPr/>
          <a:lstStyle/>
          <a:p>
            <a:endParaRPr lang="en-US" dirty="0" smtClean="0"/>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133600" y="1828800"/>
            <a:ext cx="4933950" cy="4549269"/>
          </a:xfrm>
          <a:prstGeom prst="rect">
            <a:avLst/>
          </a:prstGeom>
          <a:noFill/>
          <a:ln w="9525">
            <a:gradFill>
              <a:gsLst>
                <a:gs pos="0">
                  <a:srgbClr val="000066">
                    <a:alpha val="61000"/>
                  </a:srgbClr>
                </a:gs>
                <a:gs pos="50000">
                  <a:schemeClr val="accent1">
                    <a:tint val="44500"/>
                    <a:satMod val="160000"/>
                  </a:schemeClr>
                </a:gs>
                <a:gs pos="100000">
                  <a:schemeClr val="accent1">
                    <a:tint val="23500"/>
                    <a:satMod val="160000"/>
                  </a:schemeClr>
                </a:gs>
              </a:gsLst>
              <a:lin ang="5400000" scaled="0"/>
            </a:gradFill>
            <a:miter lim="800000"/>
            <a:headEnd/>
            <a:tailEnd/>
          </a:ln>
        </p:spPr>
      </p:pic>
    </p:spTree>
    <p:extLst>
      <p:ext uri="{BB962C8B-B14F-4D97-AF65-F5344CB8AC3E}">
        <p14:creationId xmlns:p14="http://schemas.microsoft.com/office/powerpoint/2010/main" val="4049692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Call for Papers</a:t>
            </a:r>
            <a:endParaRPr lang="en-US" dirty="0"/>
          </a:p>
        </p:txBody>
      </p:sp>
      <p:sp>
        <p:nvSpPr>
          <p:cNvPr id="3" name="Content Placeholder 2"/>
          <p:cNvSpPr>
            <a:spLocks noGrp="1"/>
          </p:cNvSpPr>
          <p:nvPr>
            <p:ph idx="1"/>
          </p:nvPr>
        </p:nvSpPr>
        <p:spPr/>
        <p:txBody>
          <a:bodyPr/>
          <a:lstStyle/>
          <a:p>
            <a:r>
              <a:rPr lang="en-US" dirty="0" smtClean="0"/>
              <a:t>Journals</a:t>
            </a:r>
          </a:p>
          <a:p>
            <a:r>
              <a:rPr lang="en-US" dirty="0" smtClean="0"/>
              <a:t>Associations</a:t>
            </a:r>
          </a:p>
          <a:p>
            <a:r>
              <a:rPr lang="en-US" dirty="0" smtClean="0"/>
              <a:t>Conferences</a:t>
            </a:r>
          </a:p>
          <a:p>
            <a:r>
              <a:rPr lang="en-US" dirty="0" smtClean="0"/>
              <a:t>Publishers</a:t>
            </a:r>
          </a:p>
          <a:p>
            <a:r>
              <a:rPr lang="en-US" dirty="0" smtClean="0"/>
              <a:t>Societies</a:t>
            </a:r>
            <a:endParaRPr lang="en-US" dirty="0"/>
          </a:p>
        </p:txBody>
      </p:sp>
    </p:spTree>
    <p:extLst>
      <p:ext uri="{BB962C8B-B14F-4D97-AF65-F5344CB8AC3E}">
        <p14:creationId xmlns:p14="http://schemas.microsoft.com/office/powerpoint/2010/main" val="1620112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scholarly publications</a:t>
            </a:r>
            <a:endParaRPr lang="en-US" dirty="0"/>
          </a:p>
        </p:txBody>
      </p:sp>
      <p:sp>
        <p:nvSpPr>
          <p:cNvPr id="3" name="Content Placeholder 2"/>
          <p:cNvSpPr>
            <a:spLocks noGrp="1"/>
          </p:cNvSpPr>
          <p:nvPr>
            <p:ph idx="1"/>
          </p:nvPr>
        </p:nvSpPr>
        <p:spPr/>
        <p:txBody>
          <a:bodyPr>
            <a:normAutofit lnSpcReduction="10000"/>
          </a:bodyPr>
          <a:lstStyle/>
          <a:p>
            <a:r>
              <a:rPr lang="en-US" dirty="0" err="1" smtClean="0">
                <a:hlinkClick r:id="rId3"/>
              </a:rPr>
              <a:t>Ulrichsweb</a:t>
            </a:r>
            <a:r>
              <a:rPr lang="en-US" dirty="0" smtClean="0"/>
              <a:t>—for</a:t>
            </a:r>
            <a:r>
              <a:rPr lang="en-US" sz="2800" dirty="0" smtClean="0"/>
              <a:t> peer-reviewed and scholarly</a:t>
            </a:r>
          </a:p>
          <a:p>
            <a:r>
              <a:rPr lang="en-US" dirty="0" smtClean="0">
                <a:hlinkClick r:id="rId4"/>
              </a:rPr>
              <a:t>Journal Citation Reports </a:t>
            </a:r>
            <a:r>
              <a:rPr lang="en-US" dirty="0" smtClean="0"/>
              <a:t>(JCR)—</a:t>
            </a:r>
            <a:r>
              <a:rPr lang="en-US" sz="2800" dirty="0" smtClean="0"/>
              <a:t>calculates citations, Impact Factor, Immediacy Index, and more</a:t>
            </a:r>
          </a:p>
          <a:p>
            <a:r>
              <a:rPr lang="en-US" sz="2800" dirty="0" err="1" smtClean="0">
                <a:hlinkClick r:id="rId5"/>
              </a:rPr>
              <a:t>Eigenfactor</a:t>
            </a:r>
            <a:r>
              <a:rPr lang="en-US" sz="2800" dirty="0" smtClean="0">
                <a:hlinkClick r:id="rId5"/>
              </a:rPr>
              <a:t> </a:t>
            </a:r>
            <a:r>
              <a:rPr lang="en-US" sz="2800" dirty="0" smtClean="0"/>
              <a:t>score—number of incoming citations to the journal and the total importance of the journal to the academic community</a:t>
            </a:r>
          </a:p>
          <a:p>
            <a:r>
              <a:rPr lang="en-US" sz="2800" dirty="0" err="1">
                <a:hlinkClick r:id="rId6"/>
              </a:rPr>
              <a:t>SCImago</a:t>
            </a:r>
            <a:r>
              <a:rPr lang="en-US" sz="2800" dirty="0">
                <a:hlinkClick r:id="rId6"/>
              </a:rPr>
              <a:t> Journal &amp; Country Rank </a:t>
            </a:r>
            <a:r>
              <a:rPr lang="en-US" sz="2800" dirty="0" smtClean="0">
                <a:hlinkClick r:id="rId6"/>
              </a:rPr>
              <a:t>database</a:t>
            </a:r>
            <a:r>
              <a:rPr lang="en-US" sz="2800" dirty="0" smtClean="0"/>
              <a:t>--</a:t>
            </a:r>
            <a:r>
              <a:rPr lang="en-US" sz="2800" dirty="0"/>
              <a:t>journal rank indicators, also known as SJRs, are similar to the </a:t>
            </a:r>
            <a:r>
              <a:rPr lang="en-US" sz="2800" dirty="0" err="1"/>
              <a:t>Eigenfactor</a:t>
            </a:r>
            <a:r>
              <a:rPr lang="en-US" sz="2800" dirty="0"/>
              <a:t> </a:t>
            </a:r>
            <a:r>
              <a:rPr lang="en-US" sz="2800" dirty="0" smtClean="0"/>
              <a:t>scores</a:t>
            </a:r>
            <a:r>
              <a:rPr lang="en-US" sz="2800" dirty="0"/>
              <a:t> </a:t>
            </a:r>
            <a:r>
              <a:rPr lang="en-US" sz="2800" dirty="0" smtClean="0"/>
              <a:t>but come from Elsevier’s Scopus database</a:t>
            </a:r>
            <a:endParaRPr lang="en-US" sz="2800" dirty="0"/>
          </a:p>
          <a:p>
            <a:endParaRPr lang="en-US" sz="2800" dirty="0" smtClean="0"/>
          </a:p>
          <a:p>
            <a:endParaRPr lang="en-US" sz="2800" dirty="0" smtClean="0"/>
          </a:p>
          <a:p>
            <a:endParaRPr lang="en-US" dirty="0"/>
          </a:p>
        </p:txBody>
      </p:sp>
    </p:spTree>
    <p:extLst>
      <p:ext uri="{BB962C8B-B14F-4D97-AF65-F5344CB8AC3E}">
        <p14:creationId xmlns:p14="http://schemas.microsoft.com/office/powerpoint/2010/main" val="1116799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Predatory Publishers</a:t>
            </a:r>
            <a:r>
              <a:rPr lang="en-US" dirty="0"/>
              <a:t> (</a:t>
            </a:r>
            <a:r>
              <a:rPr lang="en-US" dirty="0">
                <a:hlinkClick r:id="rId3"/>
              </a:rPr>
              <a:t>http://scholarlyoa.com/publishers</a:t>
            </a:r>
            <a:r>
              <a:rPr lang="en-US" dirty="0" smtClean="0">
                <a:hlinkClick r:id="rId3"/>
              </a:rPr>
              <a:t>/</a:t>
            </a:r>
            <a:r>
              <a:rPr lang="en-US" dirty="0"/>
              <a:t>)</a:t>
            </a:r>
            <a:endParaRPr lang="en-US" dirty="0" smtClean="0"/>
          </a:p>
          <a:p>
            <a:r>
              <a:rPr lang="en-US" dirty="0" smtClean="0"/>
              <a:t>Emerald Guide to Getting Published</a:t>
            </a:r>
          </a:p>
          <a:p>
            <a:r>
              <a:rPr lang="en-US" dirty="0"/>
              <a:t>(</a:t>
            </a:r>
            <a:r>
              <a:rPr lang="en-US" dirty="0">
                <a:hlinkClick r:id="rId4"/>
              </a:rPr>
              <a:t>http://www.emeraldgrouppublishing.com/authors/workshops</a:t>
            </a:r>
            <a:r>
              <a:rPr lang="en-US" dirty="0" smtClean="0">
                <a:hlinkClick r:id="rId4"/>
              </a:rPr>
              <a:t>/</a:t>
            </a:r>
            <a:r>
              <a:rPr lang="en-US" dirty="0" smtClean="0"/>
              <a:t>)</a:t>
            </a:r>
          </a:p>
          <a:p>
            <a:r>
              <a:rPr lang="en-US" dirty="0"/>
              <a:t>Education Arena -- Taylor &amp; Francis (</a:t>
            </a:r>
            <a:r>
              <a:rPr lang="en-US" dirty="0">
                <a:hlinkClick r:id="rId5"/>
              </a:rPr>
              <a:t>http://</a:t>
            </a:r>
            <a:r>
              <a:rPr lang="en-US" dirty="0" smtClean="0">
                <a:hlinkClick r:id="rId5"/>
              </a:rPr>
              <a:t>www.educationarena.com/cfp.asp</a:t>
            </a:r>
            <a:r>
              <a:rPr lang="en-US" dirty="0"/>
              <a:t>)</a:t>
            </a:r>
            <a:endParaRPr lang="en-US" dirty="0" smtClean="0"/>
          </a:p>
          <a:p>
            <a:r>
              <a:rPr lang="en-US" dirty="0" smtClean="0"/>
              <a:t>H-Net</a:t>
            </a:r>
            <a:r>
              <a:rPr lang="en-US" dirty="0"/>
              <a:t> (</a:t>
            </a:r>
            <a:r>
              <a:rPr lang="en-US" dirty="0">
                <a:hlinkClick r:id="rId6"/>
              </a:rPr>
              <a:t>http://www.h-net.org</a:t>
            </a:r>
            <a:r>
              <a:rPr lang="en-US" dirty="0" smtClean="0">
                <a:hlinkClick r:id="rId6"/>
              </a:rPr>
              <a:t>/</a:t>
            </a:r>
            <a:r>
              <a:rPr lang="en-US" dirty="0" smtClean="0"/>
              <a:t>)</a:t>
            </a:r>
          </a:p>
          <a:p>
            <a:r>
              <a:rPr lang="en-US" dirty="0" smtClean="0"/>
              <a:t>Sage’s How to Get Published</a:t>
            </a:r>
            <a:r>
              <a:rPr lang="en-US" dirty="0"/>
              <a:t> (</a:t>
            </a:r>
            <a:r>
              <a:rPr lang="en-US" dirty="0">
                <a:hlinkClick r:id="rId7"/>
              </a:rPr>
              <a:t>http://</a:t>
            </a:r>
            <a:r>
              <a:rPr lang="en-US" dirty="0" smtClean="0">
                <a:hlinkClick r:id="rId7"/>
              </a:rPr>
              <a:t>www.sagepub.com/upm-data/63382_how_to_get_published.pdf</a:t>
            </a:r>
            <a:r>
              <a:rPr lang="en-US" dirty="0"/>
              <a:t>)</a:t>
            </a:r>
            <a:endParaRPr lang="en-US" dirty="0" smtClean="0"/>
          </a:p>
          <a:p>
            <a:endParaRPr lang="en-US" dirty="0" smtClean="0"/>
          </a:p>
          <a:p>
            <a:endParaRPr lang="en-US" dirty="0"/>
          </a:p>
        </p:txBody>
      </p:sp>
    </p:spTree>
    <p:extLst>
      <p:ext uri="{BB962C8B-B14F-4D97-AF65-F5344CB8AC3E}">
        <p14:creationId xmlns:p14="http://schemas.microsoft.com/office/powerpoint/2010/main" val="1973731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tips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Read and review the professional literature</a:t>
            </a:r>
          </a:p>
          <a:p>
            <a:r>
              <a:rPr lang="en-US" dirty="0" smtClean="0"/>
              <a:t>Become a good writer</a:t>
            </a:r>
          </a:p>
          <a:p>
            <a:r>
              <a:rPr lang="en-US" dirty="0" smtClean="0"/>
              <a:t>Look at professional development activities</a:t>
            </a:r>
          </a:p>
          <a:p>
            <a:r>
              <a:rPr lang="en-US" dirty="0" smtClean="0"/>
              <a:t>Know your audience; know journal’s audience</a:t>
            </a:r>
          </a:p>
          <a:p>
            <a:r>
              <a:rPr lang="en-US" dirty="0" smtClean="0"/>
              <a:t>Collaborate</a:t>
            </a:r>
          </a:p>
          <a:p>
            <a:r>
              <a:rPr lang="en-US" dirty="0" smtClean="0"/>
              <a:t>Have others review your manuscript</a:t>
            </a:r>
          </a:p>
          <a:p>
            <a:r>
              <a:rPr lang="en-US" dirty="0" smtClean="0"/>
              <a:t>If rejected, ask for comments of manuscript reviewers</a:t>
            </a:r>
          </a:p>
          <a:p>
            <a:r>
              <a:rPr lang="en-US" dirty="0" smtClean="0"/>
              <a:t>DO NOT GIVE UP!!!!</a:t>
            </a:r>
          </a:p>
          <a:p>
            <a:endParaRPr lang="en-US" dirty="0"/>
          </a:p>
        </p:txBody>
      </p:sp>
    </p:spTree>
    <p:extLst>
      <p:ext uri="{BB962C8B-B14F-4D97-AF65-F5344CB8AC3E}">
        <p14:creationId xmlns:p14="http://schemas.microsoft.com/office/powerpoint/2010/main" val="2264599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t>
            </a:r>
            <a:endParaRPr lang="en-US" b="1" dirty="0"/>
          </a:p>
        </p:txBody>
      </p:sp>
      <p:pic>
        <p:nvPicPr>
          <p:cNvPr id="1024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24200" y="1151337"/>
            <a:ext cx="2743200" cy="467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3208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idx="1"/>
          </p:nvPr>
        </p:nvSpPr>
        <p:spPr/>
        <p:txBody>
          <a:bodyPr/>
          <a:lstStyle/>
          <a:p>
            <a:pPr marL="0" indent="0">
              <a:buNone/>
            </a:pPr>
            <a:r>
              <a:rPr lang="en-US" dirty="0" smtClean="0"/>
              <a:t>			Susan </a:t>
            </a:r>
            <a:r>
              <a:rPr lang="en-US" dirty="0"/>
              <a:t>Berkman</a:t>
            </a:r>
          </a:p>
          <a:p>
            <a:pPr marL="0" indent="0">
              <a:buNone/>
            </a:pPr>
            <a:r>
              <a:rPr lang="en-US" dirty="0"/>
              <a:t>   </a:t>
            </a:r>
            <a:r>
              <a:rPr lang="en-US" dirty="0" smtClean="0"/>
              <a:t>		 </a:t>
            </a:r>
            <a:r>
              <a:rPr lang="en-US" dirty="0"/>
              <a:t>Subject Specialist—Business</a:t>
            </a:r>
          </a:p>
          <a:p>
            <a:pPr marL="0" indent="0" algn="ctr">
              <a:buNone/>
            </a:pPr>
            <a:r>
              <a:rPr lang="en-US" dirty="0" smtClean="0">
                <a:hlinkClick r:id="rId2"/>
              </a:rPr>
              <a:t>sberkman@nova.edu</a:t>
            </a:r>
            <a:r>
              <a:rPr lang="en-US" dirty="0" smtClean="0"/>
              <a:t>    </a:t>
            </a:r>
            <a:r>
              <a:rPr lang="en-US" dirty="0">
                <a:hlinkClick r:id="rId3"/>
              </a:rPr>
              <a:t>refdesk@nova.edu</a:t>
            </a:r>
            <a:endParaRPr lang="en-US" dirty="0"/>
          </a:p>
          <a:p>
            <a:pPr marL="0" indent="0">
              <a:buNone/>
            </a:pPr>
            <a:r>
              <a:rPr lang="en-US" dirty="0"/>
              <a:t>     </a:t>
            </a:r>
            <a:r>
              <a:rPr lang="en-US" dirty="0" smtClean="0"/>
              <a:t>       954-262-4573            954-262-4613</a:t>
            </a:r>
            <a:endParaRPr lang="en-US" dirty="0"/>
          </a:p>
          <a:p>
            <a:endParaRPr lang="en-US" dirty="0"/>
          </a:p>
        </p:txBody>
      </p:sp>
    </p:spTree>
    <p:extLst>
      <p:ext uri="{BB962C8B-B14F-4D97-AF65-F5344CB8AC3E}">
        <p14:creationId xmlns:p14="http://schemas.microsoft.com/office/powerpoint/2010/main" val="2655033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8">
      <a:dk1>
        <a:srgbClr val="091625"/>
      </a:dk1>
      <a:lt1>
        <a:srgbClr val="E5E5E5"/>
      </a:lt1>
      <a:dk2>
        <a:srgbClr val="2962A7"/>
      </a:dk2>
      <a:lt2>
        <a:srgbClr val="EEECE1"/>
      </a:lt2>
      <a:accent1>
        <a:srgbClr val="4F81BD"/>
      </a:accent1>
      <a:accent2>
        <a:srgbClr val="C0504D"/>
      </a:accent2>
      <a:accent3>
        <a:srgbClr val="9BBB59"/>
      </a:accent3>
      <a:accent4>
        <a:srgbClr val="8064A2"/>
      </a:accent4>
      <a:accent5>
        <a:srgbClr val="4BACC6"/>
      </a:accent5>
      <a:accent6>
        <a:srgbClr val="F79646"/>
      </a:accent6>
      <a:hlink>
        <a:srgbClr val="E5E5E5"/>
      </a:hlink>
      <a:folHlink>
        <a:srgbClr val="800080"/>
      </a:folHlink>
    </a:clrScheme>
    <a:fontScheme name="ce">
      <a:majorFont>
        <a:latin typeface="Century"/>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4102</TotalTime>
  <Words>573</Words>
  <Application>Microsoft Office PowerPoint</Application>
  <PresentationFormat>On-screen Show (4:3)</PresentationFormat>
  <Paragraphs>87</Paragraphs>
  <Slides>19</Slides>
  <Notes>7</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1_Office Theme</vt:lpstr>
      <vt:lpstr>PowerPoint Presentation</vt:lpstr>
      <vt:lpstr>Publishing articles</vt:lpstr>
      <vt:lpstr>Cabell’s</vt:lpstr>
      <vt:lpstr>Finding Call for Papers</vt:lpstr>
      <vt:lpstr>Assessing scholarly publications</vt:lpstr>
      <vt:lpstr>Resources</vt:lpstr>
      <vt:lpstr>General tips</vt:lpstr>
      <vt:lpstr>?????????</vt:lpstr>
      <vt:lpstr>Contact 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Nova Southeastern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Jamie Segno</dc:creator>
  <cp:lastModifiedBy>Michele Gibney</cp:lastModifiedBy>
  <cp:revision>55</cp:revision>
  <dcterms:created xsi:type="dcterms:W3CDTF">2014-05-16T23:19:28Z</dcterms:created>
  <dcterms:modified xsi:type="dcterms:W3CDTF">2014-11-04T22:06:12Z</dcterms:modified>
</cp:coreProperties>
</file>