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9"/>
  </p:notesMasterIdLst>
  <p:sldIdLst>
    <p:sldId id="256" r:id="rId2"/>
    <p:sldId id="296" r:id="rId3"/>
    <p:sldId id="270" r:id="rId4"/>
    <p:sldId id="273" r:id="rId5"/>
    <p:sldId id="272"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1" r:id="rId19"/>
    <p:sldId id="290" r:id="rId20"/>
    <p:sldId id="293" r:id="rId21"/>
    <p:sldId id="294" r:id="rId22"/>
    <p:sldId id="292" r:id="rId23"/>
    <p:sldId id="295" r:id="rId24"/>
    <p:sldId id="274" r:id="rId25"/>
    <p:sldId id="276" r:id="rId26"/>
    <p:sldId id="277" r:id="rId27"/>
    <p:sldId id="268" r:id="rId28"/>
    <p:sldId id="266" r:id="rId29"/>
    <p:sldId id="257" r:id="rId30"/>
    <p:sldId id="265" r:id="rId31"/>
    <p:sldId id="263" r:id="rId32"/>
    <p:sldId id="264" r:id="rId33"/>
    <p:sldId id="261" r:id="rId34"/>
    <p:sldId id="259" r:id="rId35"/>
    <p:sldId id="260" r:id="rId36"/>
    <p:sldId id="262" r:id="rId37"/>
    <p:sldId id="269" r:id="rId38"/>
  </p:sldIdLst>
  <p:sldSz cx="9144000" cy="6858000" type="screen4x3"/>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hley Russom" initials="AR" lastIdx="4" clrIdx="0">
    <p:extLst>
      <p:ext uri="{19B8F6BF-5375-455C-9EA6-DF929625EA0E}">
        <p15:presenceInfo xmlns:p15="http://schemas.microsoft.com/office/powerpoint/2012/main" userId="Ashley Russ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5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57922-82E6-4AE1-B305-72CD04D388F8}" type="datetimeFigureOut">
              <a:rPr lang="en-US" smtClean="0"/>
              <a:t>7/5/2017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02456B-12CE-4DE0-A3DC-4C95E5376767}" type="slidenum">
              <a:rPr lang="en-US" smtClean="0"/>
              <a:t>‹#›</a:t>
            </a:fld>
            <a:endParaRPr lang="en-US"/>
          </a:p>
        </p:txBody>
      </p:sp>
    </p:spTree>
    <p:extLst>
      <p:ext uri="{BB962C8B-B14F-4D97-AF65-F5344CB8AC3E}">
        <p14:creationId xmlns:p14="http://schemas.microsoft.com/office/powerpoint/2010/main" val="1011527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49FEB7C-DC5E-48AC-8B94-CD3A29E033AE}" type="slidenum">
              <a:rPr lang="en-US"/>
              <a:t>34</a:t>
            </a:fld>
            <a:endParaRPr lang="en-US"/>
          </a:p>
        </p:txBody>
      </p:sp>
    </p:spTree>
    <p:extLst>
      <p:ext uri="{BB962C8B-B14F-4D97-AF65-F5344CB8AC3E}">
        <p14:creationId xmlns:p14="http://schemas.microsoft.com/office/powerpoint/2010/main" val="2032475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54C217-C7AA-411A-A7A8-D348DD13013C}" type="datetimeFigureOut">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4C217-C7AA-411A-A7A8-D348DD13013C}" type="datetimeFigureOut">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4C217-C7AA-411A-A7A8-D348DD13013C}" type="datetimeFigureOut">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54C217-C7AA-411A-A7A8-D348DD13013C}" type="datetimeFigureOut">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54C217-C7AA-411A-A7A8-D348DD13013C}" type="datetimeFigureOut">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54C217-C7AA-411A-A7A8-D348DD13013C}" type="datetimeFigureOut">
              <a:rPr lang="en-US" smtClean="0"/>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54C217-C7AA-411A-A7A8-D348DD13013C}" type="datetimeFigureOut">
              <a:rPr lang="en-US" smtClean="0"/>
              <a:t>7/5/2017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54C217-C7AA-411A-A7A8-D348DD13013C}" type="datetimeFigureOut">
              <a:rPr lang="en-US" smtClean="0"/>
              <a:t>7/5/2017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4C217-C7AA-411A-A7A8-D348DD13013C}" type="datetimeFigureOut">
              <a:rPr lang="en-US" smtClean="0"/>
              <a:t>7/5/2017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4437FC-F966-4095-A6E0-E2E5E7F4D5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54C217-C7AA-411A-A7A8-D348DD13013C}" type="datetimeFigureOut">
              <a:rPr lang="en-US" smtClean="0"/>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4437FC-F966-4095-A6E0-E2E5E7F4D5FF}"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E54C217-C7AA-411A-A7A8-D348DD13013C}" type="datetimeFigureOut">
              <a:rPr lang="en-US" smtClean="0"/>
              <a:t>7/5/2017</a:t>
            </a:fld>
            <a:endParaRPr lang="en-US"/>
          </a:p>
        </p:txBody>
      </p:sp>
      <p:sp>
        <p:nvSpPr>
          <p:cNvPr id="9" name="Slide Number Placeholder 8"/>
          <p:cNvSpPr>
            <a:spLocks noGrp="1"/>
          </p:cNvSpPr>
          <p:nvPr>
            <p:ph type="sldNum" sz="quarter" idx="11"/>
          </p:nvPr>
        </p:nvSpPr>
        <p:spPr/>
        <p:txBody>
          <a:bodyPr/>
          <a:lstStyle/>
          <a:p>
            <a:fld id="{274437FC-F966-4095-A6E0-E2E5E7F4D5FF}"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74437FC-F966-4095-A6E0-E2E5E7F4D5FF}"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E54C217-C7AA-411A-A7A8-D348DD13013C}" type="datetimeFigureOut">
              <a:rPr lang="en-US" smtClean="0"/>
              <a:t>7/5/2017</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mailto:daviross@nova.edu" TargetMode="External"/><Relationship Id="rId3" Type="http://schemas.openxmlformats.org/officeDocument/2006/relationships/hyperlink" Target="mailto:de186@nova.edu" TargetMode="External"/><Relationship Id="rId7" Type="http://schemas.openxmlformats.org/officeDocument/2006/relationships/hyperlink" Target="mailto:stino@nova.edu" TargetMode="External"/><Relationship Id="rId2" Type="http://schemas.openxmlformats.org/officeDocument/2006/relationships/hyperlink" Target="mailto:russom@nova.edu" TargetMode="External"/><Relationship Id="rId1" Type="http://schemas.openxmlformats.org/officeDocument/2006/relationships/slideLayout" Target="../slideLayouts/slideLayout2.xml"/><Relationship Id="rId6" Type="http://schemas.openxmlformats.org/officeDocument/2006/relationships/hyperlink" Target="mailto:gmendez@nova.edu" TargetMode="External"/><Relationship Id="rId11" Type="http://schemas.openxmlformats.org/officeDocument/2006/relationships/hyperlink" Target="mailto:bucker@nova.edu" TargetMode="External"/><Relationship Id="rId5" Type="http://schemas.openxmlformats.org/officeDocument/2006/relationships/hyperlink" Target="mailto:jennreev@nova.edu" TargetMode="External"/><Relationship Id="rId10" Type="http://schemas.openxmlformats.org/officeDocument/2006/relationships/hyperlink" Target="mailto:lakhdars@nova.edu" TargetMode="External"/><Relationship Id="rId4" Type="http://schemas.openxmlformats.org/officeDocument/2006/relationships/hyperlink" Target="mailto:ortas@nova.edu" TargetMode="External"/><Relationship Id="rId9" Type="http://schemas.openxmlformats.org/officeDocument/2006/relationships/hyperlink" Target="mailto:edmonds@nova.edu"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nova.edu/irb/training.html" TargetMode="External"/><Relationship Id="rId2" Type="http://schemas.openxmlformats.org/officeDocument/2006/relationships/hyperlink" Target="http://www.citiprogram.or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nova.edu/irb/irbmanager/index.html" TargetMode="External"/><Relationship Id="rId2" Type="http://schemas.openxmlformats.org/officeDocument/2006/relationships/hyperlink" Target="https://nova.my.irbmanager.com/"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zoom.us/j/884830929"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nova.edu/irb/irbmanager/index.html" TargetMode="External"/><Relationship Id="rId2" Type="http://schemas.openxmlformats.org/officeDocument/2006/relationships/hyperlink" Target="https://nova.my.irbmanager.com/" TargetMode="External"/><Relationship Id="rId1" Type="http://schemas.openxmlformats.org/officeDocument/2006/relationships/slideLayout" Target="../slideLayouts/slideLayout2.xml"/><Relationship Id="rId6" Type="http://schemas.openxmlformats.org/officeDocument/2006/relationships/hyperlink" Target="http://www.citiprogram.org/" TargetMode="External"/><Relationship Id="rId5" Type="http://schemas.openxmlformats.org/officeDocument/2006/relationships/hyperlink" Target="http://www.nova.edu/irb/" TargetMode="External"/><Relationship Id="rId4" Type="http://schemas.openxmlformats.org/officeDocument/2006/relationships/hyperlink" Target="http://education.nova.edu/applied-research/irb-resources.htm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russom@nova.edu" TargetMode="External"/><Relationship Id="rId2" Type="http://schemas.openxmlformats.org/officeDocument/2006/relationships/hyperlink" Target="mailto:daviross@nova.edu" TargetMode="Externa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133057"/>
            <a:ext cx="7543800" cy="1667543"/>
          </a:xfrm>
        </p:spPr>
        <p:txBody>
          <a:bodyPr/>
          <a:lstStyle/>
          <a:p>
            <a:r>
              <a:rPr lang="en-US" sz="4800" dirty="0" smtClean="0"/>
              <a:t>Chapter 3 Methodology and Tips for IRB Submission!</a:t>
            </a:r>
            <a:endParaRPr lang="en-US" sz="4800" dirty="0"/>
          </a:p>
        </p:txBody>
      </p:sp>
      <p:sp>
        <p:nvSpPr>
          <p:cNvPr id="3" name="Subtitle 2"/>
          <p:cNvSpPr>
            <a:spLocks noGrp="1"/>
          </p:cNvSpPr>
          <p:nvPr>
            <p:ph type="subTitle" idx="1"/>
          </p:nvPr>
        </p:nvSpPr>
        <p:spPr>
          <a:xfrm>
            <a:off x="838200" y="5181600"/>
            <a:ext cx="6461760" cy="1066800"/>
          </a:xfrm>
        </p:spPr>
        <p:txBody>
          <a:bodyPr>
            <a:noAutofit/>
          </a:bodyPr>
          <a:lstStyle/>
          <a:p>
            <a:r>
              <a:rPr lang="en-US" dirty="0" smtClean="0"/>
              <a:t>Dr. David B. Ross, Associate Professor</a:t>
            </a:r>
          </a:p>
          <a:p>
            <a:r>
              <a:rPr lang="en-US" dirty="0" smtClean="0"/>
              <a:t>Dr. Ashley Russom, </a:t>
            </a:r>
            <a:r>
              <a:rPr lang="en-US" dirty="0"/>
              <a:t>NSU Institutional Review Board </a:t>
            </a:r>
            <a:r>
              <a:rPr lang="en-US" dirty="0" smtClean="0"/>
              <a:t>2</a:t>
            </a:r>
            <a:r>
              <a:rPr lang="en-US" baseline="30000" dirty="0" smtClean="0"/>
              <a:t>nd</a:t>
            </a:r>
            <a:r>
              <a:rPr lang="en-US" dirty="0" smtClean="0"/>
              <a:t> Vice Chair and Lead FCE Representative</a:t>
            </a:r>
            <a:endParaRPr lang="en-US" dirty="0"/>
          </a:p>
        </p:txBody>
      </p:sp>
      <p:pic>
        <p:nvPicPr>
          <p:cNvPr id="4" name="Picture 2" descr="C:\Users\jennreev\Downloads\NSU-Fischler1-BlueGray_480p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555567"/>
            <a:ext cx="2895600" cy="2263833"/>
          </a:xfrm>
          <a:prstGeom prst="rect">
            <a:avLst/>
          </a:prstGeom>
          <a:noFill/>
        </p:spPr>
      </p:pic>
      <p:pic>
        <p:nvPicPr>
          <p:cNvPr id="2050" name="Picture 2" descr="https://chart.googleapis.com/chart?chs=450x450&amp;cht=qr&amp;chl=http%3A%2F%2Fbit.ly%2F29CKKXV&amp;refresh=900&amp;resize_h=NaN&amp;resize_w=Na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64207" y="464560"/>
            <a:ext cx="1674445" cy="1674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9985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0"/>
            <a:ext cx="7848600" cy="6740307"/>
          </a:xfrm>
          <a:prstGeom prst="rect">
            <a:avLst/>
          </a:prstGeom>
        </p:spPr>
        <p:txBody>
          <a:bodyPr wrap="square">
            <a:spAutoFit/>
          </a:bodyPr>
          <a:lstStyle/>
          <a:p>
            <a:pPr indent="457200">
              <a:lnSpc>
                <a:spcPct val="200000"/>
              </a:lnSpc>
            </a:pPr>
            <a:r>
              <a:rPr lang="en-US" b="1" dirty="0"/>
              <a:t>Exclusion criteria. </a:t>
            </a:r>
            <a:r>
              <a:rPr lang="en-US" dirty="0"/>
              <a:t>The researcher used some exclusion criteria when determining how to invite participants into the study.  Teachers were only selected to participate in the study if they worked in grade levels kindergarten through third grade.  The exclusion of fourth and fifth grade teachers was purposeful based on the difference of social and emotional development at those grade levels as well as the varied content standards.  Pre-school teachers were also not included in this study because while they do focus on social and emotional learning, the academic rigor is not comparable to kindergarten through third grade. In addition to this, the teachers needed to be working as full-time classroom teachers.  Specialized teachers, for example fine and practical arts teachers were not included in the study because the research focused on classroom instruction within the context of vertical academic standards.  </a:t>
            </a:r>
            <a:endParaRPr lang="en-US" dirty="0">
              <a:effectLst/>
            </a:endParaRPr>
          </a:p>
        </p:txBody>
      </p:sp>
      <p:pic>
        <p:nvPicPr>
          <p:cNvPr id="3" name="Picture 2"/>
          <p:cNvPicPr>
            <a:picLocks noChangeAspect="1"/>
          </p:cNvPicPr>
          <p:nvPr/>
        </p:nvPicPr>
        <p:blipFill>
          <a:blip r:embed="rId2"/>
          <a:stretch>
            <a:fillRect/>
          </a:stretch>
        </p:blipFill>
        <p:spPr>
          <a:xfrm>
            <a:off x="7656526" y="152400"/>
            <a:ext cx="573074" cy="353599"/>
          </a:xfrm>
          <a:prstGeom prst="rect">
            <a:avLst/>
          </a:prstGeom>
        </p:spPr>
      </p:pic>
    </p:spTree>
    <p:extLst>
      <p:ext uri="{BB962C8B-B14F-4D97-AF65-F5344CB8AC3E}">
        <p14:creationId xmlns:p14="http://schemas.microsoft.com/office/powerpoint/2010/main" val="2522343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7467600" cy="5262979"/>
          </a:xfrm>
          <a:prstGeom prst="rect">
            <a:avLst/>
          </a:prstGeom>
        </p:spPr>
        <p:txBody>
          <a:bodyPr wrap="square">
            <a:spAutoFit/>
          </a:bodyPr>
          <a:lstStyle/>
          <a:p>
            <a:r>
              <a:rPr lang="en-US" sz="2400" b="1" dirty="0">
                <a:latin typeface="Times New Roman" panose="02020603050405020304" pitchFamily="18" charset="0"/>
                <a:cs typeface="Times New Roman" panose="02020603050405020304" pitchFamily="18" charset="0"/>
              </a:rPr>
              <a:t>Sample </a:t>
            </a:r>
            <a:r>
              <a:rPr lang="en-US" sz="2400" b="1" dirty="0" smtClean="0">
                <a:latin typeface="Times New Roman" panose="02020603050405020304" pitchFamily="18" charset="0"/>
                <a:cs typeface="Times New Roman" panose="02020603050405020304" pitchFamily="18" charset="0"/>
              </a:rPr>
              <a:t>Strategy</a:t>
            </a:r>
          </a:p>
          <a:p>
            <a:endParaRPr lang="en-US" sz="2400" b="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As </a:t>
            </a:r>
            <a:r>
              <a:rPr lang="en-US" sz="2400" dirty="0">
                <a:latin typeface="Times New Roman" panose="02020603050405020304" pitchFamily="18" charset="0"/>
                <a:cs typeface="Times New Roman" panose="02020603050405020304" pitchFamily="18" charset="0"/>
              </a:rPr>
              <a:t>a phenomenological qualitative study, the participants in the study needed to have some experience with the subject of the study, namely social-emotional learning.  Also, IPA research does not require generalizations about the data (Smith, Flower, &amp; Larkin, 2009).  Therefore, the researcher used a purposive non-probability sampling strategy.  To conduct purposive sampling, sometimes called judgment sampling, a researcher selects participants based on their own determination of which potential participants are most fitting and appropriate to the study (Creswell, 2013; </a:t>
            </a:r>
            <a:r>
              <a:rPr lang="en-US" sz="2400" dirty="0" err="1">
                <a:latin typeface="Times New Roman" panose="02020603050405020304" pitchFamily="18" charset="0"/>
                <a:cs typeface="Times New Roman" panose="02020603050405020304" pitchFamily="18" charset="0"/>
              </a:rPr>
              <a:t>Glesne</a:t>
            </a:r>
            <a:r>
              <a:rPr lang="en-US" sz="2400" dirty="0">
                <a:latin typeface="Times New Roman" panose="02020603050405020304" pitchFamily="18" charset="0"/>
                <a:cs typeface="Times New Roman" panose="02020603050405020304" pitchFamily="18" charset="0"/>
              </a:rPr>
              <a:t>, 2016). </a:t>
            </a:r>
          </a:p>
        </p:txBody>
      </p:sp>
    </p:spTree>
    <p:extLst>
      <p:ext uri="{BB962C8B-B14F-4D97-AF65-F5344CB8AC3E}">
        <p14:creationId xmlns:p14="http://schemas.microsoft.com/office/powerpoint/2010/main" val="3691057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97346"/>
            <a:ext cx="6096000" cy="5940088"/>
          </a:xfrm>
          <a:prstGeom prst="rect">
            <a:avLst/>
          </a:prstGeom>
        </p:spPr>
        <p:txBody>
          <a:bodyPr wrap="square">
            <a:spAutoFit/>
          </a:bodyPr>
          <a:lstStyle/>
          <a:p>
            <a:pPr>
              <a:lnSpc>
                <a:spcPct val="200000"/>
              </a:lnSpc>
            </a:pPr>
            <a:r>
              <a:rPr lang="en-US" sz="2000" b="1" dirty="0">
                <a:latin typeface="Times New Roman" panose="02020603050405020304" pitchFamily="18" charset="0"/>
                <a:cs typeface="Times New Roman" panose="02020603050405020304" pitchFamily="18" charset="0"/>
              </a:rPr>
              <a:t>Data Collection Tools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ea typeface="Times New Roman" panose="02020603050405020304" pitchFamily="18" charset="0"/>
              </a:rPr>
              <a:t>The first data point for this study was collected by interviewing the six study participants.  Interview protocols are very common tools used in qualitative research (Creswell, 2013).  The use of open-ended questions when conducting qualitative research interviews is critical, according to Creswell (2013) as they give the participant the opportunity to share their honest thoughts and feedback relative to the study’s central phenomenon.  The researcher prepared an interview protocol design that included seven open-ended questions (see Appendix C).  Creation of the interview questions was influenced by the researcher’s literature review and, more specifically, the work of Vygotsky (1962), Jones and </a:t>
            </a:r>
            <a:r>
              <a:rPr lang="en-US" sz="2000" dirty="0" err="1">
                <a:latin typeface="Times New Roman" panose="02020603050405020304" pitchFamily="18" charset="0"/>
                <a:ea typeface="Times New Roman" panose="02020603050405020304" pitchFamily="18" charset="0"/>
              </a:rPr>
              <a:t>Bouffard</a:t>
            </a:r>
            <a:r>
              <a:rPr lang="en-US" sz="2000" dirty="0">
                <a:latin typeface="Times New Roman" panose="02020603050405020304" pitchFamily="18" charset="0"/>
                <a:ea typeface="Times New Roman" panose="02020603050405020304" pitchFamily="18" charset="0"/>
              </a:rPr>
              <a:t> (2012), </a:t>
            </a:r>
            <a:r>
              <a:rPr lang="en-US" sz="2000" dirty="0" err="1">
                <a:latin typeface="Times New Roman" panose="02020603050405020304" pitchFamily="18" charset="0"/>
                <a:ea typeface="Times New Roman" panose="02020603050405020304" pitchFamily="18" charset="0"/>
              </a:rPr>
              <a:t>Durlak</a:t>
            </a:r>
            <a:r>
              <a:rPr lang="en-US" sz="2000" dirty="0">
                <a:latin typeface="Times New Roman" panose="02020603050405020304" pitchFamily="18" charset="0"/>
                <a:ea typeface="Times New Roman" panose="02020603050405020304" pitchFamily="18" charset="0"/>
              </a:rPr>
              <a:t> and </a:t>
            </a:r>
            <a:r>
              <a:rPr lang="en-US" sz="2000" dirty="0" err="1">
                <a:latin typeface="Times New Roman" panose="02020603050405020304" pitchFamily="18" charset="0"/>
                <a:ea typeface="Times New Roman" panose="02020603050405020304" pitchFamily="18" charset="0"/>
              </a:rPr>
              <a:t>Weissberg</a:t>
            </a:r>
            <a:r>
              <a:rPr lang="en-US" sz="2000" dirty="0">
                <a:latin typeface="Times New Roman" panose="02020603050405020304" pitchFamily="18" charset="0"/>
                <a:ea typeface="Times New Roman" panose="02020603050405020304" pitchFamily="18" charset="0"/>
              </a:rPr>
              <a:t> (2010), Ashdown and Bernard (2012), and the findings presented in the 2013 Collaborative for Academic, Social and Emotional Learning guide (CASEL, 2013). </a:t>
            </a:r>
            <a:endParaRPr lang="en-US" sz="2000" dirty="0"/>
          </a:p>
        </p:txBody>
      </p:sp>
    </p:spTree>
    <p:extLst>
      <p:ext uri="{BB962C8B-B14F-4D97-AF65-F5344CB8AC3E}">
        <p14:creationId xmlns:p14="http://schemas.microsoft.com/office/powerpoint/2010/main" val="3690841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50518" y="762000"/>
            <a:ext cx="7917581" cy="5562599"/>
          </a:xfrm>
          <a:prstGeom prst="rect">
            <a:avLst/>
          </a:prstGeom>
        </p:spPr>
      </p:pic>
      <p:pic>
        <p:nvPicPr>
          <p:cNvPr id="3" name="Picture 2"/>
          <p:cNvPicPr>
            <a:picLocks noChangeAspect="1"/>
          </p:cNvPicPr>
          <p:nvPr/>
        </p:nvPicPr>
        <p:blipFill>
          <a:blip r:embed="rId3"/>
          <a:stretch>
            <a:fillRect/>
          </a:stretch>
        </p:blipFill>
        <p:spPr>
          <a:xfrm>
            <a:off x="7467600" y="304800"/>
            <a:ext cx="573074" cy="353599"/>
          </a:xfrm>
          <a:prstGeom prst="rect">
            <a:avLst/>
          </a:prstGeom>
        </p:spPr>
      </p:pic>
    </p:spTree>
    <p:extLst>
      <p:ext uri="{BB962C8B-B14F-4D97-AF65-F5344CB8AC3E}">
        <p14:creationId xmlns:p14="http://schemas.microsoft.com/office/powerpoint/2010/main" val="1707168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43000" y="143189"/>
            <a:ext cx="6629400" cy="6352569"/>
          </a:xfrm>
          <a:prstGeom prst="rect">
            <a:avLst/>
          </a:prstGeom>
        </p:spPr>
      </p:pic>
      <p:pic>
        <p:nvPicPr>
          <p:cNvPr id="3" name="Picture 2"/>
          <p:cNvPicPr>
            <a:picLocks noChangeAspect="1"/>
          </p:cNvPicPr>
          <p:nvPr/>
        </p:nvPicPr>
        <p:blipFill>
          <a:blip r:embed="rId3"/>
          <a:stretch>
            <a:fillRect/>
          </a:stretch>
        </p:blipFill>
        <p:spPr>
          <a:xfrm>
            <a:off x="7620000" y="180060"/>
            <a:ext cx="573074" cy="353599"/>
          </a:xfrm>
          <a:prstGeom prst="rect">
            <a:avLst/>
          </a:prstGeom>
        </p:spPr>
      </p:pic>
    </p:spTree>
    <p:extLst>
      <p:ext uri="{BB962C8B-B14F-4D97-AF65-F5344CB8AC3E}">
        <p14:creationId xmlns:p14="http://schemas.microsoft.com/office/powerpoint/2010/main" val="3580253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335846"/>
            <a:ext cx="7010400" cy="5016758"/>
          </a:xfrm>
          <a:prstGeom prst="rect">
            <a:avLst/>
          </a:prstGeom>
        </p:spPr>
        <p:txBody>
          <a:bodyPr wrap="square">
            <a:spAutoFit/>
          </a:bodyPr>
          <a:lstStyle/>
          <a:p>
            <a:pPr>
              <a:lnSpc>
                <a:spcPct val="200000"/>
              </a:lnSpc>
            </a:pPr>
            <a:r>
              <a:rPr lang="en-US" sz="2000" b="1" dirty="0">
                <a:latin typeface="Times New Roman" panose="02020603050405020304" pitchFamily="18" charset="0"/>
                <a:cs typeface="Times New Roman" panose="02020603050405020304" pitchFamily="18" charset="0"/>
              </a:rPr>
              <a:t>Ethical Considerations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ea typeface="Times New Roman" panose="02020603050405020304" pitchFamily="18" charset="0"/>
              </a:rPr>
              <a:t>Participation in this study was completely voluntary and participants had the ability to withdraw from the study at any time.  The researcher approached the participants and populations of students being studied with sensitivity and respect in various ways including but not limited to (a) disclosing the purpose and processes of the study to participants, (b) informing and reminding the participants of their rights in writing and verbally throughout the course of the study, (c) not using deceptive or misleading practices, (d) adhering to strict confidentiality standards, (e) following ethical interview and observation practices, (f) explaining the role of the researcher, and (g) demonstrating respect for the research sites (Creswell, 2013).  The researcher used a purposive, non-probability sampling strategy to select participants from the selected district. </a:t>
            </a:r>
            <a:endParaRPr lang="en-US" sz="2000" dirty="0"/>
          </a:p>
        </p:txBody>
      </p:sp>
      <p:pic>
        <p:nvPicPr>
          <p:cNvPr id="2" name="Picture 1"/>
          <p:cNvPicPr>
            <a:picLocks noChangeAspect="1"/>
          </p:cNvPicPr>
          <p:nvPr/>
        </p:nvPicPr>
        <p:blipFill>
          <a:blip r:embed="rId2"/>
          <a:stretch>
            <a:fillRect/>
          </a:stretch>
        </p:blipFill>
        <p:spPr>
          <a:xfrm>
            <a:off x="7391400" y="228600"/>
            <a:ext cx="573074" cy="353599"/>
          </a:xfrm>
          <a:prstGeom prst="rect">
            <a:avLst/>
          </a:prstGeom>
        </p:spPr>
      </p:pic>
    </p:spTree>
    <p:extLst>
      <p:ext uri="{BB962C8B-B14F-4D97-AF65-F5344CB8AC3E}">
        <p14:creationId xmlns:p14="http://schemas.microsoft.com/office/powerpoint/2010/main" val="1725051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7696200" cy="5262979"/>
          </a:xfrm>
          <a:prstGeom prst="rect">
            <a:avLst/>
          </a:prstGeom>
        </p:spPr>
        <p:txBody>
          <a:bodyPr wrap="square">
            <a:spAutoFit/>
          </a:bodyPr>
          <a:lstStyle/>
          <a:p>
            <a:pPr>
              <a:lnSpc>
                <a:spcPct val="200000"/>
              </a:lnSpc>
            </a:pPr>
            <a:r>
              <a:rPr lang="en-US" sz="2400" b="1" dirty="0">
                <a:latin typeface="Times New Roman" panose="02020603050405020304" pitchFamily="18" charset="0"/>
                <a:cs typeface="Times New Roman" panose="02020603050405020304" pitchFamily="18" charset="0"/>
              </a:rPr>
              <a:t>Trustworthiness</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Data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validation was critical for the phenomenological qualitative study.  Part of the validation process used by the researcher was having a panel of experts review and approve the interview protocol questions.  This committee, made up of experts in the field, suggested revisions, which were implemented, and the protocol was then piloted to ensure validity.  Member checking was used to check the interview transcripts for accuracy.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Glesne</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(2016) suggests that member checking is a tool to verify the expression of participant’s ideas, experiences, and beliefs during an interview.  Interview data was triangulated with observation data and Office Discipline Referral forms.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877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381000"/>
            <a:ext cx="7315200" cy="5324535"/>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Potential Research </a:t>
            </a:r>
            <a:r>
              <a:rPr lang="en-US" sz="2000" b="1" dirty="0" smtClean="0">
                <a:latin typeface="Times New Roman" panose="02020603050405020304" pitchFamily="18" charset="0"/>
                <a:cs typeface="Times New Roman" panose="02020603050405020304" pitchFamily="18" charset="0"/>
              </a:rPr>
              <a:t>Bias</a:t>
            </a:r>
          </a:p>
          <a:p>
            <a:endParaRPr lang="en-US" sz="2000" b="1"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researcher serves as an Early Learning Coach with a focus on social-emotional learning and behaviors at the schools where the study was conducted.  Having worked in this capacity for many years, she has collaborated with the teacher participants and has background knowledge of their capacities with social-emotional learning.  Therefore, there was a potential for the researcher to approach the study with personal biases.  To combat this, the researcher consistently reflected on her potential biases in an attempt to remain neutral and objective during the study.  As part of this process, the researcher objectively took interview and observation notes.  Fortunately, the training the researcher has received as an instructional coach, as part of her administrator certification program, and during the CLASS certification program have given her ample practice remaining neutral when working with and observing teachers.</a:t>
            </a:r>
          </a:p>
        </p:txBody>
      </p:sp>
      <p:pic>
        <p:nvPicPr>
          <p:cNvPr id="2" name="Picture 1"/>
          <p:cNvPicPr>
            <a:picLocks noChangeAspect="1"/>
          </p:cNvPicPr>
          <p:nvPr/>
        </p:nvPicPr>
        <p:blipFill>
          <a:blip r:embed="rId2"/>
          <a:stretch>
            <a:fillRect/>
          </a:stretch>
        </p:blipFill>
        <p:spPr>
          <a:xfrm>
            <a:off x="7427926" y="204200"/>
            <a:ext cx="573074" cy="353599"/>
          </a:xfrm>
          <a:prstGeom prst="rect">
            <a:avLst/>
          </a:prstGeom>
        </p:spPr>
      </p:pic>
    </p:spTree>
    <p:extLst>
      <p:ext uri="{BB962C8B-B14F-4D97-AF65-F5344CB8AC3E}">
        <p14:creationId xmlns:p14="http://schemas.microsoft.com/office/powerpoint/2010/main" val="2686139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457200"/>
            <a:ext cx="7467600" cy="5632311"/>
          </a:xfrm>
          <a:prstGeom prst="rect">
            <a:avLst/>
          </a:prstGeom>
        </p:spPr>
        <p:txBody>
          <a:bodyPr wrap="square">
            <a:spAutoFit/>
          </a:bodyPr>
          <a:lstStyle/>
          <a:p>
            <a:pPr>
              <a:lnSpc>
                <a:spcPct val="200000"/>
              </a:lnSpc>
            </a:pPr>
            <a:r>
              <a:rPr lang="en-US" sz="2000" b="1" dirty="0">
                <a:latin typeface="Times New Roman" panose="02020603050405020304" pitchFamily="18" charset="0"/>
                <a:ea typeface="Times New Roman" panose="02020603050405020304" pitchFamily="18" charset="0"/>
              </a:rPr>
              <a:t>Potential Research Bias and Researcher’s Role</a:t>
            </a:r>
            <a:endParaRPr lang="en-US" sz="2000" dirty="0">
              <a:latin typeface="Times New Roman" panose="02020603050405020304" pitchFamily="18" charset="0"/>
              <a:ea typeface="Times New Roman" panose="02020603050405020304" pitchFamily="18" charset="0"/>
            </a:endParaRPr>
          </a:p>
          <a:p>
            <a:r>
              <a:rPr lang="en-US" sz="2000" dirty="0" smtClean="0">
                <a:latin typeface="Times New Roman" panose="02020603050405020304" pitchFamily="18" charset="0"/>
                <a:ea typeface="Times New Roman" panose="02020603050405020304" pitchFamily="18" charset="0"/>
              </a:rPr>
              <a:t>           After </a:t>
            </a:r>
            <a:r>
              <a:rPr lang="en-US" sz="2000" dirty="0">
                <a:latin typeface="Times New Roman" panose="02020603050405020304" pitchFamily="18" charset="0"/>
                <a:ea typeface="Times New Roman" panose="02020603050405020304" pitchFamily="18" charset="0"/>
              </a:rPr>
              <a:t>completing a STEM undergraduate degree as a SEAPIA student in the United States and as the researcher conducting this study, this researcher has had a great interest in the student success of underrepresented minorities, particularly females and AAPI/SEAPIA students, in STEM education.  As a female Filipina American who has completed both undergraduate and graduate degrees in Civil/Environmental Engineering at two, large public universities in the Pacific Northwest, this researcher is currently instructing undergraduate physical science courses.  This researcher grew up and currently resides in the city where the research sites are located.  By conducting this study, the researcher hopes to learn from the insight of the study’s participants in order to offer key strategies for future SEAPIA students in undergraduate STEM education in Washington State.  In order to manage bias, this researcher treated all individuals respectfully and fairly, as well as recorded data accurately and objectively. </a:t>
            </a:r>
            <a:endParaRPr lang="en-US" sz="2000" dirty="0"/>
          </a:p>
        </p:txBody>
      </p:sp>
      <p:pic>
        <p:nvPicPr>
          <p:cNvPr id="3" name="Picture 2"/>
          <p:cNvPicPr>
            <a:picLocks noChangeAspect="1"/>
          </p:cNvPicPr>
          <p:nvPr/>
        </p:nvPicPr>
        <p:blipFill>
          <a:blip r:embed="rId2"/>
          <a:stretch>
            <a:fillRect/>
          </a:stretch>
        </p:blipFill>
        <p:spPr>
          <a:xfrm>
            <a:off x="7427926" y="280400"/>
            <a:ext cx="573074" cy="353599"/>
          </a:xfrm>
          <a:prstGeom prst="rect">
            <a:avLst/>
          </a:prstGeom>
        </p:spPr>
      </p:pic>
    </p:spTree>
    <p:extLst>
      <p:ext uri="{BB962C8B-B14F-4D97-AF65-F5344CB8AC3E}">
        <p14:creationId xmlns:p14="http://schemas.microsoft.com/office/powerpoint/2010/main" val="464842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2400"/>
            <a:ext cx="7086600" cy="5926622"/>
          </a:xfrm>
          <a:prstGeom prst="rect">
            <a:avLst/>
          </a:prstGeom>
        </p:spPr>
        <p:txBody>
          <a:bodyPr wrap="square">
            <a:spAutoFit/>
          </a:bodyPr>
          <a:lstStyle/>
          <a:p>
            <a:pPr>
              <a:lnSpc>
                <a:spcPct val="200000"/>
              </a:lnSpc>
            </a:pPr>
            <a:r>
              <a:rPr lang="en-US" sz="1600" b="1" dirty="0">
                <a:latin typeface="Times New Roman" panose="02020603050405020304" pitchFamily="18" charset="0"/>
                <a:ea typeface="Times New Roman" panose="02020603050405020304" pitchFamily="18" charset="0"/>
              </a:rPr>
              <a:t>Confidentiality and Security</a:t>
            </a:r>
            <a:endParaRPr lang="en-US" sz="1600" dirty="0">
              <a:latin typeface="Times New Roman" panose="02020603050405020304" pitchFamily="18" charset="0"/>
              <a:ea typeface="Times New Roman" panose="02020603050405020304" pitchFamily="18" charset="0"/>
            </a:endParaRPr>
          </a:p>
          <a:p>
            <a:pPr>
              <a:lnSpc>
                <a:spcPct val="200000"/>
              </a:lnSpc>
            </a:pPr>
            <a:r>
              <a:rPr lang="en-US" sz="1600" dirty="0" smtClean="0">
                <a:latin typeface="Times New Roman" panose="02020603050405020304" pitchFamily="18" charset="0"/>
                <a:ea typeface="Times New Roman" panose="02020603050405020304" pitchFamily="18" charset="0"/>
              </a:rPr>
              <a:t>           In order </a:t>
            </a:r>
            <a:r>
              <a:rPr lang="en-US" sz="1600" dirty="0">
                <a:latin typeface="Times New Roman" panose="02020603050405020304" pitchFamily="18" charset="0"/>
                <a:ea typeface="Times New Roman" panose="02020603050405020304" pitchFamily="18" charset="0"/>
              </a:rPr>
              <a:t>to ensure privacy and protect the welfare of participants, particular steps to ensure confidentiality and secure collected data were taken.  All survey participants were given a pseudonym of </a:t>
            </a:r>
            <a:r>
              <a:rPr lang="en-US" sz="1600" dirty="0" err="1">
                <a:latin typeface="Times New Roman" panose="02020603050405020304" pitchFamily="18" charset="0"/>
                <a:ea typeface="Times New Roman" panose="02020603050405020304" pitchFamily="18" charset="0"/>
              </a:rPr>
              <a:t>SP</a:t>
            </a:r>
            <a:r>
              <a:rPr lang="en-US" sz="1600" i="1" dirty="0" err="1">
                <a:latin typeface="Times New Roman" panose="02020603050405020304" pitchFamily="18" charset="0"/>
                <a:ea typeface="Times New Roman" panose="02020603050405020304" pitchFamily="18" charset="0"/>
              </a:rPr>
              <a:t>n</a:t>
            </a:r>
            <a:r>
              <a:rPr lang="en-US" sz="1600" dirty="0">
                <a:latin typeface="Times New Roman" panose="02020603050405020304" pitchFamily="18" charset="0"/>
                <a:ea typeface="Times New Roman" panose="02020603050405020304" pitchFamily="18" charset="0"/>
              </a:rPr>
              <a:t>; SP represents a survey participant and </a:t>
            </a:r>
            <a:r>
              <a:rPr lang="en-US" sz="1600" i="1" dirty="0">
                <a:latin typeface="Times New Roman" panose="02020603050405020304" pitchFamily="18" charset="0"/>
                <a:ea typeface="Times New Roman" panose="02020603050405020304" pitchFamily="18" charset="0"/>
              </a:rPr>
              <a:t>n</a:t>
            </a:r>
            <a:r>
              <a:rPr lang="en-US" sz="1600" dirty="0">
                <a:latin typeface="Times New Roman" panose="02020603050405020304" pitchFamily="18" charset="0"/>
                <a:ea typeface="Times New Roman" panose="02020603050405020304" pitchFamily="18" charset="0"/>
              </a:rPr>
              <a:t> will range from 1 to 12.  Interviewees were also given a pseudonym of </a:t>
            </a:r>
            <a:r>
              <a:rPr lang="en-US" sz="1600" dirty="0" err="1">
                <a:latin typeface="Times New Roman" panose="02020603050405020304" pitchFamily="18" charset="0"/>
                <a:ea typeface="Times New Roman" panose="02020603050405020304" pitchFamily="18" charset="0"/>
              </a:rPr>
              <a:t>IP</a:t>
            </a:r>
            <a:r>
              <a:rPr lang="en-US" sz="1600" i="1" dirty="0" err="1">
                <a:latin typeface="Times New Roman" panose="02020603050405020304" pitchFamily="18" charset="0"/>
                <a:ea typeface="Times New Roman" panose="02020603050405020304" pitchFamily="18" charset="0"/>
              </a:rPr>
              <a:t>n</a:t>
            </a:r>
            <a:r>
              <a:rPr lang="en-US" sz="1600" dirty="0">
                <a:latin typeface="Times New Roman" panose="02020603050405020304" pitchFamily="18" charset="0"/>
                <a:ea typeface="Times New Roman" panose="02020603050405020304" pitchFamily="18" charset="0"/>
              </a:rPr>
              <a:t>: IP represents an interview participant and </a:t>
            </a:r>
            <a:r>
              <a:rPr lang="en-US" sz="1600" i="1" dirty="0">
                <a:latin typeface="Times New Roman" panose="02020603050405020304" pitchFamily="18" charset="0"/>
                <a:ea typeface="Times New Roman" panose="02020603050405020304" pitchFamily="18" charset="0"/>
              </a:rPr>
              <a:t>n</a:t>
            </a:r>
            <a:r>
              <a:rPr lang="en-US" sz="1600" dirty="0">
                <a:latin typeface="Times New Roman" panose="02020603050405020304" pitchFamily="18" charset="0"/>
                <a:ea typeface="Times New Roman" panose="02020603050405020304" pitchFamily="18" charset="0"/>
              </a:rPr>
              <a:t> will range from 1 to 6.  Furthermore, all data, including the participants’ real names and pseudonyms, scanned notes, and interview transcriptions, were stored in the researcher’s personal password protected computer and a password protected, online cloud storage file hosting service.  The researcher will have sole access to the protected computer and files saved in the online cloud storage.  All files, notes, transcriptions, and data will be kept and protected for approximately three years. </a:t>
            </a:r>
            <a:endParaRPr lang="en-US" sz="1600" dirty="0">
              <a:effectLst/>
              <a:latin typeface="Times New Roman" panose="02020603050405020304" pitchFamily="18" charset="0"/>
              <a:ea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7485863" y="152400"/>
            <a:ext cx="573074" cy="353599"/>
          </a:xfrm>
          <a:prstGeom prst="rect">
            <a:avLst/>
          </a:prstGeom>
        </p:spPr>
      </p:pic>
    </p:spTree>
    <p:extLst>
      <p:ext uri="{BB962C8B-B14F-4D97-AF65-F5344CB8AC3E}">
        <p14:creationId xmlns:p14="http://schemas.microsoft.com/office/powerpoint/2010/main" val="1452053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7620000" cy="884238"/>
          </a:xfrm>
        </p:spPr>
        <p:txBody>
          <a:bodyPr/>
          <a:lstStyle/>
          <a:p>
            <a:pPr algn="ctr"/>
            <a:r>
              <a:rPr lang="en-US" dirty="0"/>
              <a:t>All Dissertations are Unique</a:t>
            </a:r>
            <a:br>
              <a:rPr lang="en-US" dirty="0"/>
            </a:br>
            <a:endParaRPr lang="en-US" dirty="0"/>
          </a:p>
        </p:txBody>
      </p:sp>
      <p:pic>
        <p:nvPicPr>
          <p:cNvPr id="6" name="Content Placeholder 5"/>
          <p:cNvPicPr>
            <a:picLocks noGrp="1" noChangeAspect="1"/>
          </p:cNvPicPr>
          <p:nvPr>
            <p:ph idx="1"/>
          </p:nvPr>
        </p:nvPicPr>
        <p:blipFill>
          <a:blip r:embed="rId2"/>
          <a:stretch>
            <a:fillRect/>
          </a:stretch>
        </p:blipFill>
        <p:spPr>
          <a:xfrm>
            <a:off x="685800" y="1438465"/>
            <a:ext cx="7162800" cy="5096039"/>
          </a:xfrm>
          <a:prstGeom prst="rect">
            <a:avLst/>
          </a:prstGeom>
        </p:spPr>
      </p:pic>
    </p:spTree>
    <p:extLst>
      <p:ext uri="{BB962C8B-B14F-4D97-AF65-F5344CB8AC3E}">
        <p14:creationId xmlns:p14="http://schemas.microsoft.com/office/powerpoint/2010/main" val="3290662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010400" cy="5632311"/>
          </a:xfrm>
          <a:prstGeom prst="rect">
            <a:avLst/>
          </a:prstGeom>
        </p:spPr>
        <p:txBody>
          <a:bodyPr wrap="square">
            <a:spAutoFit/>
          </a:bodyPr>
          <a:lstStyle/>
          <a:p>
            <a:pPr>
              <a:lnSpc>
                <a:spcPct val="200000"/>
              </a:lnSpc>
            </a:pPr>
            <a:r>
              <a:rPr lang="en-US" b="1" dirty="0">
                <a:latin typeface="Times New Roman" panose="02020603050405020304" pitchFamily="18" charset="0"/>
                <a:ea typeface="Times New Roman" panose="02020603050405020304" pitchFamily="18" charset="0"/>
              </a:rPr>
              <a:t>Limitations</a:t>
            </a:r>
            <a:endParaRPr lang="en-US" dirty="0">
              <a:latin typeface="Times New Roman" panose="02020603050405020304" pitchFamily="18" charset="0"/>
              <a:ea typeface="Times New Roman" panose="02020603050405020304" pitchFamily="18" charset="0"/>
            </a:endParaRPr>
          </a:p>
          <a:p>
            <a:pPr indent="457200">
              <a:lnSpc>
                <a:spcPct val="200000"/>
              </a:lnSpc>
            </a:pPr>
            <a:r>
              <a:rPr lang="en-US" dirty="0">
                <a:latin typeface="Times New Roman" panose="02020603050405020304" pitchFamily="18" charset="0"/>
                <a:ea typeface="Times New Roman" panose="02020603050405020304" pitchFamily="18" charset="0"/>
              </a:rPr>
              <a:t>Limitations are potential disadvantages or weaknesses within the presented study and are restrictions in which the researcher has no control (Creswell, 2012).  Identified limitations may also create a need for future research.  The following is a summary of limitations of this study’s chosen methodology and limitation of the study.</a:t>
            </a:r>
          </a:p>
          <a:p>
            <a:pPr>
              <a:lnSpc>
                <a:spcPct val="200000"/>
              </a:lnSpc>
            </a:pPr>
            <a:r>
              <a:rPr lang="en-US" b="1" dirty="0" smtClean="0">
                <a:latin typeface="Times New Roman" panose="02020603050405020304" pitchFamily="18" charset="0"/>
                <a:ea typeface="Times New Roman" panose="02020603050405020304" pitchFamily="18" charset="0"/>
              </a:rPr>
              <a:t>        Limitations </a:t>
            </a:r>
            <a:r>
              <a:rPr lang="en-US" b="1" dirty="0">
                <a:latin typeface="Times New Roman" panose="02020603050405020304" pitchFamily="18" charset="0"/>
                <a:ea typeface="Times New Roman" panose="02020603050405020304" pitchFamily="18" charset="0"/>
              </a:rPr>
              <a:t>of design. </a:t>
            </a:r>
            <a:r>
              <a:rPr lang="en-US" dirty="0">
                <a:latin typeface="Times New Roman" panose="02020603050405020304" pitchFamily="18" charset="0"/>
                <a:ea typeface="Times New Roman" panose="02020603050405020304" pitchFamily="18" charset="0"/>
              </a:rPr>
              <a:t>Limitations of the chosen quantitative research approach for this study includes the sampling approach, the use of online software programs for participants to complete the survey, the use of closed-ended questions in the survey. </a:t>
            </a:r>
            <a:endParaRPr lang="en-US" dirty="0"/>
          </a:p>
        </p:txBody>
      </p:sp>
    </p:spTree>
    <p:extLst>
      <p:ext uri="{BB962C8B-B14F-4D97-AF65-F5344CB8AC3E}">
        <p14:creationId xmlns:p14="http://schemas.microsoft.com/office/powerpoint/2010/main" val="2891349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1309" y="990600"/>
            <a:ext cx="8050692" cy="4800600"/>
          </a:xfrm>
          <a:prstGeom prst="rect">
            <a:avLst/>
          </a:prstGeom>
        </p:spPr>
      </p:pic>
    </p:spTree>
    <p:extLst>
      <p:ext uri="{BB962C8B-B14F-4D97-AF65-F5344CB8AC3E}">
        <p14:creationId xmlns:p14="http://schemas.microsoft.com/office/powerpoint/2010/main" val="891599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7467600" cy="5547929"/>
          </a:xfrm>
          <a:prstGeom prst="rect">
            <a:avLst/>
          </a:prstGeom>
        </p:spPr>
        <p:txBody>
          <a:bodyPr wrap="square">
            <a:spAutoFit/>
          </a:bodyPr>
          <a:lstStyle/>
          <a:p>
            <a:pPr>
              <a:lnSpc>
                <a:spcPct val="200000"/>
              </a:lnSpc>
            </a:pPr>
            <a:r>
              <a:rPr lang="en-US" b="1" dirty="0">
                <a:latin typeface="Times New Roman" panose="02020603050405020304" pitchFamily="18" charset="0"/>
                <a:ea typeface="Times New Roman" panose="02020603050405020304" pitchFamily="18" charset="0"/>
              </a:rPr>
              <a:t>Chapter Summary</a:t>
            </a:r>
            <a:endParaRPr lang="en-US" dirty="0">
              <a:latin typeface="Times New Roman" panose="02020603050405020304" pitchFamily="18" charset="0"/>
              <a:ea typeface="Times New Roman" panose="02020603050405020304" pitchFamily="18" charset="0"/>
            </a:endParaRPr>
          </a:p>
          <a:p>
            <a:pPr indent="457200">
              <a:lnSpc>
                <a:spcPct val="200000"/>
              </a:lnSpc>
            </a:pPr>
            <a:r>
              <a:rPr lang="en-US" dirty="0">
                <a:latin typeface="Times New Roman" panose="02020603050405020304" pitchFamily="18" charset="0"/>
                <a:ea typeface="Times New Roman" panose="02020603050405020304" pitchFamily="18" charset="0"/>
              </a:rPr>
              <a:t>An explanatory sequential, mixed methods study approach was designed to meet this study’s research questions and further the understanding of the factors that contribute to SEAPIA retention and academic success in college level STEM education.  This chapter summarized the aim of the study; a priori power analysis; mixed methods research approach; participants and sample strategy; instruments and content validity; and procedures, including permissions, quantitative and qualitative data collection and analysis, and confidentiality and security.  A summary of the ethical considerations, trustworthiness, and potential research bias were also included in this chapter.</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0802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4294967295"/>
          </p:nvPr>
        </p:nvSpPr>
        <p:spPr>
          <a:xfrm>
            <a:off x="1676400" y="1600200"/>
            <a:ext cx="6135688" cy="1633537"/>
          </a:xfrm>
        </p:spPr>
        <p:txBody>
          <a:bodyPr>
            <a:noAutofit/>
          </a:bodyPr>
          <a:lstStyle/>
          <a:p>
            <a:pPr marL="114300" indent="0">
              <a:buNone/>
            </a:pPr>
            <a:r>
              <a:rPr lang="en-US" sz="6000" dirty="0" smtClean="0"/>
              <a:t>Other Specific </a:t>
            </a:r>
            <a:r>
              <a:rPr lang="en-US" sz="6000" dirty="0"/>
              <a:t>S</a:t>
            </a:r>
            <a:r>
              <a:rPr lang="en-US" sz="6000" dirty="0" smtClean="0"/>
              <a:t>ections</a:t>
            </a:r>
            <a:endParaRPr lang="en-US" sz="6000" dirty="0"/>
          </a:p>
        </p:txBody>
      </p:sp>
    </p:spTree>
    <p:extLst>
      <p:ext uri="{BB962C8B-B14F-4D97-AF65-F5344CB8AC3E}">
        <p14:creationId xmlns:p14="http://schemas.microsoft.com/office/powerpoint/2010/main" val="310386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t>Worldview Approaches</a:t>
            </a:r>
            <a:r>
              <a:rPr lang="en-US" dirty="0"/>
              <a:t/>
            </a:r>
            <a:br>
              <a:rPr lang="en-US" dirty="0"/>
            </a:br>
            <a:endParaRPr lang="en-US" dirty="0"/>
          </a:p>
        </p:txBody>
      </p:sp>
      <p:sp>
        <p:nvSpPr>
          <p:cNvPr id="4" name="Content Placeholder 3"/>
          <p:cNvSpPr>
            <a:spLocks noGrp="1"/>
          </p:cNvSpPr>
          <p:nvPr>
            <p:ph idx="1"/>
          </p:nvPr>
        </p:nvSpPr>
        <p:spPr/>
        <p:txBody>
          <a:bodyPr>
            <a:normAutofit fontScale="92500"/>
          </a:bodyPr>
          <a:lstStyle/>
          <a:p>
            <a:r>
              <a:rPr lang="en-US" b="1" dirty="0" smtClean="0"/>
              <a:t>Postpositivism</a:t>
            </a:r>
            <a:r>
              <a:rPr lang="en-US" b="1" dirty="0"/>
              <a:t>.</a:t>
            </a:r>
            <a:r>
              <a:rPr lang="en-US" dirty="0"/>
              <a:t> The postpositivism worldview is linked with quantitative approaches.  </a:t>
            </a:r>
            <a:endParaRPr lang="en-US" dirty="0" smtClean="0"/>
          </a:p>
          <a:p>
            <a:r>
              <a:rPr lang="en-US" b="1" dirty="0" smtClean="0"/>
              <a:t>Constructivism</a:t>
            </a:r>
            <a:r>
              <a:rPr lang="en-US" b="1" dirty="0"/>
              <a:t>.</a:t>
            </a:r>
            <a:r>
              <a:rPr lang="en-US" dirty="0"/>
              <a:t> The constructivist worldview is linked with qualitative approaches.  </a:t>
            </a:r>
          </a:p>
          <a:p>
            <a:r>
              <a:rPr lang="en-US" b="1" dirty="0"/>
              <a:t>Advocacy and participatory.</a:t>
            </a:r>
            <a:r>
              <a:rPr lang="en-US" dirty="0"/>
              <a:t> The advocacy and participatory worldview are more often than not linked to qualitative approaches rather than quantitative methods.  </a:t>
            </a:r>
          </a:p>
          <a:p>
            <a:r>
              <a:rPr lang="en-US" b="1" dirty="0"/>
              <a:t>Pragmatism. </a:t>
            </a:r>
            <a:r>
              <a:rPr lang="en-US" dirty="0"/>
              <a:t>It was Charles S. Peirce, a scientist and logician, that first coined the term pragmatism during the late </a:t>
            </a:r>
            <a:r>
              <a:rPr lang="en-US" dirty="0" smtClean="0"/>
              <a:t>1860s </a:t>
            </a:r>
            <a:r>
              <a:rPr lang="en-US" dirty="0"/>
              <a:t>and early </a:t>
            </a:r>
            <a:r>
              <a:rPr lang="en-US" dirty="0" smtClean="0"/>
              <a:t>1870s </a:t>
            </a:r>
            <a:r>
              <a:rPr lang="en-US" dirty="0"/>
              <a:t>(Webb, 2012).  </a:t>
            </a:r>
            <a:r>
              <a:rPr lang="en-US" dirty="0" err="1"/>
              <a:t>Farjoun</a:t>
            </a:r>
            <a:r>
              <a:rPr lang="en-US" dirty="0"/>
              <a:t> et al. (2015) indicated that organizational scholars have utilized pragmatism to study themes such as (a) </a:t>
            </a:r>
            <a:r>
              <a:rPr lang="en-US" i="1" dirty="0"/>
              <a:t>routines</a:t>
            </a:r>
            <a:r>
              <a:rPr lang="en-US" dirty="0"/>
              <a:t>, (b) </a:t>
            </a:r>
            <a:r>
              <a:rPr lang="en-US" i="1" dirty="0"/>
              <a:t>innovation and creativity</a:t>
            </a:r>
            <a:r>
              <a:rPr lang="en-US" dirty="0"/>
              <a:t>, (c) </a:t>
            </a:r>
            <a:r>
              <a:rPr lang="en-US" i="1" dirty="0"/>
              <a:t>institutional change</a:t>
            </a:r>
            <a:r>
              <a:rPr lang="en-US" dirty="0"/>
              <a:t>, (d) </a:t>
            </a:r>
            <a:r>
              <a:rPr lang="en-US" i="1" dirty="0"/>
              <a:t>ethics</a:t>
            </a:r>
            <a:r>
              <a:rPr lang="en-US" dirty="0"/>
              <a:t>, (e) </a:t>
            </a:r>
            <a:r>
              <a:rPr lang="en-US" i="1" dirty="0"/>
              <a:t>virtual work</a:t>
            </a:r>
            <a:r>
              <a:rPr lang="en-US" dirty="0"/>
              <a:t>, (f) </a:t>
            </a:r>
            <a:r>
              <a:rPr lang="en-US" i="1" dirty="0"/>
              <a:t>knowledge</a:t>
            </a:r>
            <a:r>
              <a:rPr lang="en-US" dirty="0"/>
              <a:t>, (g) </a:t>
            </a:r>
            <a:r>
              <a:rPr lang="en-US" i="1" dirty="0" smtClean="0"/>
              <a:t>learning,</a:t>
            </a:r>
            <a:r>
              <a:rPr lang="en-US" dirty="0" smtClean="0"/>
              <a:t> and </a:t>
            </a:r>
            <a:r>
              <a:rPr lang="en-US" dirty="0"/>
              <a:t>(h) </a:t>
            </a:r>
            <a:r>
              <a:rPr lang="en-US" i="1" dirty="0"/>
              <a:t>organizational boundaries</a:t>
            </a:r>
            <a:r>
              <a:rPr lang="en-US" dirty="0"/>
              <a:t>, which covers the researchers topic. </a:t>
            </a:r>
          </a:p>
        </p:txBody>
      </p:sp>
    </p:spTree>
    <p:extLst>
      <p:ext uri="{BB962C8B-B14F-4D97-AF65-F5344CB8AC3E}">
        <p14:creationId xmlns:p14="http://schemas.microsoft.com/office/powerpoint/2010/main" val="21935547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620000" cy="579438"/>
          </a:xfrm>
        </p:spPr>
        <p:txBody>
          <a:bodyPr/>
          <a:lstStyle/>
          <a:p>
            <a:r>
              <a:rPr lang="en-US" sz="4400" b="1" dirty="0"/>
              <a:t>Sensitivity</a:t>
            </a:r>
            <a:r>
              <a:rPr lang="en-US" sz="4000" b="1" dirty="0"/>
              <a:t> Nature of the Study</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History of developing sensitive research. </a:t>
            </a:r>
            <a:r>
              <a:rPr lang="en-US" dirty="0"/>
              <a:t>Researchers from Chicago were the first individuals to conduct social research on sensitive topics and more importantly, to give it credibility (Dickson-Swift et al., 2008).  The sensitive topics that were studied included families, friendships as well as communities in which participants had to reveal private and personal information.  Due to the social transformations in the 1960s and 1970s, there was an abundance of change that occurred in social research throughout the world.  Examples of this include research programs that broadened their topics to those that were overlooked due to perceived sensitivity such as (a) domestic violence, (b) alcoholism, and (c) practicing safe sex (Dickson-Swift et al., 2008). </a:t>
            </a:r>
          </a:p>
        </p:txBody>
      </p:sp>
    </p:spTree>
    <p:extLst>
      <p:ext uri="{BB962C8B-B14F-4D97-AF65-F5344CB8AC3E}">
        <p14:creationId xmlns:p14="http://schemas.microsoft.com/office/powerpoint/2010/main" val="423479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t>Sensitivity Nature of the Study</a:t>
            </a:r>
            <a:endParaRPr lang="en-US" sz="4400" dirty="0"/>
          </a:p>
        </p:txBody>
      </p:sp>
      <p:sp>
        <p:nvSpPr>
          <p:cNvPr id="3" name="Content Placeholder 2"/>
          <p:cNvSpPr>
            <a:spLocks noGrp="1"/>
          </p:cNvSpPr>
          <p:nvPr>
            <p:ph idx="1"/>
          </p:nvPr>
        </p:nvSpPr>
        <p:spPr/>
        <p:txBody>
          <a:bodyPr/>
          <a:lstStyle/>
          <a:p>
            <a:r>
              <a:rPr lang="en-US" b="1" dirty="0"/>
              <a:t>Sensitive research. </a:t>
            </a:r>
            <a:r>
              <a:rPr lang="en-US" dirty="0"/>
              <a:t>Due to the nature of the topic, the researcher does not have a setting for their study.  The reasoning for this is due to the sensitive nature of the study, which pertains to employee’s revealing their experiences about their leaders leadership style and how it affects them as workers as well as the climate of the organization.  Dalton, Daily, and Wimbush (1997) mentioned that topics related to business ethics will have participants of the study either guard their responses or not respond accurately.</a:t>
            </a:r>
          </a:p>
          <a:p>
            <a:endParaRPr lang="en-US" dirty="0"/>
          </a:p>
        </p:txBody>
      </p:sp>
    </p:spTree>
    <p:extLst>
      <p:ext uri="{BB962C8B-B14F-4D97-AF65-F5344CB8AC3E}">
        <p14:creationId xmlns:p14="http://schemas.microsoft.com/office/powerpoint/2010/main" val="920432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IRB?</a:t>
            </a:r>
            <a:endParaRPr lang="en-US" dirty="0"/>
          </a:p>
        </p:txBody>
      </p:sp>
      <p:sp>
        <p:nvSpPr>
          <p:cNvPr id="6147" name="Subtitle 2"/>
          <p:cNvSpPr>
            <a:spLocks noGrp="1"/>
          </p:cNvSpPr>
          <p:nvPr>
            <p:ph idx="1"/>
          </p:nvPr>
        </p:nvSpPr>
        <p:spPr/>
        <p:txBody>
          <a:bodyPr>
            <a:normAutofit/>
          </a:bodyPr>
          <a:lstStyle/>
          <a:p>
            <a:r>
              <a:rPr lang="en-US" dirty="0" smtClean="0"/>
              <a:t>Institutional Review Board (IRB)</a:t>
            </a:r>
          </a:p>
          <a:p>
            <a:r>
              <a:rPr lang="en-US" dirty="0" smtClean="0"/>
              <a:t>IRB ensures</a:t>
            </a:r>
          </a:p>
          <a:p>
            <a:pPr lvl="1"/>
            <a:r>
              <a:rPr lang="en-US" dirty="0" smtClean="0"/>
              <a:t>ethical and safe research is conducted at NSU.</a:t>
            </a:r>
          </a:p>
          <a:p>
            <a:pPr lvl="1"/>
            <a:r>
              <a:rPr lang="en-US" dirty="0" smtClean="0"/>
              <a:t>federal regulations protecting human participants are followed.</a:t>
            </a:r>
          </a:p>
          <a:p>
            <a:pPr lvl="1"/>
            <a:r>
              <a:rPr lang="en-US" dirty="0" smtClean="0"/>
              <a:t>the rights of participants are protected.</a:t>
            </a:r>
          </a:p>
          <a:p>
            <a:pPr lvl="1"/>
            <a:r>
              <a:rPr lang="en-US" dirty="0" smtClean="0"/>
              <a:t>informed consent is given.</a:t>
            </a:r>
          </a:p>
          <a:p>
            <a:pPr lvl="1"/>
            <a:r>
              <a:rPr lang="en-US" dirty="0" smtClean="0"/>
              <a:t>research does not place participants at unreasonable risk. </a:t>
            </a:r>
          </a:p>
          <a:p>
            <a:pPr lvl="1"/>
            <a:endParaRPr lang="en-US" dirty="0" smtClean="0"/>
          </a:p>
          <a:p>
            <a:pPr lvl="1"/>
            <a:endParaRPr lang="en-US" dirty="0" smtClean="0"/>
          </a:p>
        </p:txBody>
      </p:sp>
    </p:spTree>
    <p:extLst>
      <p:ext uri="{BB962C8B-B14F-4D97-AF65-F5344CB8AC3E}">
        <p14:creationId xmlns:p14="http://schemas.microsoft.com/office/powerpoint/2010/main" val="3134063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FCE IRB Representatives</a:t>
            </a:r>
            <a:endParaRPr lang="en-US" dirty="0"/>
          </a:p>
        </p:txBody>
      </p:sp>
      <p:sp>
        <p:nvSpPr>
          <p:cNvPr id="3" name="Content Placeholder 2"/>
          <p:cNvSpPr>
            <a:spLocks noGrp="1"/>
          </p:cNvSpPr>
          <p:nvPr>
            <p:ph idx="1"/>
          </p:nvPr>
        </p:nvSpPr>
        <p:spPr/>
        <p:txBody>
          <a:bodyPr>
            <a:normAutofit/>
          </a:bodyPr>
          <a:lstStyle/>
          <a:p>
            <a:r>
              <a:rPr lang="en-US" b="1" dirty="0" smtClean="0"/>
              <a:t>Dr Ashley Russom (Lead FCE IRB Representative): </a:t>
            </a:r>
            <a:r>
              <a:rPr lang="en-US" dirty="0" smtClean="0">
                <a:hlinkClick r:id="rId2"/>
              </a:rPr>
              <a:t>russom@nova.edu</a:t>
            </a:r>
            <a:endParaRPr lang="en-US" dirty="0" smtClean="0"/>
          </a:p>
          <a:p>
            <a:r>
              <a:rPr lang="en-US" dirty="0" smtClean="0"/>
              <a:t>Dr David Escobar: </a:t>
            </a:r>
            <a:r>
              <a:rPr lang="en-US" dirty="0" smtClean="0">
                <a:hlinkClick r:id="rId3"/>
              </a:rPr>
              <a:t>de186@nova.edu</a:t>
            </a:r>
            <a:r>
              <a:rPr lang="en-US" dirty="0" smtClean="0"/>
              <a:t> </a:t>
            </a:r>
          </a:p>
          <a:p>
            <a:r>
              <a:rPr lang="en-US" dirty="0" smtClean="0"/>
              <a:t>Dr Silvia Orta: </a:t>
            </a:r>
            <a:r>
              <a:rPr lang="en-US" dirty="0" smtClean="0">
                <a:hlinkClick r:id="rId4"/>
              </a:rPr>
              <a:t>ortas@nova.edu</a:t>
            </a:r>
            <a:endParaRPr lang="en-US" dirty="0" smtClean="0"/>
          </a:p>
          <a:p>
            <a:r>
              <a:rPr lang="en-US" dirty="0" smtClean="0"/>
              <a:t> Dr Jennifer Reeves: </a:t>
            </a:r>
            <a:r>
              <a:rPr lang="en-US" dirty="0" smtClean="0">
                <a:hlinkClick r:id="rId5"/>
              </a:rPr>
              <a:t>jennreev@nova.edu</a:t>
            </a:r>
            <a:endParaRPr lang="en-US" dirty="0" smtClean="0"/>
          </a:p>
          <a:p>
            <a:r>
              <a:rPr lang="en-US" dirty="0" smtClean="0"/>
              <a:t>Dr Gabriela Mendez: </a:t>
            </a:r>
            <a:r>
              <a:rPr lang="en-US" dirty="0" smtClean="0">
                <a:hlinkClick r:id="rId6"/>
              </a:rPr>
              <a:t>gmendez@nova.edu</a:t>
            </a:r>
            <a:r>
              <a:rPr lang="en-US" dirty="0" smtClean="0"/>
              <a:t> </a:t>
            </a:r>
          </a:p>
          <a:p>
            <a:r>
              <a:rPr lang="en-US" dirty="0" smtClean="0"/>
              <a:t>Dr Zandra Stino: </a:t>
            </a:r>
            <a:r>
              <a:rPr lang="en-US" dirty="0" smtClean="0">
                <a:hlinkClick r:id="rId7"/>
              </a:rPr>
              <a:t>stino@nova.edu</a:t>
            </a:r>
            <a:r>
              <a:rPr lang="en-US" dirty="0" smtClean="0"/>
              <a:t> </a:t>
            </a:r>
          </a:p>
          <a:p>
            <a:r>
              <a:rPr lang="en-US" dirty="0" smtClean="0"/>
              <a:t>Dr David Ross: </a:t>
            </a:r>
            <a:r>
              <a:rPr lang="en-US" dirty="0" smtClean="0">
                <a:hlinkClick r:id="rId8"/>
              </a:rPr>
              <a:t>daviross@nova.edu</a:t>
            </a:r>
            <a:endParaRPr lang="en-US" dirty="0" smtClean="0"/>
          </a:p>
          <a:p>
            <a:r>
              <a:rPr lang="en-US" dirty="0" smtClean="0"/>
              <a:t>Dr Alex Edmonds: </a:t>
            </a:r>
            <a:r>
              <a:rPr lang="en-US" dirty="0" smtClean="0">
                <a:hlinkClick r:id="rId9"/>
              </a:rPr>
              <a:t>edmonds@nova.edu</a:t>
            </a:r>
            <a:endParaRPr lang="en-US" dirty="0" smtClean="0"/>
          </a:p>
          <a:p>
            <a:r>
              <a:rPr lang="en-US" dirty="0" smtClean="0"/>
              <a:t>Dr Sidi Lakhdar: </a:t>
            </a:r>
            <a:r>
              <a:rPr lang="en-US" dirty="0" smtClean="0">
                <a:hlinkClick r:id="rId10"/>
              </a:rPr>
              <a:t>lakhdars@nova.edu</a:t>
            </a:r>
            <a:endParaRPr lang="en-US" dirty="0" smtClean="0"/>
          </a:p>
          <a:p>
            <a:r>
              <a:rPr lang="en-US" dirty="0" smtClean="0"/>
              <a:t>Dr Jared Bucker: </a:t>
            </a:r>
            <a:r>
              <a:rPr lang="en-US" dirty="0" smtClean="0">
                <a:hlinkClick r:id="rId11"/>
              </a:rPr>
              <a:t>jared@nova.edu</a:t>
            </a:r>
            <a:endParaRPr lang="en-US" dirty="0" smtClean="0"/>
          </a:p>
        </p:txBody>
      </p:sp>
    </p:spTree>
    <p:extLst>
      <p:ext uri="{BB962C8B-B14F-4D97-AF65-F5344CB8AC3E}">
        <p14:creationId xmlns:p14="http://schemas.microsoft.com/office/powerpoint/2010/main" val="27410613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 Early 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Early on in the dissertation process:</a:t>
            </a:r>
          </a:p>
          <a:p>
            <a:pPr lvl="1"/>
            <a:r>
              <a:rPr lang="en-US" b="1" dirty="0" smtClean="0"/>
              <a:t>Student </a:t>
            </a:r>
            <a:r>
              <a:rPr lang="en-US" b="1" dirty="0"/>
              <a:t>should </a:t>
            </a:r>
            <a:r>
              <a:rPr lang="en-US" b="1" dirty="0" smtClean="0"/>
              <a:t>communicate with the </a:t>
            </a:r>
            <a:r>
              <a:rPr lang="en-US" b="1" dirty="0"/>
              <a:t>study site </a:t>
            </a:r>
            <a:r>
              <a:rPr lang="en-US" b="1" dirty="0" smtClean="0"/>
              <a:t>regarding the research project AND the process for securing approval </a:t>
            </a:r>
            <a:r>
              <a:rPr lang="en-US" dirty="0" smtClean="0"/>
              <a:t>in </a:t>
            </a:r>
            <a:r>
              <a:rPr lang="en-US" dirty="0"/>
              <a:t>the dissertation </a:t>
            </a:r>
            <a:r>
              <a:rPr lang="en-US" dirty="0" smtClean="0"/>
              <a:t>process and communicate that process to the chair via ADRIANA. </a:t>
            </a:r>
          </a:p>
          <a:p>
            <a:pPr lvl="1"/>
            <a:r>
              <a:rPr lang="en-US" dirty="0"/>
              <a:t>Consider the population you will be working with (especially in terms of vulnerable </a:t>
            </a:r>
            <a:r>
              <a:rPr lang="en-US" dirty="0" smtClean="0"/>
              <a:t>populations) </a:t>
            </a:r>
          </a:p>
          <a:p>
            <a:pPr lvl="1"/>
            <a:r>
              <a:rPr lang="en-US" dirty="0" smtClean="0"/>
              <a:t>What are vulnerable populations? Individuals who require special consideration or extra protection</a:t>
            </a:r>
          </a:p>
          <a:p>
            <a:pPr lvl="2"/>
            <a:r>
              <a:rPr lang="en-US" dirty="0" smtClean="0"/>
              <a:t>Children and minorities</a:t>
            </a:r>
          </a:p>
          <a:p>
            <a:pPr lvl="2"/>
            <a:r>
              <a:rPr lang="en-US" dirty="0" smtClean="0"/>
              <a:t>Prisoners</a:t>
            </a:r>
          </a:p>
          <a:p>
            <a:pPr lvl="2"/>
            <a:r>
              <a:rPr lang="en-US" dirty="0" smtClean="0"/>
              <a:t>Cognitively impaired or physically ill</a:t>
            </a:r>
          </a:p>
          <a:p>
            <a:pPr lvl="1"/>
            <a:r>
              <a:rPr lang="en-US" dirty="0" smtClean="0"/>
              <a:t>Consider the consenting and assenting procedures!</a:t>
            </a:r>
          </a:p>
          <a:p>
            <a:pPr lvl="1"/>
            <a:r>
              <a:rPr lang="en-US" dirty="0"/>
              <a:t>Be aware that local sites can take up to 3 months for </a:t>
            </a:r>
            <a:r>
              <a:rPr lang="en-US" dirty="0" smtClean="0"/>
              <a:t>review and approval </a:t>
            </a:r>
            <a:r>
              <a:rPr lang="en-US" dirty="0"/>
              <a:t>so please be sure to include this in your </a:t>
            </a:r>
            <a:r>
              <a:rPr lang="en-US" dirty="0" smtClean="0"/>
              <a:t>timeline</a:t>
            </a:r>
          </a:p>
        </p:txBody>
      </p:sp>
    </p:spTree>
    <p:extLst>
      <p:ext uri="{BB962C8B-B14F-4D97-AF65-F5344CB8AC3E}">
        <p14:creationId xmlns:p14="http://schemas.microsoft.com/office/powerpoint/2010/main" val="2694419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1066800"/>
            <a:ext cx="7620000" cy="4800600"/>
          </a:xfrm>
        </p:spPr>
        <p:txBody>
          <a:bodyPr/>
          <a:lstStyle/>
          <a:p>
            <a:endParaRPr lang="en-US" dirty="0" smtClean="0"/>
          </a:p>
          <a:p>
            <a:pPr marL="114300" indent="0">
              <a:buNone/>
            </a:pPr>
            <a:r>
              <a:rPr lang="en-US" sz="2800" dirty="0" smtClean="0"/>
              <a:t>Please note that the slides regarding Chapter 3 have some headings that other dissertations might have or not.  This is based on the actual study and the philosophy of your specific dissertation chair, which we feel you should have many detailed conversations regarding your specific study.  This presentation will illustrate some areas that are from the dissertations of the presenters.  We welcome open dialogue.</a:t>
            </a:r>
            <a:endParaRPr lang="en-US" sz="2800" dirty="0"/>
          </a:p>
        </p:txBody>
      </p:sp>
    </p:spTree>
    <p:extLst>
      <p:ext uri="{BB962C8B-B14F-4D97-AF65-F5344CB8AC3E}">
        <p14:creationId xmlns:p14="http://schemas.microsoft.com/office/powerpoint/2010/main" val="107098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Helpful Tips: Site Approval</a:t>
            </a:r>
            <a:endParaRPr lang="en-US" dirty="0"/>
          </a:p>
        </p:txBody>
      </p:sp>
      <p:sp>
        <p:nvSpPr>
          <p:cNvPr id="3" name="Content Placeholder 2"/>
          <p:cNvSpPr>
            <a:spLocks noGrp="1"/>
          </p:cNvSpPr>
          <p:nvPr>
            <p:ph idx="1"/>
          </p:nvPr>
        </p:nvSpPr>
        <p:spPr/>
        <p:txBody>
          <a:bodyPr>
            <a:normAutofit/>
          </a:bodyPr>
          <a:lstStyle/>
          <a:p>
            <a:r>
              <a:rPr lang="en-US" dirty="0" smtClean="0"/>
              <a:t>For </a:t>
            </a:r>
            <a:r>
              <a:rPr lang="en-US" dirty="0"/>
              <a:t>the IRB submission, the student </a:t>
            </a:r>
            <a:r>
              <a:rPr lang="en-US" dirty="0" smtClean="0"/>
              <a:t>must upload a signed administrative letter giving permission to conduct their study at the study site </a:t>
            </a:r>
          </a:p>
          <a:p>
            <a:pPr lvl="1"/>
            <a:r>
              <a:rPr lang="en-US" dirty="0" smtClean="0"/>
              <a:t>If the site requires </a:t>
            </a:r>
            <a:r>
              <a:rPr lang="en-US" dirty="0"/>
              <a:t>our IRB approval </a:t>
            </a:r>
            <a:r>
              <a:rPr lang="en-US" dirty="0" smtClean="0"/>
              <a:t>first</a:t>
            </a:r>
            <a:r>
              <a:rPr lang="en-US" dirty="0"/>
              <a:t>,</a:t>
            </a:r>
            <a:r>
              <a:rPr lang="en-US" dirty="0" smtClean="0"/>
              <a:t> documentation must be uploaded to support this (e.g., email, letter, or application stating as such)!</a:t>
            </a:r>
          </a:p>
          <a:p>
            <a:pPr lvl="1"/>
            <a:r>
              <a:rPr lang="en-US" dirty="0" smtClean="0"/>
              <a:t>Please note that NSU IRB approval does not guarantee approval from your study site!</a:t>
            </a:r>
          </a:p>
          <a:p>
            <a:r>
              <a:rPr lang="en-US" b="1" dirty="0" smtClean="0"/>
              <a:t>Please contact one of the FCE IRB Representatives with ANY questions or concerns!!! </a:t>
            </a:r>
            <a:r>
              <a:rPr lang="en-US" dirty="0" smtClean="0"/>
              <a:t>Please </a:t>
            </a:r>
            <a:r>
              <a:rPr lang="en-US" b="1" dirty="0" smtClean="0"/>
              <a:t>do not</a:t>
            </a:r>
            <a:r>
              <a:rPr lang="en-US" dirty="0" smtClean="0"/>
              <a:t> contact main campus as we have slightly different procedures.</a:t>
            </a:r>
          </a:p>
          <a:p>
            <a:pPr marL="114300" indent="0">
              <a:buNone/>
            </a:pPr>
            <a:endParaRPr lang="en-US" dirty="0" smtClean="0"/>
          </a:p>
        </p:txBody>
      </p:sp>
    </p:spTree>
    <p:extLst>
      <p:ext uri="{BB962C8B-B14F-4D97-AF65-F5344CB8AC3E}">
        <p14:creationId xmlns:p14="http://schemas.microsoft.com/office/powerpoint/2010/main" val="23887796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Helpful Tips: CITI Certification </a:t>
            </a:r>
            <a:endParaRPr lang="en-US" dirty="0"/>
          </a:p>
        </p:txBody>
      </p:sp>
      <p:sp>
        <p:nvSpPr>
          <p:cNvPr id="3" name="Content Placeholder 2"/>
          <p:cNvSpPr>
            <a:spLocks noGrp="1"/>
          </p:cNvSpPr>
          <p:nvPr>
            <p:ph idx="1"/>
          </p:nvPr>
        </p:nvSpPr>
        <p:spPr/>
        <p:txBody>
          <a:bodyPr>
            <a:normAutofit lnSpcReduction="10000"/>
          </a:bodyPr>
          <a:lstStyle/>
          <a:p>
            <a:r>
              <a:rPr lang="en-US" dirty="0" smtClean="0"/>
              <a:t>CITI certification is required for ALL students conducting research at NSU</a:t>
            </a:r>
          </a:p>
          <a:p>
            <a:r>
              <a:rPr lang="en-US" dirty="0" smtClean="0"/>
              <a:t>CITI certification is valid for 3 years, after which you must complete the refresher course</a:t>
            </a:r>
          </a:p>
          <a:p>
            <a:r>
              <a:rPr lang="en-US" dirty="0" smtClean="0"/>
              <a:t>The CITI certificate must be valid for the length of the student’s study. </a:t>
            </a:r>
          </a:p>
          <a:p>
            <a:r>
              <a:rPr lang="en-US" dirty="0" smtClean="0"/>
              <a:t>If your CITI certification is set to expire within 3 months you MUST go ahead and complete the refresher course before your IRB documents can be reviewed.</a:t>
            </a:r>
          </a:p>
          <a:p>
            <a:r>
              <a:rPr lang="en-US" dirty="0"/>
              <a:t>CITI </a:t>
            </a:r>
            <a:r>
              <a:rPr lang="en-US" dirty="0" smtClean="0"/>
              <a:t>Homepage</a:t>
            </a:r>
          </a:p>
          <a:p>
            <a:pPr marL="114300" indent="0">
              <a:buNone/>
            </a:pPr>
            <a:r>
              <a:rPr lang="en-US" dirty="0" smtClean="0">
                <a:hlinkClick r:id="rId2"/>
              </a:rPr>
              <a:t>http://www.citiprogram.org</a:t>
            </a:r>
            <a:r>
              <a:rPr lang="en-US" dirty="0" smtClean="0"/>
              <a:t> </a:t>
            </a:r>
            <a:endParaRPr lang="en-US" dirty="0"/>
          </a:p>
          <a:p>
            <a:r>
              <a:rPr lang="en-US" dirty="0"/>
              <a:t>CITI Assistance</a:t>
            </a:r>
          </a:p>
          <a:p>
            <a:pPr marL="0" indent="0">
              <a:buNone/>
            </a:pPr>
            <a:r>
              <a:rPr lang="en-US" dirty="0">
                <a:hlinkClick r:id="rId3"/>
              </a:rPr>
              <a:t>http://www.nova.edu/irb/training.html</a:t>
            </a:r>
            <a:r>
              <a:rPr lang="en-US" dirty="0"/>
              <a:t> </a:t>
            </a:r>
          </a:p>
        </p:txBody>
      </p:sp>
    </p:spTree>
    <p:extLst>
      <p:ext uri="{BB962C8B-B14F-4D97-AF65-F5344CB8AC3E}">
        <p14:creationId xmlns:p14="http://schemas.microsoft.com/office/powerpoint/2010/main" val="25715385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 Consent Forms</a:t>
            </a:r>
            <a:endParaRPr lang="en-US" dirty="0"/>
          </a:p>
        </p:txBody>
      </p:sp>
      <p:sp>
        <p:nvSpPr>
          <p:cNvPr id="3" name="Content Placeholder 2"/>
          <p:cNvSpPr>
            <a:spLocks noGrp="1"/>
          </p:cNvSpPr>
          <p:nvPr>
            <p:ph idx="1"/>
          </p:nvPr>
        </p:nvSpPr>
        <p:spPr/>
        <p:txBody>
          <a:bodyPr>
            <a:normAutofit/>
          </a:bodyPr>
          <a:lstStyle/>
          <a:p>
            <a:r>
              <a:rPr lang="en-US" dirty="0" smtClean="0"/>
              <a:t>Specific forms for specific situations:</a:t>
            </a:r>
          </a:p>
          <a:p>
            <a:pPr lvl="1"/>
            <a:r>
              <a:rPr lang="en-US" dirty="0" smtClean="0"/>
              <a:t>Archival</a:t>
            </a:r>
            <a:r>
              <a:rPr lang="en-US" dirty="0"/>
              <a:t>, de-identified data (ONLY) – no consent form needed</a:t>
            </a:r>
          </a:p>
          <a:p>
            <a:pPr lvl="1"/>
            <a:r>
              <a:rPr lang="en-US" dirty="0"/>
              <a:t>Anonymous survey (ONLY) – Participation </a:t>
            </a:r>
            <a:r>
              <a:rPr lang="en-US" dirty="0" smtClean="0"/>
              <a:t>Letter</a:t>
            </a:r>
          </a:p>
          <a:p>
            <a:pPr lvl="1"/>
            <a:r>
              <a:rPr lang="en-US" dirty="0" smtClean="0"/>
              <a:t>Adults actively involved in research – consent form </a:t>
            </a:r>
            <a:endParaRPr lang="en-US" dirty="0"/>
          </a:p>
          <a:p>
            <a:pPr lvl="1"/>
            <a:r>
              <a:rPr lang="en-US" dirty="0"/>
              <a:t>Children actively involved in research – parent consent form AND child assent form</a:t>
            </a:r>
          </a:p>
          <a:p>
            <a:pPr lvl="2"/>
            <a:r>
              <a:rPr lang="en-US" dirty="0"/>
              <a:t>Parental consent MUST be secured FIRST and </a:t>
            </a:r>
            <a:r>
              <a:rPr lang="en-US" dirty="0" smtClean="0"/>
              <a:t>parent must be given at least 24 </a:t>
            </a:r>
            <a:r>
              <a:rPr lang="en-US" dirty="0"/>
              <a:t>hours to decide</a:t>
            </a:r>
          </a:p>
          <a:p>
            <a:pPr lvl="2"/>
            <a:r>
              <a:rPr lang="en-US" dirty="0"/>
              <a:t>Student is consented 2</a:t>
            </a:r>
            <a:r>
              <a:rPr lang="en-US" baseline="30000" dirty="0"/>
              <a:t>nd</a:t>
            </a:r>
            <a:r>
              <a:rPr lang="en-US" dirty="0"/>
              <a:t>, but student still has right to </a:t>
            </a:r>
            <a:r>
              <a:rPr lang="en-US" dirty="0" smtClean="0"/>
              <a:t>decline</a:t>
            </a:r>
          </a:p>
          <a:p>
            <a:r>
              <a:rPr lang="en-US" dirty="0" smtClean="0"/>
              <a:t>At all times, participation in a research study is VOLUNTARY!!! </a:t>
            </a:r>
          </a:p>
          <a:p>
            <a:pPr lvl="1"/>
            <a:r>
              <a:rPr lang="en-US" dirty="0" smtClean="0"/>
              <a:t>Participants can withdraw from the study AT ANY TIME!</a:t>
            </a:r>
          </a:p>
          <a:p>
            <a:r>
              <a:rPr lang="en-US" dirty="0" smtClean="0"/>
              <a:t>Students should NOT approach any participants until they have IRB approval!!</a:t>
            </a:r>
            <a:endParaRPr lang="en-US" dirty="0"/>
          </a:p>
          <a:p>
            <a:endParaRPr lang="en-US" dirty="0"/>
          </a:p>
        </p:txBody>
      </p:sp>
    </p:spTree>
    <p:extLst>
      <p:ext uri="{BB962C8B-B14F-4D97-AF65-F5344CB8AC3E}">
        <p14:creationId xmlns:p14="http://schemas.microsoft.com/office/powerpoint/2010/main" val="20571134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 New IRB Submissions</a:t>
            </a:r>
            <a:endParaRPr lang="en-US" dirty="0"/>
          </a:p>
        </p:txBody>
      </p:sp>
      <p:sp>
        <p:nvSpPr>
          <p:cNvPr id="3" name="Content Placeholder 2"/>
          <p:cNvSpPr>
            <a:spLocks noGrp="1"/>
          </p:cNvSpPr>
          <p:nvPr>
            <p:ph idx="1"/>
          </p:nvPr>
        </p:nvSpPr>
        <p:spPr/>
        <p:txBody>
          <a:bodyPr>
            <a:normAutofit lnSpcReduction="10000"/>
          </a:bodyPr>
          <a:lstStyle/>
          <a:p>
            <a:pPr marL="114300" indent="0">
              <a:buNone/>
            </a:pPr>
            <a:r>
              <a:rPr lang="en-US" b="1" dirty="0" smtClean="0"/>
              <a:t>ADRIANA</a:t>
            </a:r>
          </a:p>
          <a:p>
            <a:pPr lvl="1"/>
            <a:r>
              <a:rPr lang="en-US" dirty="0" smtClean="0"/>
              <a:t>FCE’s dissertation tracking system</a:t>
            </a:r>
          </a:p>
          <a:p>
            <a:pPr lvl="1"/>
            <a:r>
              <a:rPr lang="en-US" dirty="0" smtClean="0"/>
              <a:t>Upon approval of your Proposal, you will upload your approved Proposal into the IRB progress section of ADRIANA.</a:t>
            </a:r>
          </a:p>
          <a:p>
            <a:pPr marL="114300" indent="0">
              <a:buNone/>
            </a:pPr>
            <a:r>
              <a:rPr lang="en-US" b="1" dirty="0" smtClean="0"/>
              <a:t>IRB Manager</a:t>
            </a:r>
            <a:endParaRPr lang="en-US" b="1" dirty="0"/>
          </a:p>
          <a:p>
            <a:r>
              <a:rPr lang="en-US" dirty="0" smtClean="0"/>
              <a:t>NSU’s electronic IRB submission system</a:t>
            </a:r>
          </a:p>
          <a:p>
            <a:r>
              <a:rPr lang="en-US" dirty="0"/>
              <a:t>All IRB documents are submitted through IRB Manager with the exception of the </a:t>
            </a:r>
            <a:r>
              <a:rPr lang="en-US" dirty="0" smtClean="0"/>
              <a:t>Proposal</a:t>
            </a:r>
            <a:endParaRPr lang="en-US" dirty="0"/>
          </a:p>
          <a:p>
            <a:pPr lvl="1"/>
            <a:r>
              <a:rPr lang="en-US" dirty="0"/>
              <a:t>Note: Spanish-speaking students will continue to submit “paper” submissions via ADRIANA</a:t>
            </a:r>
          </a:p>
          <a:p>
            <a:r>
              <a:rPr lang="en-US" dirty="0"/>
              <a:t>IRB Manager: </a:t>
            </a:r>
            <a:r>
              <a:rPr lang="en-US" dirty="0">
                <a:hlinkClick r:id="rId2"/>
              </a:rPr>
              <a:t>https://nova.my.irbmanager.com</a:t>
            </a:r>
            <a:r>
              <a:rPr lang="en-US" dirty="0" smtClean="0">
                <a:hlinkClick r:id="rId2"/>
              </a:rPr>
              <a:t>/</a:t>
            </a:r>
          </a:p>
          <a:p>
            <a:r>
              <a:rPr lang="en-US" dirty="0" smtClean="0"/>
              <a:t>IRB Manager Instructions: </a:t>
            </a:r>
            <a:r>
              <a:rPr lang="en-US" dirty="0" smtClean="0">
                <a:hlinkClick r:id="rId3"/>
              </a:rPr>
              <a:t>http://www.nova.edu/irb/irbmanager/index.html</a:t>
            </a:r>
            <a:r>
              <a:rPr lang="en-US" dirty="0" smtClean="0"/>
              <a:t> </a:t>
            </a:r>
          </a:p>
        </p:txBody>
      </p:sp>
    </p:spTree>
    <p:extLst>
      <p:ext uri="{BB962C8B-B14F-4D97-AF65-F5344CB8AC3E}">
        <p14:creationId xmlns:p14="http://schemas.microsoft.com/office/powerpoint/2010/main" val="29546707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Tips: IRB Manager</a:t>
            </a:r>
            <a:endParaRPr lang="en-US" dirty="0"/>
          </a:p>
        </p:txBody>
      </p:sp>
      <p:sp>
        <p:nvSpPr>
          <p:cNvPr id="3" name="Content Placeholder 2"/>
          <p:cNvSpPr>
            <a:spLocks noGrp="1"/>
          </p:cNvSpPr>
          <p:nvPr>
            <p:ph idx="1"/>
          </p:nvPr>
        </p:nvSpPr>
        <p:spPr/>
        <p:txBody>
          <a:bodyPr>
            <a:normAutofit/>
          </a:bodyPr>
          <a:lstStyle/>
          <a:p>
            <a:r>
              <a:rPr lang="en-US" dirty="0" smtClean="0"/>
              <a:t>Be sure to complete the Researchers Qualification Form before beginning a New Protocol Submission </a:t>
            </a:r>
            <a:r>
              <a:rPr lang="en-US" dirty="0" err="1" smtClean="0"/>
              <a:t>xForm</a:t>
            </a:r>
            <a:r>
              <a:rPr lang="en-US" dirty="0" smtClean="0"/>
              <a:t>.</a:t>
            </a:r>
          </a:p>
          <a:p>
            <a:r>
              <a:rPr lang="en-US" dirty="0"/>
              <a:t>Student MUST add the chair as a collaborator who can EDIT  the IRB Manager form</a:t>
            </a:r>
          </a:p>
          <a:p>
            <a:r>
              <a:rPr lang="en-US" dirty="0"/>
              <a:t>Chair is the co-investigator of the study AND the faculty advisor (but they only need to be added once as the faculty advisor)</a:t>
            </a:r>
          </a:p>
          <a:p>
            <a:r>
              <a:rPr lang="en-US" dirty="0"/>
              <a:t>Be sure to upload scripts for any recruitment letters, emails, reminder emails, phone calls, etc.</a:t>
            </a:r>
          </a:p>
          <a:p>
            <a:r>
              <a:rPr lang="en-US" dirty="0"/>
              <a:t>Be sure the information is consistent throughout IRB Manager and all documentation!</a:t>
            </a:r>
          </a:p>
          <a:p>
            <a:endParaRPr lang="en-US" dirty="0"/>
          </a:p>
        </p:txBody>
      </p:sp>
    </p:spTree>
    <p:extLst>
      <p:ext uri="{BB962C8B-B14F-4D97-AF65-F5344CB8AC3E}">
        <p14:creationId xmlns:p14="http://schemas.microsoft.com/office/powerpoint/2010/main" val="4582019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IRB Dissertation </a:t>
            </a:r>
            <a:r>
              <a:rPr lang="en-US" dirty="0" smtClean="0"/>
              <a:t>Café</a:t>
            </a:r>
            <a:endParaRPr lang="en-US" dirty="0"/>
          </a:p>
        </p:txBody>
      </p:sp>
      <p:sp>
        <p:nvSpPr>
          <p:cNvPr id="3" name="Content Placeholder 2"/>
          <p:cNvSpPr>
            <a:spLocks noGrp="1"/>
          </p:cNvSpPr>
          <p:nvPr>
            <p:ph idx="1"/>
          </p:nvPr>
        </p:nvSpPr>
        <p:spPr/>
        <p:txBody>
          <a:bodyPr/>
          <a:lstStyle/>
          <a:p>
            <a:r>
              <a:rPr lang="en-US" dirty="0" smtClean="0"/>
              <a:t>Every Tuesday 7-10pm EST</a:t>
            </a:r>
          </a:p>
          <a:p>
            <a:r>
              <a:rPr lang="en-US" dirty="0" smtClean="0"/>
              <a:t>Ashley </a:t>
            </a:r>
            <a:r>
              <a:rPr lang="en-US" dirty="0" err="1" smtClean="0"/>
              <a:t>Russom</a:t>
            </a:r>
            <a:r>
              <a:rPr lang="en-US" dirty="0" smtClean="0"/>
              <a:t> (or another IRB Rep) is available for individual questions and assistance!</a:t>
            </a:r>
          </a:p>
          <a:p>
            <a:r>
              <a:rPr lang="en-US" dirty="0" smtClean="0"/>
              <a:t>You are welcome to attend alone or WITH your dissertation chair! </a:t>
            </a:r>
          </a:p>
          <a:p>
            <a:r>
              <a:rPr lang="en-US" dirty="0" smtClean="0"/>
              <a:t>Come with questions or log in and work on your IRB documents while someone is there to assist with any questions or concerns</a:t>
            </a:r>
          </a:p>
          <a:p>
            <a:r>
              <a:rPr lang="en-US" b="1" dirty="0"/>
              <a:t>Join from PC, Mac, Linux, iOS or Android:</a:t>
            </a:r>
            <a:endParaRPr lang="en-US" dirty="0"/>
          </a:p>
          <a:p>
            <a:pPr marL="114300" indent="0">
              <a:buNone/>
            </a:pPr>
            <a:r>
              <a:rPr lang="en-US" dirty="0" smtClean="0">
                <a:hlinkClick r:id="rId2"/>
              </a:rPr>
              <a:t>https</a:t>
            </a:r>
            <a:r>
              <a:rPr lang="en-US" dirty="0">
                <a:hlinkClick r:id="rId2"/>
              </a:rPr>
              <a:t>://zoom.us/j/884830929</a:t>
            </a:r>
            <a:endParaRPr lang="en-US" dirty="0"/>
          </a:p>
        </p:txBody>
      </p:sp>
    </p:spTree>
    <p:extLst>
      <p:ext uri="{BB962C8B-B14F-4D97-AF65-F5344CB8AC3E}">
        <p14:creationId xmlns:p14="http://schemas.microsoft.com/office/powerpoint/2010/main" val="11324970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dirty="0" smtClean="0"/>
              <a:t>IRB Manager: </a:t>
            </a:r>
            <a:r>
              <a:rPr lang="en-US" sz="2400" dirty="0">
                <a:hlinkClick r:id="rId2"/>
              </a:rPr>
              <a:t>https://nova.my.irbmanager.com/</a:t>
            </a:r>
            <a:endParaRPr lang="en-US" sz="2400" dirty="0"/>
          </a:p>
          <a:p>
            <a:r>
              <a:rPr lang="en-US" dirty="0" smtClean="0"/>
              <a:t>IRB Manager Instructions: </a:t>
            </a:r>
            <a:r>
              <a:rPr lang="en-US" dirty="0">
                <a:hlinkClick r:id="rId3"/>
              </a:rPr>
              <a:t>http://</a:t>
            </a:r>
            <a:r>
              <a:rPr lang="en-US" dirty="0" smtClean="0">
                <a:hlinkClick r:id="rId3"/>
              </a:rPr>
              <a:t>www.nova.edu/irb/irbmanager/index.html</a:t>
            </a:r>
            <a:endParaRPr lang="en-US" dirty="0" smtClean="0"/>
          </a:p>
          <a:p>
            <a:r>
              <a:rPr lang="en-US" dirty="0" smtClean="0"/>
              <a:t>FCE </a:t>
            </a:r>
            <a:r>
              <a:rPr lang="en-US" dirty="0"/>
              <a:t>IRB </a:t>
            </a:r>
            <a:r>
              <a:rPr lang="en-US" dirty="0" smtClean="0"/>
              <a:t>Web page: </a:t>
            </a:r>
            <a:r>
              <a:rPr lang="en-US" dirty="0">
                <a:hlinkClick r:id="rId4"/>
              </a:rPr>
              <a:t>http://</a:t>
            </a:r>
            <a:r>
              <a:rPr lang="en-US" dirty="0" smtClean="0">
                <a:hlinkClick r:id="rId4"/>
              </a:rPr>
              <a:t>education.nova.edu/applied-research/irb-resources.html</a:t>
            </a:r>
            <a:r>
              <a:rPr lang="en-US" dirty="0" smtClean="0"/>
              <a:t> </a:t>
            </a:r>
          </a:p>
          <a:p>
            <a:r>
              <a:rPr lang="en-US" dirty="0" smtClean="0"/>
              <a:t>Sample Documentation and Templates for consent forms, participation letters, and administration letters): </a:t>
            </a:r>
            <a:r>
              <a:rPr lang="en-US" dirty="0">
                <a:hlinkClick r:id="rId4"/>
              </a:rPr>
              <a:t>http://education.nova.edu/applied-research/irb-resources.html</a:t>
            </a:r>
            <a:r>
              <a:rPr lang="en-US" dirty="0"/>
              <a:t> </a:t>
            </a:r>
            <a:endParaRPr lang="en-US" dirty="0" smtClean="0"/>
          </a:p>
          <a:p>
            <a:r>
              <a:rPr lang="en-US" dirty="0"/>
              <a:t>NSU IRB Web page: </a:t>
            </a:r>
            <a:r>
              <a:rPr lang="en-US" dirty="0">
                <a:hlinkClick r:id="rId5"/>
              </a:rPr>
              <a:t>http://www.nova.edu/irb</a:t>
            </a:r>
            <a:r>
              <a:rPr lang="en-US" dirty="0" smtClean="0">
                <a:hlinkClick r:id="rId5"/>
              </a:rPr>
              <a:t>/</a:t>
            </a:r>
            <a:r>
              <a:rPr lang="en-US" dirty="0" smtClean="0"/>
              <a:t> </a:t>
            </a:r>
          </a:p>
          <a:p>
            <a:r>
              <a:rPr lang="en-US" dirty="0" smtClean="0"/>
              <a:t>CITI Course: </a:t>
            </a:r>
            <a:r>
              <a:rPr lang="en-US" dirty="0" smtClean="0">
                <a:hlinkClick r:id="rId6"/>
              </a:rPr>
              <a:t>www.citiprogram.org</a:t>
            </a:r>
            <a:endParaRPr lang="en-US" dirty="0" smtClean="0"/>
          </a:p>
        </p:txBody>
      </p:sp>
    </p:spTree>
    <p:extLst>
      <p:ext uri="{BB962C8B-B14F-4D97-AF65-F5344CB8AC3E}">
        <p14:creationId xmlns:p14="http://schemas.microsoft.com/office/powerpoint/2010/main" val="23750827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60131" y="1600200"/>
            <a:ext cx="7620000" cy="4800600"/>
          </a:xfrm>
        </p:spPr>
        <p:txBody>
          <a:bodyPr/>
          <a:lstStyle/>
          <a:p>
            <a:r>
              <a:rPr lang="en-US" dirty="0" smtClean="0"/>
              <a:t>Dr. David B. Ross </a:t>
            </a:r>
            <a:r>
              <a:rPr lang="en-US" dirty="0" smtClean="0">
                <a:hlinkClick r:id="rId2"/>
              </a:rPr>
              <a:t>daviross@nova.edu</a:t>
            </a:r>
            <a:r>
              <a:rPr lang="en-US" dirty="0" smtClean="0"/>
              <a:t> </a:t>
            </a:r>
          </a:p>
          <a:p>
            <a:r>
              <a:rPr lang="en-US" dirty="0" smtClean="0"/>
              <a:t>Dr. Ashley Russom: </a:t>
            </a:r>
            <a:r>
              <a:rPr lang="en-US" dirty="0" smtClean="0">
                <a:hlinkClick r:id="rId3"/>
              </a:rPr>
              <a:t>russom@nova.edu</a:t>
            </a:r>
            <a:endParaRPr lang="en-US" dirty="0"/>
          </a:p>
          <a:p>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124200"/>
            <a:ext cx="281940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640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1066800"/>
            <a:ext cx="7772400" cy="4876800"/>
          </a:xfrm>
          <a:prstGeom prst="rect">
            <a:avLst/>
          </a:prstGeom>
        </p:spPr>
      </p:pic>
    </p:spTree>
    <p:extLst>
      <p:ext uri="{BB962C8B-B14F-4D97-AF65-F5344CB8AC3E}">
        <p14:creationId xmlns:p14="http://schemas.microsoft.com/office/powerpoint/2010/main" val="124146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4800" y="1371600"/>
            <a:ext cx="7924800" cy="3733800"/>
          </a:xfrm>
          <a:prstGeom prst="rect">
            <a:avLst/>
          </a:prstGeom>
        </p:spPr>
      </p:pic>
    </p:spTree>
    <p:extLst>
      <p:ext uri="{BB962C8B-B14F-4D97-AF65-F5344CB8AC3E}">
        <p14:creationId xmlns:p14="http://schemas.microsoft.com/office/powerpoint/2010/main" val="398432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1000" y="288410"/>
            <a:ext cx="7882138" cy="5959989"/>
          </a:xfrm>
          <a:prstGeom prst="rect">
            <a:avLst/>
          </a:prstGeom>
        </p:spPr>
      </p:pic>
    </p:spTree>
    <p:extLst>
      <p:ext uri="{BB962C8B-B14F-4D97-AF65-F5344CB8AC3E}">
        <p14:creationId xmlns:p14="http://schemas.microsoft.com/office/powerpoint/2010/main" val="562378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14400" y="228600"/>
            <a:ext cx="6019800" cy="5940088"/>
          </a:xfrm>
          <a:prstGeom prst="rect">
            <a:avLst/>
          </a:prstGeom>
        </p:spPr>
        <p:txBody>
          <a:bodyPr wrap="square">
            <a:spAutoFit/>
          </a:bodyPr>
          <a:lstStyle/>
          <a:p>
            <a:pPr>
              <a:lnSpc>
                <a:spcPct val="200000"/>
              </a:lnSpc>
            </a:pPr>
            <a:r>
              <a:rPr lang="en-US" sz="2000" b="1" dirty="0"/>
              <a:t>Qualitative Research Approach</a:t>
            </a:r>
            <a:endParaRPr lang="en-US" sz="2000" dirty="0"/>
          </a:p>
          <a:p>
            <a:r>
              <a:rPr lang="en-US" sz="2000" dirty="0">
                <a:latin typeface="Times New Roman" panose="02020603050405020304" pitchFamily="18" charset="0"/>
                <a:ea typeface="Times New Roman" panose="02020603050405020304" pitchFamily="18" charset="0"/>
              </a:rPr>
              <a:t>In order to research teacher perceptions and instruction of social-emotional skills, a phenomenological qualitative strategy was used for this study.  Phenomenological studies use anecdotal information in the form of personal experiences and interpretations of phenomena by research subjects as sources of information from which to draw conclusions (Groenewald, 2004).  After World War I, the German philosopher, Edmund Husserl began developing theories suggesting that how objects and events in the world appear to people is related to the experience and perspective of the individual (Groenewald, 2004).  Therefore, Husserl believed phenomena could be studied independent of the context in which they occur and that a person brings their own unique experiences and perspectives into each phenomena which shapes their understanding. </a:t>
            </a:r>
            <a:endParaRPr lang="en-US" sz="2000" dirty="0"/>
          </a:p>
        </p:txBody>
      </p:sp>
    </p:spTree>
    <p:extLst>
      <p:ext uri="{BB962C8B-B14F-4D97-AF65-F5344CB8AC3E}">
        <p14:creationId xmlns:p14="http://schemas.microsoft.com/office/powerpoint/2010/main" val="1508801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304800"/>
            <a:ext cx="7620000" cy="6740307"/>
          </a:xfrm>
          <a:prstGeom prst="rect">
            <a:avLst/>
          </a:prstGeom>
        </p:spPr>
        <p:txBody>
          <a:bodyPr wrap="square">
            <a:spAutoFit/>
          </a:bodyPr>
          <a:lstStyle/>
          <a:p>
            <a:pPr>
              <a:lnSpc>
                <a:spcPct val="200000"/>
              </a:lnSpc>
            </a:pPr>
            <a:r>
              <a:rPr lang="en-US" dirty="0"/>
              <a:t> </a:t>
            </a:r>
          </a:p>
          <a:p>
            <a:pPr>
              <a:lnSpc>
                <a:spcPct val="200000"/>
              </a:lnSpc>
            </a:pPr>
            <a:r>
              <a:rPr lang="en-US" b="1" dirty="0">
                <a:latin typeface="Times New Roman" panose="02020603050405020304" pitchFamily="18" charset="0"/>
                <a:cs typeface="Times New Roman" panose="02020603050405020304" pitchFamily="18" charset="0"/>
              </a:rPr>
              <a:t>Participants</a:t>
            </a:r>
            <a:endParaRPr lang="en-US" dirty="0">
              <a:latin typeface="Times New Roman" panose="02020603050405020304" pitchFamily="18" charset="0"/>
              <a:cs typeface="Times New Roman" panose="02020603050405020304" pitchFamily="18" charset="0"/>
            </a:endParaRPr>
          </a:p>
          <a:p>
            <a:pPr indent="457200">
              <a:lnSpc>
                <a:spcPct val="200000"/>
              </a:lnSpc>
            </a:pPr>
            <a:r>
              <a:rPr lang="en-US" dirty="0">
                <a:latin typeface="Times New Roman" panose="02020603050405020304" pitchFamily="18" charset="0"/>
                <a:cs typeface="Times New Roman" panose="02020603050405020304" pitchFamily="18" charset="0"/>
              </a:rPr>
              <a:t>This study was conducted in a coastal New England school district, Dennis-Yarmouth Regional School District, which educates 3,071 students within four elementary schools, one middle school, and a high school.  The area relies heavily on tourism and the resulting service industries for its economy.  A high percentage of students in this school district are from families that are low income or do not speak English as a first language.  The free and reduced lunch percentage for the district is 53 and the percentage of ELL students is 20.1, or 617 students.  Many children who are raised in poverty are faced with social and emotional instability and associated risk factors that can often lead to poor school performance and behavioral challenges (Jenson, 2017).</a:t>
            </a:r>
            <a:endParaRPr lang="en-US" dirty="0">
              <a:effectLst/>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7162800" y="228600"/>
            <a:ext cx="573074" cy="356627"/>
          </a:xfrm>
          <a:prstGeom prst="rect">
            <a:avLst/>
          </a:prstGeom>
        </p:spPr>
      </p:pic>
    </p:spTree>
    <p:extLst>
      <p:ext uri="{BB962C8B-B14F-4D97-AF65-F5344CB8AC3E}">
        <p14:creationId xmlns:p14="http://schemas.microsoft.com/office/powerpoint/2010/main" val="4115095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7848600" cy="6186309"/>
          </a:xfrm>
          <a:prstGeom prst="rect">
            <a:avLst/>
          </a:prstGeom>
        </p:spPr>
        <p:txBody>
          <a:bodyPr wrap="square">
            <a:spAutoFit/>
          </a:bodyPr>
          <a:lstStyle/>
          <a:p>
            <a:pPr indent="457200">
              <a:lnSpc>
                <a:spcPct val="200000"/>
              </a:lnSpc>
            </a:pPr>
            <a:r>
              <a:rPr lang="en-US" b="1" dirty="0"/>
              <a:t>Inclusion criteria. </a:t>
            </a:r>
            <a:r>
              <a:rPr lang="en-US" dirty="0"/>
              <a:t>The researcher solicited volunteers to participate in the study from the three primary elementary schools in Dennis-Yarmouth Regional School District.  This group of teachers ranged in age from twenty-three to seventy-one.  There were 114 teachers working in the school district across the three schools.  One hundred-nine of these teachers were female and 5 were male.  All of these teachers were invited to participate in this study through a short informational session and invitation letters.  The information sessions were held at each elementary building and lasted about 20 minutes long and then the invitation letters were put into the teacher mailboxes following the session.  Each school secretary collected the letters when filled out by potential participants for the researcher to collect and later use for sampling.</a:t>
            </a:r>
            <a:endParaRPr lang="en-US" dirty="0">
              <a:effectLst/>
            </a:endParaRPr>
          </a:p>
        </p:txBody>
      </p:sp>
      <p:pic>
        <p:nvPicPr>
          <p:cNvPr id="2" name="Picture 1"/>
          <p:cNvPicPr>
            <a:picLocks noChangeAspect="1"/>
          </p:cNvPicPr>
          <p:nvPr/>
        </p:nvPicPr>
        <p:blipFill>
          <a:blip r:embed="rId2"/>
          <a:stretch>
            <a:fillRect/>
          </a:stretch>
        </p:blipFill>
        <p:spPr>
          <a:xfrm>
            <a:off x="7543800" y="128000"/>
            <a:ext cx="573074" cy="353599"/>
          </a:xfrm>
          <a:prstGeom prst="rect">
            <a:avLst/>
          </a:prstGeom>
        </p:spPr>
      </p:pic>
    </p:spTree>
    <p:extLst>
      <p:ext uri="{BB962C8B-B14F-4D97-AF65-F5344CB8AC3E}">
        <p14:creationId xmlns:p14="http://schemas.microsoft.com/office/powerpoint/2010/main" val="34948626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IRB: Tips for Success!&amp;quot;&quot;/&gt;&lt;property id=&quot;20307&quot; value=&quot;256&quot;/&gt;&lt;/object&gt;&lt;object type=&quot;3&quot; unique_id=&quot;10004&quot;&gt;&lt;property id=&quot;20148&quot; value=&quot;5&quot;/&gt;&lt;property id=&quot;20300&quot; value=&quot;Slide 2 - &amp;quot;What is IRB?&amp;quot;&quot;/&gt;&lt;property id=&quot;20307&quot; value=&quot;268&quot;/&gt;&lt;/object&gt;&lt;object type=&quot;3&quot; unique_id=&quot;10005&quot;&gt;&lt;property id=&quot;20148&quot; value=&quot;5&quot;/&gt;&lt;property id=&quot;20300&quot; value=&quot;Slide 3 - &amp;quot;FCE IRB Representatives&amp;quot;&quot;/&gt;&lt;property id=&quot;20307&quot; value=&quot;266&quot;/&gt;&lt;/object&gt;&lt;object type=&quot;3&quot; unique_id=&quot;10006&quot;&gt;&lt;property id=&quot;20148&quot; value=&quot;5&quot;/&gt;&lt;property id=&quot;20300&quot; value=&quot;Slide 4 - &amp;quot;IRB Manager&amp;quot;&quot;/&gt;&lt;property id=&quot;20307&quot; value=&quot;259&quot;/&gt;&lt;/object&gt;&lt;object type=&quot;3&quot; unique_id=&quot;10007&quot;&gt;&lt;property id=&quot;20148&quot; value=&quot;5&quot;/&gt;&lt;property id=&quot;20300&quot; value=&quot;Slide 5 - &amp;quot;Helpful Tips: Early On!!&amp;quot;&quot;/&gt;&lt;property id=&quot;20307&quot; value=&quot;257&quot;/&gt;&lt;/object&gt;&lt;object type=&quot;3&quot; unique_id=&quot;10008&quot;&gt;&lt;property id=&quot;20148&quot; value=&quot;5&quot;/&gt;&lt;property id=&quot;20300&quot; value=&quot;Slide 6 - &amp;quot;Helpful Tips: New Submissions!&amp;quot;&quot;/&gt;&lt;property id=&quot;20307&quot; value=&quot;265&quot;/&gt;&lt;/object&gt;&lt;object type=&quot;3&quot; unique_id=&quot;10009&quot;&gt;&lt;property id=&quot;20148&quot; value=&quot;5&quot;/&gt;&lt;property id=&quot;20300&quot; value=&quot;Slide 7 - &amp;quot;Helpful Tips: CITI Certification! &amp;quot;&quot;/&gt;&lt;property id=&quot;20307&quot; value=&quot;263&quot;/&gt;&lt;/object&gt;&lt;object type=&quot;3&quot; unique_id=&quot;10010&quot;&gt;&lt;property id=&quot;20148&quot; value=&quot;5&quot;/&gt;&lt;property id=&quot;20300&quot; value=&quot;Slide 8 - &amp;quot;Helpful Tips: Consent Forms!&amp;quot;&quot;/&gt;&lt;property id=&quot;20307&quot; value=&quot;264&quot;/&gt;&lt;/object&gt;&lt;object type=&quot;3&quot; unique_id=&quot;10011&quot;&gt;&lt;property id=&quot;20148&quot; value=&quot;5&quot;/&gt;&lt;property id=&quot;20300&quot; value=&quot;Slide 9 - &amp;quot;Helpful Tips: IRB Manager and ADRIANA!&amp;quot;&quot;/&gt;&lt;property id=&quot;20307&quot; value=&quot;261&quot;/&gt;&lt;/object&gt;&lt;object type=&quot;3&quot; unique_id=&quot;10012&quot;&gt;&lt;property id=&quot;20148&quot; value=&quot;5&quot;/&gt;&lt;property id=&quot;20300&quot; value=&quot;Slide 10 - &amp;quot;IRB Dissertation Café!!&amp;quot;&quot;/&gt;&lt;property id=&quot;20307&quot; value=&quot;260&quot;/&gt;&lt;/object&gt;&lt;object type=&quot;3&quot; unique_id=&quot;10013&quot;&gt;&lt;property id=&quot;20148&quot; value=&quot;5&quot;/&gt;&lt;property id=&quot;20300&quot; value=&quot;Slide 11 - &amp;quot;Resources&amp;quot;&quot;/&gt;&lt;property id=&quot;20307&quot; value=&quot;262&quot;/&gt;&lt;/object&gt;&lt;object type=&quot;3&quot; unique_id=&quot;10014&quot;&gt;&lt;property id=&quot;20148&quot; value=&quot;5&quot;/&gt;&lt;property id=&quot;20300&quot; value=&quot;Slide 12 - &amp;quot;Questions?&amp;quot;&quot;/&gt;&lt;property id=&quot;20307&quot; value=&quot;269&quot;/&gt;&lt;/object&gt;&lt;/object&gt;&lt;object type=&quot;8&quot; unique_id=&quot;10028&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531</TotalTime>
  <Words>2953</Words>
  <Application>Microsoft Office PowerPoint</Application>
  <PresentationFormat>On-screen Show (4:3)</PresentationFormat>
  <Paragraphs>132</Paragraphs>
  <Slides>37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Cambria</vt:lpstr>
      <vt:lpstr>Times New Roman</vt:lpstr>
      <vt:lpstr>Adjacency</vt:lpstr>
      <vt:lpstr>Chapter 3 Methodology and Tips for IRB Submission!</vt:lpstr>
      <vt:lpstr>All Dissertations are Unique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Worldview Approaches </vt:lpstr>
      <vt:lpstr>Sensitivity Nature of the Study </vt:lpstr>
      <vt:lpstr>Sensitivity Nature of the Study</vt:lpstr>
      <vt:lpstr>What is IRB?</vt:lpstr>
      <vt:lpstr>FCE IRB Representatives</vt:lpstr>
      <vt:lpstr>Helpful Tips: Early On</vt:lpstr>
      <vt:lpstr>Helpful Tips: Site Approval</vt:lpstr>
      <vt:lpstr>Helpful Tips: CITI Certification </vt:lpstr>
      <vt:lpstr>Helpful Tips: Consent Forms</vt:lpstr>
      <vt:lpstr>Helpful Tips: New IRB Submissions</vt:lpstr>
      <vt:lpstr>Helpful Tips: IRB Manager</vt:lpstr>
      <vt:lpstr>IRB Dissertation Café</vt:lpstr>
      <vt:lpstr>Resources</vt:lpstr>
      <vt:lpstr>Questions?</vt:lpstr>
    </vt:vector>
  </TitlesOfParts>
  <Company>Nova Southeastern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CCM Professional Development: IRB!!</dc:title>
  <dc:creator>David B Ross;Ashley Russom</dc:creator>
  <cp:lastModifiedBy>Ashley Russom, EdD</cp:lastModifiedBy>
  <cp:revision>89</cp:revision>
  <dcterms:created xsi:type="dcterms:W3CDTF">2016-03-17T17:34:56Z</dcterms:created>
  <dcterms:modified xsi:type="dcterms:W3CDTF">2017-07-05T15:44:08Z</dcterms:modified>
</cp:coreProperties>
</file>